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313" r:id="rId12"/>
    <p:sldId id="268" r:id="rId13"/>
    <p:sldId id="338" r:id="rId14"/>
    <p:sldId id="339" r:id="rId15"/>
    <p:sldId id="269" r:id="rId16"/>
    <p:sldId id="270" r:id="rId17"/>
    <p:sldId id="271" r:id="rId18"/>
    <p:sldId id="272" r:id="rId19"/>
    <p:sldId id="273" r:id="rId20"/>
    <p:sldId id="342" r:id="rId21"/>
    <p:sldId id="352" r:id="rId22"/>
    <p:sldId id="275" r:id="rId23"/>
    <p:sldId id="276" r:id="rId24"/>
    <p:sldId id="353" r:id="rId25"/>
    <p:sldId id="277" r:id="rId26"/>
    <p:sldId id="278" r:id="rId27"/>
    <p:sldId id="279" r:id="rId28"/>
    <p:sldId id="280" r:id="rId29"/>
    <p:sldId id="281" r:id="rId30"/>
    <p:sldId id="355" r:id="rId31"/>
    <p:sldId id="356" r:id="rId32"/>
    <p:sldId id="357" r:id="rId33"/>
    <p:sldId id="359" r:id="rId34"/>
    <p:sldId id="282" r:id="rId35"/>
    <p:sldId id="283" r:id="rId36"/>
    <p:sldId id="360" r:id="rId37"/>
    <p:sldId id="361" r:id="rId38"/>
    <p:sldId id="295" r:id="rId39"/>
    <p:sldId id="296" r:id="rId40"/>
    <p:sldId id="362" r:id="rId41"/>
    <p:sldId id="297" r:id="rId42"/>
    <p:sldId id="298" r:id="rId43"/>
    <p:sldId id="299" r:id="rId44"/>
    <p:sldId id="300" r:id="rId45"/>
    <p:sldId id="301" r:id="rId46"/>
    <p:sldId id="363" r:id="rId47"/>
    <p:sldId id="302" r:id="rId48"/>
    <p:sldId id="364" r:id="rId49"/>
    <p:sldId id="303" r:id="rId50"/>
    <p:sldId id="304" r:id="rId51"/>
    <p:sldId id="365" r:id="rId52"/>
    <p:sldId id="305" r:id="rId53"/>
    <p:sldId id="366" r:id="rId54"/>
    <p:sldId id="306" r:id="rId55"/>
    <p:sldId id="367" r:id="rId56"/>
    <p:sldId id="368" r:id="rId57"/>
    <p:sldId id="307" r:id="rId58"/>
    <p:sldId id="308" r:id="rId59"/>
    <p:sldId id="309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2.xml"/><Relationship Id="rId13" Type="http://schemas.openxmlformats.org/officeDocument/2006/relationships/slide" Target="../slides/slide49.xml"/><Relationship Id="rId18" Type="http://schemas.openxmlformats.org/officeDocument/2006/relationships/slide" Target="../slides/slide58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1.xml"/><Relationship Id="rId12" Type="http://schemas.openxmlformats.org/officeDocument/2006/relationships/slide" Target="../slides/slide47.xml"/><Relationship Id="rId17" Type="http://schemas.openxmlformats.org/officeDocument/2006/relationships/slide" Target="../slides/slide57.xml"/><Relationship Id="rId2" Type="http://schemas.openxmlformats.org/officeDocument/2006/relationships/tags" Target="../tags/tag40.xml"/><Relationship Id="rId16" Type="http://schemas.openxmlformats.org/officeDocument/2006/relationships/slide" Target="../slides/slide54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39.xml"/><Relationship Id="rId11" Type="http://schemas.openxmlformats.org/officeDocument/2006/relationships/slide" Target="../slides/slide45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2.xml"/><Relationship Id="rId10" Type="http://schemas.openxmlformats.org/officeDocument/2006/relationships/slide" Target="../slides/slide44.xml"/><Relationship Id="rId19" Type="http://schemas.openxmlformats.org/officeDocument/2006/relationships/slide" Target="../slides/slide59.xml"/><Relationship Id="rId4" Type="http://schemas.openxmlformats.org/officeDocument/2006/relationships/tags" Target="../tags/tag42.xml"/><Relationship Id="rId9" Type="http://schemas.openxmlformats.org/officeDocument/2006/relationships/slide" Target="../slides/slide43.xml"/><Relationship Id="rId14" Type="http://schemas.openxmlformats.org/officeDocument/2006/relationships/slide" Target="../slides/slide50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9.TIF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10.T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TI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8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12.TI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13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55.png"/><Relationship Id="rId5" Type="http://schemas.openxmlformats.org/officeDocument/2006/relationships/image" Target="../media/image14.TIF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5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64.png"/><Relationship Id="rId5" Type="http://schemas.openxmlformats.org/officeDocument/2006/relationships/tags" Target="../tags/tag138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8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28.png"/><Relationship Id="rId5" Type="http://schemas.openxmlformats.org/officeDocument/2006/relationships/tags" Target="../tags/tag140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7.TIF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指数与指数函数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18945" y="161159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3196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是指数函数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3196388"/>
              </a:xfrm>
              <a:prstGeom prst="rect">
                <a:avLst/>
              </a:prstGeom>
              <a:blipFill rotWithShape="0">
                <a:blip r:embed="rId2"/>
                <a:stretch>
                  <a:fillRect l="-946" b="-1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6238496" y="231162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74573" y="2976958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19104" y="3593866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27818" y="931318"/>
                <a:ext cx="11589417" cy="3299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由于指数函数解析式为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不是指数函数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的大小关系与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的取值有关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3299621"/>
              </a:xfrm>
              <a:prstGeom prst="rect">
                <a:avLst/>
              </a:prstGeom>
              <a:blipFill rotWithShape="0">
                <a:blip r:embed="rId3"/>
                <a:stretch>
                  <a:fillRect l="-946" b="-16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982813"/>
            <a:ext cx="12190413" cy="3249310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90415" y="1517288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CD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615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P165T5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上的最大值与最小值的差为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615896"/>
              </a:xfrm>
              <a:prstGeom prst="rect">
                <a:avLst/>
              </a:prstGeom>
              <a:blipFill rotWithShape="0">
                <a:blip r:embed="rId3"/>
                <a:stretch>
                  <a:fillRect l="-947" r="-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418056"/>
            <a:ext cx="12190413" cy="382863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62946" y="73574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练习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=0.75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=1.01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2.7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=1.01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=1.01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3.5&gt;2.7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1.01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&gt;1.01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2.7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&gt;1&gt;0.75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224258"/>
            <a:ext cx="12190413" cy="4079063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56934" y="829576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7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466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P110T8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466042"/>
              </a:xfrm>
              <a:prstGeom prst="rect">
                <a:avLst/>
              </a:prstGeom>
              <a:blipFill rotWithShape="0">
                <a:blip r:embed="rId3"/>
                <a:stretch>
                  <a:fillRect l="-947" b="-9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2120683" y="1487508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47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123241"/>
                <a:ext cx="11589417" cy="2066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+2=49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123241"/>
                <a:ext cx="11589417" cy="2066207"/>
              </a:xfrm>
              <a:prstGeom prst="rect">
                <a:avLst/>
              </a:prstGeom>
              <a:blipFill rotWithShape="0">
                <a:blip r:embed="rId4"/>
                <a:stretch>
                  <a:fillRect l="-947" b="-6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442773"/>
            <a:ext cx="12190413" cy="38393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指数幂的运算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464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化简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𝒂𝒃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÷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649927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110033"/>
            <a:ext cx="12190413" cy="41385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752072"/>
                <a:ext cx="11589417" cy="4831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2)(0.008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𝟕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𝟖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[81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𝟏𝟎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[(0.3)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83106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指数幂的运算首先将根式、分数指数幂统一为分数指数幂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以便利用法则计算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还应注意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必须同底数幂相乘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指数才能相加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运算的先后顺序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当底数是负数时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先确定符号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再把底数化为正数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运算结果不能同时含有根号和分数指数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也不能既有分母又含有负指数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826746"/>
            <a:ext cx="12190413" cy="34469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733309" y="715526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261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则下列选项正确的是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两边平方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的大小不确定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6118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501971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理解有理数指数幂的含义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了解实数指数幂的意义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掌握指数幂的运算性质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通过实例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了解指数函数的实际意义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会画指数函数的图象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理解指数函数的单调性、特殊点等性质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并能简单应用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3881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=3+2=5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立方和公式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881575"/>
              </a:xfrm>
              <a:prstGeom prst="rect">
                <a:avLst/>
              </a:prstGeom>
              <a:blipFill rotWithShape="0">
                <a:blip r:embed="rId3"/>
                <a:stretch>
                  <a:fillRect b="-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959375"/>
            <a:ext cx="12190413" cy="42815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13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𝟏𝟔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30529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6948923" y="1188353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680796"/>
                <a:ext cx="11589417" cy="4237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𝟏𝟔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+2)+1+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680796"/>
                <a:ext cx="11589417" cy="4237442"/>
              </a:xfrm>
              <a:prstGeom prst="rect">
                <a:avLst/>
              </a:prstGeom>
              <a:blipFill rotWithShape="0">
                <a:blip r:embed="rId5"/>
                <a:stretch>
                  <a:fillRect l="-947" b="-2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6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指数函数的图象及应用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185034" y="894238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6682" y="7811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882" y="1701578"/>
            <a:ext cx="4266247" cy="41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12010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1161769"/>
                <a:ext cx="11589417" cy="2177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此时函数对应的图象可能为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此时函数对应的图象可能为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161769"/>
                <a:ext cx="11589417" cy="217777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09493"/>
            <a:ext cx="12190413" cy="34778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370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的值可能等于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的直线的斜率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3700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452808" y="1662762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1477" y="3213767"/>
            <a:ext cx="1962086" cy="24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9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对于有关指数型函数的图象问题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一般是从最基本的指数函数的图象入手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通过平移、伸缩、对称变换得到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特别地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当底数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的大小关系不确定时应注意分类讨论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有关指数方程、不等式问题的求解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往往利用相应的指数型函数图象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2758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已知实数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满足等式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则下列可能成立的关系式为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B.0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		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由题意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在同一平面直角坐标系内分别画出函数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图所示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736905" y="72591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4405" y="2438810"/>
            <a:ext cx="2992605" cy="27259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4545" y="2997740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135731"/>
            <a:ext cx="12190413" cy="41585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211423"/>
            <a:ext cx="11589417" cy="192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深圳质检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的图象有两个交点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2964230" y="736792"/>
                <a:ext cx="1164614" cy="1440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964230" y="736792"/>
                <a:ext cx="1164614" cy="14409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88731" y="2122615"/>
                <a:ext cx="11589417" cy="3398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的图象是由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的图象先向下平移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轴下方的图象翻折到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轴上方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轴上及其上方的图象不变得到的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两图象只有一个交点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使两个图象有两个交点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31" y="2122615"/>
                <a:ext cx="11589417" cy="3398751"/>
              </a:xfrm>
              <a:prstGeom prst="rect">
                <a:avLst/>
              </a:prstGeom>
              <a:blipFill rotWithShape="0">
                <a:blip r:embed="rId6"/>
                <a:stretch>
                  <a:fillRect l="-947" t="-179" b="-1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1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1098" y="3975993"/>
            <a:ext cx="6411674" cy="2075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93603" y="5202078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03" y="5202078"/>
                <a:ext cx="11589417" cy="915764"/>
              </a:xfrm>
              <a:prstGeom prst="rect">
                <a:avLst/>
              </a:prstGeom>
              <a:blipFill rotWithShape="0">
                <a:blip r:embed="rId8"/>
                <a:stretch>
                  <a:fillRect l="-947" b="-5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788085"/>
            <a:ext cx="12190413" cy="347781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指数函数的性质及应用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5382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比较大小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都大于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可以同时进行乘方运算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分数指数幂化成整数指数幂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明显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=81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5382114"/>
              </a:xfrm>
              <a:prstGeom prst="rect">
                <a:avLst/>
              </a:prstGeom>
              <a:blipFill rotWithShape="0">
                <a:blip r:embed="rId5"/>
                <a:stretch>
                  <a:fillRect l="-947" b="-6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777010" y="164649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624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通过观察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可化成同底数的指数式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我们先比较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下面我们比较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由指数函数与幂函数性质可得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6242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052250"/>
            <a:ext cx="12190413" cy="32316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解指数方程或不等式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3·2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654479" y="133055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328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59669"/>
            <a:ext cx="12190413" cy="37907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3706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武汉质检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充分不必要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条件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必要不充分条件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充要条件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既不充分也不必要条件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:{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&lt;0}.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对于不等式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706912"/>
              </a:xfrm>
              <a:prstGeom prst="rect">
                <a:avLst/>
              </a:prstGeom>
              <a:blipFill rotWithShape="0">
                <a:blip r:embed="rId4"/>
                <a:stretch>
                  <a:fillRect l="-947" b="-1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872431" y="7603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2806664"/>
            <a:ext cx="2952242" cy="30433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2477" y="419906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&lt;0}.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&lt;0}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的必要不充分条件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84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81713"/>
            <a:ext cx="12190413" cy="35125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458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指数函数性质的综合应用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为常数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5828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6018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413571"/>
            <a:ext cx="12190413" cy="48807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084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8414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9083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421846"/>
            <a:ext cx="12190413" cy="47402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610426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692994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711414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1463011"/>
            <a:ext cx="11615487" cy="435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比较指数式的大小的方法是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能化成同底数的先化成同底数幂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再利用单调性比较大小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不能化成同底数的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一般引入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等中间量比较大小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指数方程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的求解主要利用指数函数的单调性进行转化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涉及指数函数的综合问题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首先要掌握指数函数相关性质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其次要明确复合函数的构成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涉及值域、单调区间、最值等问题时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都要借助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这一性质分析判断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易错警示　在研究指数型函数的单调性时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当底数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的大小关系不确定时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要分类讨论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840486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65511"/>
                <a:ext cx="11589417" cy="5426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则下列关系正确的是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D.3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600" b="1" baseline="30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上都是增函数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65511"/>
                <a:ext cx="11589417" cy="5426807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235125" y="726543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16129"/>
            <a:ext cx="12190413" cy="375639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71518"/>
                <a:ext cx="11589417" cy="5309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临沂模拟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奇函数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71518"/>
                <a:ext cx="11589417" cy="5309980"/>
              </a:xfrm>
              <a:prstGeom prst="rect">
                <a:avLst/>
              </a:prstGeom>
              <a:blipFill rotWithShape="0">
                <a:blip r:embed="rId4"/>
                <a:stretch>
                  <a:fillRect l="-947" b="-1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429156" y="687545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776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83382"/>
                <a:ext cx="11589417" cy="5753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3382"/>
                <a:ext cx="11589417" cy="5753113"/>
              </a:xfrm>
              <a:prstGeom prst="rect">
                <a:avLst/>
              </a:prstGeom>
              <a:blipFill rotWithShape="0">
                <a:blip r:embed="rId3"/>
                <a:stretch>
                  <a:fillRect l="-947" b="-4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194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275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下列结论中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275979"/>
              </a:xfrm>
              <a:prstGeom prst="rect">
                <a:avLst/>
              </a:prstGeom>
              <a:blipFill rotWithShape="0">
                <a:blip r:embed="rId3"/>
                <a:stretch>
                  <a:fillRect l="-947" b="-2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001038" y="119164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75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根据分数指数幂的运算法则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+2=3+2=5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π|=π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56769"/>
              </a:xfrm>
              <a:prstGeom prst="rect">
                <a:avLst/>
              </a:prstGeom>
              <a:blipFill rotWithShape="0">
                <a:blip r:embed="rId3"/>
                <a:stretch>
                  <a:fillRect l="-947" b="-1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2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997739"/>
            <a:ext cx="12190413" cy="32965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4886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重庆诊断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886081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7693653" y="81543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的图象不经过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第一象限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第二象限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第三象限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第四象限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是增函数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经过点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的图象需由函数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图象向下平移超过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823422" y="59433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3009" y="3645821"/>
            <a:ext cx="2802737" cy="25025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2421" y="5232938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的图象不经过第二象限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185639"/>
            <a:ext cx="12190413" cy="407869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5394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盐城调研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600" b="1" dirty="0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u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9423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057681" y="67208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781713"/>
            <a:ext cx="12190413" cy="35125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4557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的大小关系是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1.2&gt;0.9&gt;0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57273"/>
              </a:xfrm>
              <a:prstGeom prst="rect">
                <a:avLst/>
              </a:prstGeom>
              <a:blipFill rotWithShape="0">
                <a:blip r:embed="rId4"/>
                <a:stretch>
                  <a:fillRect l="-947" b="-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094534" y="93155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495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北京房山区质检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生态环境保护是功在当代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利在千秋的事业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良好的生态环境既是自然财富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也是经济财富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关系经济社会发展的潜力和后劲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某工厂将生产产生的废气经过过滤后排放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已知过滤过程中污染物的残留数量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毫米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升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与过滤时间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小时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之间的函数关系为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为常数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为原污染物数量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该工厂某次过滤废气时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小时废气中的污染物恰好被过滤掉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80%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则再继续过滤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小时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废气中污染物的残留量约为原污染物的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参考数据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≈0.585)(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	B.10%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95351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 b="-5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5428210" y="463035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441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小时废气中的污染物恰好被过滤掉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80%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再继续过滤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小时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废气中污染物的残留量约为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0.585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≈12%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44172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8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609497"/>
            <a:ext cx="12190413" cy="361896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164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则下列结论不正确的是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奇函数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+1&gt;1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4299"/>
              </a:xfrm>
              <a:prstGeom prst="rect">
                <a:avLst/>
              </a:prstGeom>
              <a:blipFill rotWithShape="0">
                <a:blip r:embed="rId4"/>
                <a:stretch>
                  <a:fillRect l="-947" b="-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163652" y="81543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284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30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0299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5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03518"/>
                <a:ext cx="11874580" cy="4499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8.(2025·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长沙模拟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i="1" spc="-13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pc="-13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的大小关系为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只需比较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时的大小即可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同一平面直角坐标系中作出这三个函数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03518"/>
                <a:ext cx="11874580" cy="4499950"/>
              </a:xfrm>
              <a:prstGeom prst="rect">
                <a:avLst/>
              </a:prstGeom>
              <a:blipFill rotWithShape="0">
                <a:blip r:embed="rId4"/>
                <a:stretch>
                  <a:fillRect l="-924" b="-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494790" y="68247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229518"/>
            <a:ext cx="3024378" cy="3752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65562" y="4897915"/>
                <a:ext cx="11589417" cy="1305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62" y="4897915"/>
                <a:ext cx="11589417" cy="1305486"/>
              </a:xfrm>
              <a:prstGeom prst="rect">
                <a:avLst/>
              </a:prstGeom>
              <a:blipFill rotWithShape="0">
                <a:blip r:embed="rId6"/>
                <a:stretch>
                  <a:fillRect l="-947" b="-10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85825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根式的概念及性质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64936" y="1502377"/>
                <a:ext cx="11589417" cy="4386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概念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式子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叫做根指数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叫做被开方数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性质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没有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偶次方根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的任何次方根都是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g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为大于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的奇数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⑤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______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_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______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为大于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的偶数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6" y="1502377"/>
                <a:ext cx="11589417" cy="4386842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3648356" y="158923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根式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16107" y="218754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负数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90147" y="2843832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10749" y="3425753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09059" y="484003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17992" y="5189183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5" grpId="0" autoUpdateAnimBg="0"/>
      <p:bldP spid="6" grpId="0" autoUpdateAnimBg="0"/>
      <p:bldP spid="10" grpId="0" autoUpdateAnimBg="0"/>
      <p:bldP spid="1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4668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下列化简中正确的有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·(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D.2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÷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66813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739691" y="1200161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859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p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·y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 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+(1+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1)+1=1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g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)=[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859792"/>
              </a:xfrm>
              <a:prstGeom prst="rect">
                <a:avLst/>
              </a:prstGeom>
              <a:blipFill rotWithShape="0">
                <a:blip r:embed="rId3"/>
                <a:stretch>
                  <a:fillRect l="-947" r="-526" b="-7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7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436841"/>
            <a:ext cx="12190413" cy="279714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660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的图象经过原点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且无限接近直线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但又不与该直线相交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	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的图象无限接近直线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但又不与该直线相交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660589"/>
              </a:xfrm>
              <a:prstGeom prst="rect">
                <a:avLst/>
              </a:prstGeom>
              <a:blipFill rotWithShape="0">
                <a:blip r:embed="rId4"/>
                <a:stretch>
                  <a:fillRect l="-947" b="-5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982020" y="1646493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060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6042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4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922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有两个不相等的实数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2293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0199719" y="825696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520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20742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0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227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最多有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最多有一个实数根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即不存在实数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有两个不相等的实数根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22705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7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075010"/>
            <a:ext cx="12190413" cy="31981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2539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三、填空</a:t>
                </a: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题</a:t>
                </a:r>
                <a:endParaRPr lang="en-US" altLang="zh-CN" sz="2600" b="1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化简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ad>
                              <m:ra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g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  <m:sSup>
                                  <m:s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</m:e>
                        </m:rad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den>
                            </m:f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的结果是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53935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5956297" y="1742575"/>
                <a:ext cx="466794" cy="783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zh-CN" altLang="en-US" sz="2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956297" y="1742575"/>
                <a:ext cx="466794" cy="7833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759679"/>
                <a:ext cx="11589417" cy="2713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ad>
                              <m:ra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g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  <m:sSup>
                                  <m:s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</m:e>
                        </m:rad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den>
                            </m:f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759679"/>
                <a:ext cx="11589417" cy="2713243"/>
              </a:xfrm>
              <a:prstGeom prst="rect">
                <a:avLst/>
              </a:prstGeom>
              <a:blipFill rotWithShape="0">
                <a:blip r:embed="rId7"/>
                <a:stretch>
                  <a:fillRect l="-947"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7027"/>
                <a:ext cx="11589417" cy="809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7027"/>
                <a:ext cx="11589417" cy="809773"/>
              </a:xfrm>
              <a:prstGeom prst="rect">
                <a:avLst/>
              </a:prstGeom>
              <a:blipFill rotWithShape="0">
                <a:blip r:embed="rId4"/>
                <a:stretch>
                  <a:fillRect l="-947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8039449" y="153765"/>
                <a:ext cx="458780" cy="1228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039449" y="153765"/>
                <a:ext cx="458780" cy="12282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87596" y="1862520"/>
                <a:ext cx="11589417" cy="3220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+5=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函数有最大值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96" y="1862520"/>
                <a:ext cx="11589417" cy="3220882"/>
              </a:xfrm>
              <a:prstGeom prst="rect">
                <a:avLst/>
              </a:prstGeom>
              <a:blipFill rotWithShape="0">
                <a:blip r:embed="rId7"/>
                <a:stretch>
                  <a:fillRect l="-946" b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773537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339314"/>
                <a:ext cx="11589417" cy="1556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河南名校大联考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027)=4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的解集为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</a:t>
                </a:r>
                <a:r>
                  <a:rPr lang="en-US" altLang="zh-CN" sz="2600" b="1" u="sng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39314"/>
                <a:ext cx="11589417" cy="1556580"/>
              </a:xfrm>
              <a:prstGeom prst="rect">
                <a:avLst/>
              </a:prstGeom>
              <a:blipFill rotWithShape="0">
                <a:blip r:embed="rId4"/>
                <a:stretch>
                  <a:fillRect l="-947" r="-2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724470" y="1017184"/>
            <a:ext cx="263726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5]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5562" y="1808486"/>
                <a:ext cx="11589417" cy="4269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的周期函数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027)=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+8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+8)=2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的解集为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62" y="1808486"/>
                <a:ext cx="11589417" cy="4269054"/>
              </a:xfrm>
              <a:prstGeom prst="rect">
                <a:avLst/>
              </a:prstGeom>
              <a:blipFill rotWithShape="0">
                <a:blip r:embed="rId5"/>
                <a:stretch>
                  <a:fillRect l="-947" t="-857" b="-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26198"/>
                <a:ext cx="11589417" cy="5708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分数指数幂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8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规定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正数的正分数指数幂的意义是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__________</m:t>
                    </m:r>
                    <m:r>
                      <a:rPr lang="zh-CN" altLang="zh-CN" sz="2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正数的负分数指数幂的意义是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_____________</m:t>
                    </m:r>
                    <m:r>
                      <a:rPr lang="zh-CN" altLang="zh-CN" sz="2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的正分数指数幂等于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的负分数指数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幂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实数指数幂的运算性质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指数函数的概念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叫做指数函数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其中指数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是自变量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6198"/>
                <a:ext cx="11589417" cy="5708742"/>
              </a:xfrm>
              <a:prstGeom prst="rect">
                <a:avLst/>
              </a:prstGeom>
              <a:blipFill rotWithShape="0">
                <a:blip r:embed="rId3"/>
                <a:stretch>
                  <a:fillRect l="-947" r="-473" b="-5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441567" y="1300697"/>
                <a:ext cx="980974" cy="534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radPr>
                        <m:deg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</m:deg>
                        <m:e>
                          <m:sSup>
                            <m:sSup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𝒎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67" y="1300697"/>
                <a:ext cx="980974" cy="5346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249696" y="1810917"/>
                <a:ext cx="980974" cy="918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radPr>
                            <m:deg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deg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𝒎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96" y="1810917"/>
                <a:ext cx="980974" cy="9188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5208120" y="3020479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没有意义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2452" y="4273120"/>
            <a:ext cx="6511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56752" y="4264686"/>
            <a:ext cx="5245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 baseline="300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rs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82328" y="4262729"/>
            <a:ext cx="691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6" grpId="0" autoUpdateAnimBg="0"/>
      <p:bldP spid="7" grpId="0" autoUpdateAnimBg="0"/>
      <p:bldP spid="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26795"/>
            <a:ext cx="12190413" cy="38396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四、解答题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经检验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符合题意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71471"/>
            <a:ext cx="12190413" cy="50309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81484"/>
                <a:ext cx="11589417" cy="5760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判断函数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故由单调性的性质可判断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化为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1484"/>
                <a:ext cx="11589417" cy="5760616"/>
              </a:xfrm>
              <a:prstGeom prst="rect">
                <a:avLst/>
              </a:prstGeom>
              <a:blipFill rotWithShape="0">
                <a:blip r:embed="rId3"/>
                <a:stretch>
                  <a:fillRect l="-947" b="-4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884705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365" y="556575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1+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58365" y="2657935"/>
                <a:ext cx="11589417" cy="2031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5" y="2657935"/>
                <a:ext cx="11589417" cy="2031262"/>
              </a:xfrm>
              <a:prstGeom prst="rect">
                <a:avLst/>
              </a:prstGeom>
              <a:blipFill rotWithShape="0">
                <a:blip r:embed="rId3"/>
                <a:stretch>
                  <a:fillRect b="-3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269524"/>
            <a:ext cx="12190413" cy="50247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5261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6182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指数函数的图象与性质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09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338809" y="2193156"/>
            <a:ext cx="2254108" cy="1915892"/>
          </a:xfrm>
          <a:prstGeom prst="rect">
            <a:avLst/>
          </a:prstGeom>
        </p:spPr>
      </p:pic>
      <p:pic>
        <p:nvPicPr>
          <p:cNvPr id="4" name="image110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969704" y="2263709"/>
            <a:ext cx="2592324" cy="1915892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90838"/>
              </p:ext>
            </p:extLst>
          </p:nvPr>
        </p:nvGraphicFramePr>
        <p:xfrm>
          <a:off x="920948" y="1435051"/>
          <a:ext cx="9062744" cy="4207591"/>
        </p:xfrm>
        <a:graphic>
          <a:graphicData uri="http://schemas.openxmlformats.org/drawingml/2006/table">
            <a:tbl>
              <a:tblPr firstRow="1" firstCol="1" bandRow="1"/>
              <a:tblGrid>
                <a:gridCol w="1804144"/>
                <a:gridCol w="3629300"/>
                <a:gridCol w="3629300"/>
              </a:tblGrid>
              <a:tr h="199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定义域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9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值域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kumimoji="0" lang="en-US" altLang="zh-CN" sz="2600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810709" y="4907099"/>
            <a:ext cx="1083950" cy="620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(0,+∞)</a:t>
            </a:r>
            <a:endParaRPr lang="zh-CN" altLang="zh-CN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779702"/>
                  </p:ext>
                </p:extLst>
              </p:nvPr>
            </p:nvGraphicFramePr>
            <p:xfrm>
              <a:off x="673749" y="1269524"/>
              <a:ext cx="9937243" cy="432053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16944"/>
                    <a:gridCol w="4320540"/>
                    <a:gridCol w="4299759"/>
                  </a:tblGrid>
                  <a:tr h="802063">
                    <a:tc row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过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定点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即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49349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206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-∞,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-∞,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229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 i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与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的图象关于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轴对称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779702"/>
                  </p:ext>
                </p:extLst>
              </p:nvPr>
            </p:nvGraphicFramePr>
            <p:xfrm>
              <a:off x="673749" y="1269524"/>
              <a:ext cx="9937243" cy="432053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16944"/>
                    <a:gridCol w="4320540"/>
                    <a:gridCol w="4299759"/>
                  </a:tblGrid>
                  <a:tr h="802063">
                    <a:tc row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过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定点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即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49349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206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-∞,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-∞,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229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336" t="-253731" r="-141" b="-99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矩形 1"/>
          <p:cNvSpPr/>
          <p:nvPr/>
        </p:nvSpPr>
        <p:spPr>
          <a:xfrm>
            <a:off x="5374388" y="1423205"/>
            <a:ext cx="822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(0,1)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34055" y="2258097"/>
            <a:ext cx="6896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&gt;1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24972" y="2843832"/>
            <a:ext cx="10470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0&lt;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&lt;1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44204" y="2258324"/>
            <a:ext cx="6896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&gt;1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85322" y="2854223"/>
            <a:ext cx="10470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0&lt;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&lt;1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65321" y="3741297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增函数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75470" y="3726765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减函数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272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画指数函数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应抓住三个关键点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指数函数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的图象和性质跟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的取值有关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要特别注意应分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来研究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如图所示是指数函数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2722540"/>
              </a:xfrm>
              <a:prstGeom prst="rect">
                <a:avLst/>
              </a:prstGeom>
              <a:blipFill rotWithShape="0">
                <a:blip r:embed="rId6"/>
                <a:stretch>
                  <a:fillRect l="-947" b="-4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260" y="3676863"/>
            <a:ext cx="2656702" cy="25612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6474" y="4787609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1609</Words>
  <Application>Microsoft Office PowerPoint</Application>
  <PresentationFormat>自定义</PresentationFormat>
  <Paragraphs>435</Paragraphs>
  <Slides>64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8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46</cp:revision>
  <dcterms:created xsi:type="dcterms:W3CDTF">2024-01-05T07:50:57Z</dcterms:created>
  <dcterms:modified xsi:type="dcterms:W3CDTF">2025-02-27T08:08:41Z</dcterms:modified>
</cp:coreProperties>
</file>