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7" r:id="rId3"/>
    <p:sldId id="258" r:id="rId4"/>
    <p:sldId id="259" r:id="rId5"/>
    <p:sldId id="260" r:id="rId6"/>
    <p:sldId id="261" r:id="rId7"/>
    <p:sldId id="336" r:id="rId8"/>
    <p:sldId id="337" r:id="rId9"/>
    <p:sldId id="352" r:id="rId10"/>
    <p:sldId id="353" r:id="rId11"/>
    <p:sldId id="354" r:id="rId12"/>
    <p:sldId id="355" r:id="rId13"/>
    <p:sldId id="264" r:id="rId14"/>
    <p:sldId id="265" r:id="rId15"/>
    <p:sldId id="268" r:id="rId16"/>
    <p:sldId id="338" r:id="rId17"/>
    <p:sldId id="339" r:id="rId18"/>
    <p:sldId id="269" r:id="rId19"/>
    <p:sldId id="270" r:id="rId20"/>
    <p:sldId id="271" r:id="rId21"/>
    <p:sldId id="314" r:id="rId22"/>
    <p:sldId id="272" r:id="rId23"/>
    <p:sldId id="273" r:id="rId24"/>
    <p:sldId id="342" r:id="rId25"/>
    <p:sldId id="356" r:id="rId26"/>
    <p:sldId id="275" r:id="rId27"/>
    <p:sldId id="276" r:id="rId28"/>
    <p:sldId id="357" r:id="rId29"/>
    <p:sldId id="358" r:id="rId30"/>
    <p:sldId id="359" r:id="rId31"/>
    <p:sldId id="360" r:id="rId32"/>
    <p:sldId id="361" r:id="rId33"/>
    <p:sldId id="362" r:id="rId34"/>
    <p:sldId id="363" r:id="rId35"/>
    <p:sldId id="364" r:id="rId36"/>
    <p:sldId id="365" r:id="rId37"/>
    <p:sldId id="366" r:id="rId38"/>
    <p:sldId id="368" r:id="rId39"/>
    <p:sldId id="369" r:id="rId40"/>
    <p:sldId id="277" r:id="rId41"/>
    <p:sldId id="278" r:id="rId42"/>
    <p:sldId id="279" r:id="rId43"/>
    <p:sldId id="318" r:id="rId44"/>
    <p:sldId id="295" r:id="rId45"/>
    <p:sldId id="296" r:id="rId46"/>
    <p:sldId id="297" r:id="rId47"/>
    <p:sldId id="298" r:id="rId48"/>
    <p:sldId id="299" r:id="rId49"/>
    <p:sldId id="300" r:id="rId50"/>
    <p:sldId id="301" r:id="rId51"/>
    <p:sldId id="370" r:id="rId52"/>
    <p:sldId id="302" r:id="rId53"/>
    <p:sldId id="371" r:id="rId54"/>
    <p:sldId id="303" r:id="rId55"/>
    <p:sldId id="372" r:id="rId56"/>
    <p:sldId id="304" r:id="rId57"/>
    <p:sldId id="373" r:id="rId58"/>
    <p:sldId id="305" r:id="rId59"/>
    <p:sldId id="306" r:id="rId60"/>
    <p:sldId id="307" r:id="rId61"/>
    <p:sldId id="308" r:id="rId62"/>
    <p:sldId id="309" r:id="rId63"/>
    <p:sldId id="374" r:id="rId64"/>
    <p:sldId id="310" r:id="rId65"/>
    <p:sldId id="343" r:id="rId66"/>
    <p:sldId id="311" r:id="rId67"/>
    <p:sldId id="335" r:id="rId68"/>
    <p:sldId id="376" r:id="rId69"/>
    <p:sldId id="375" r:id="rId70"/>
    <p:sldId id="377" r:id="rId71"/>
    <p:sldId id="351" r:id="rId72"/>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92" d="100"/>
          <a:sy n="92" d="100"/>
        </p:scale>
        <p:origin x="192" y="8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2025/2/27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9</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5586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10</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118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11</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20929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12</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55094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7.xml"/><Relationship Id="rId13" Type="http://schemas.openxmlformats.org/officeDocument/2006/relationships/slide" Target="../slides/slide54.xml"/><Relationship Id="rId18" Type="http://schemas.openxmlformats.org/officeDocument/2006/relationships/slide" Target="../slides/slide61.xml"/><Relationship Id="rId3" Type="http://schemas.openxmlformats.org/officeDocument/2006/relationships/tags" Target="../tags/tag41.xml"/><Relationship Id="rId21" Type="http://schemas.openxmlformats.org/officeDocument/2006/relationships/slide" Target="../slides/slide66.xml"/><Relationship Id="rId7" Type="http://schemas.openxmlformats.org/officeDocument/2006/relationships/slide" Target="../slides/slide46.xml"/><Relationship Id="rId12" Type="http://schemas.openxmlformats.org/officeDocument/2006/relationships/slide" Target="../slides/slide52.xml"/><Relationship Id="rId17" Type="http://schemas.openxmlformats.org/officeDocument/2006/relationships/slide" Target="../slides/slide60.xml"/><Relationship Id="rId2" Type="http://schemas.openxmlformats.org/officeDocument/2006/relationships/tags" Target="../tags/tag40.xml"/><Relationship Id="rId16" Type="http://schemas.openxmlformats.org/officeDocument/2006/relationships/slide" Target="../slides/slide59.xml"/><Relationship Id="rId20" Type="http://schemas.openxmlformats.org/officeDocument/2006/relationships/slide" Target="../slides/slide64.xml"/><Relationship Id="rId1" Type="http://schemas.openxmlformats.org/officeDocument/2006/relationships/tags" Target="../tags/tag39.xml"/><Relationship Id="rId6" Type="http://schemas.openxmlformats.org/officeDocument/2006/relationships/slide" Target="../slides/slide45.xml"/><Relationship Id="rId11" Type="http://schemas.openxmlformats.org/officeDocument/2006/relationships/slide" Target="../slides/slide50.xml"/><Relationship Id="rId5" Type="http://schemas.openxmlformats.org/officeDocument/2006/relationships/slideMaster" Target="../slideMasters/slideMaster1.xml"/><Relationship Id="rId15" Type="http://schemas.openxmlformats.org/officeDocument/2006/relationships/slide" Target="../slides/slide58.xml"/><Relationship Id="rId10" Type="http://schemas.openxmlformats.org/officeDocument/2006/relationships/slide" Target="../slides/slide49.xml"/><Relationship Id="rId19" Type="http://schemas.openxmlformats.org/officeDocument/2006/relationships/slide" Target="../slides/slide62.xml"/><Relationship Id="rId4" Type="http://schemas.openxmlformats.org/officeDocument/2006/relationships/tags" Target="../tags/tag42.xml"/><Relationship Id="rId9" Type="http://schemas.openxmlformats.org/officeDocument/2006/relationships/slide" Target="../slides/slide48.xml"/><Relationship Id="rId14" Type="http://schemas.openxmlformats.org/officeDocument/2006/relationships/slide" Target="../slides/slide56.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descr="46461-grasses-morning-nature-sunset-sky-1920x1080"/>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34556" y="2502"/>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46461-grasses-morning-nature-sunset-sky-1920x1080"/>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8.png"/><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11.TIF"/></Relationships>
</file>

<file path=ppt/slides/_rels/slide1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26.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2.TIF"/><Relationship Id="rId5" Type="http://schemas.openxmlformats.org/officeDocument/2006/relationships/image" Target="../media/image24.png"/><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Layout" Target="../slideLayouts/slideLayout3.xml"/><Relationship Id="rId4" Type="http://schemas.openxmlformats.org/officeDocument/2006/relationships/tags" Target="../tags/tag7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slideLayout" Target="../slideLayouts/slideLayout3.xml"/><Relationship Id="rId1" Type="http://schemas.openxmlformats.org/officeDocument/2006/relationships/tags" Target="../tags/tag7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80.xml"/><Relationship Id="rId4" Type="http://schemas.openxmlformats.org/officeDocument/2006/relationships/image" Target="../media/image14.TIF"/></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slide" Target="slide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34.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slideLayout" Target="../slideLayouts/slideLayout3.xml"/><Relationship Id="rId4" Type="http://schemas.openxmlformats.org/officeDocument/2006/relationships/tags" Target="../tags/tag9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6.TIF"/><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4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Layout" Target="../slideLayouts/slideLayout3.xml"/><Relationship Id="rId4" Type="http://schemas.openxmlformats.org/officeDocument/2006/relationships/tags" Target="../tags/tag10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image" Target="../media/image17.TI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9.TIF"/><Relationship Id="rId5" Type="http://schemas.openxmlformats.org/officeDocument/2006/relationships/image" Target="../media/image18.TIF"/><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2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64.pn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12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TIF"/></Relationships>
</file>

<file path=ppt/slides/_rels/slide60.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slideLayout" Target="../slideLayouts/slideLayout8.xml"/><Relationship Id="rId7" Type="http://schemas.openxmlformats.org/officeDocument/2006/relationships/image" Target="../media/image73.pn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36.png"/><Relationship Id="rId5" Type="http://schemas.openxmlformats.org/officeDocument/2006/relationships/tags" Target="../tags/tag132.xml"/><Relationship Id="rId4" Type="http://schemas.openxmlformats.org/officeDocument/2006/relationships/image" Target="../media/image71.png"/><Relationship Id="rId9"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8.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370.png"/><Relationship Id="rId5" Type="http://schemas.openxmlformats.org/officeDocument/2006/relationships/tags" Target="../tags/tag134.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8" Type="http://schemas.openxmlformats.org/officeDocument/2006/relationships/image" Target="../media/image20.TIF"/><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80.png"/><Relationship Id="rId5" Type="http://schemas.openxmlformats.org/officeDocument/2006/relationships/tags" Target="../tags/tag136.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37.xml"/><Relationship Id="rId5" Type="http://schemas.openxmlformats.org/officeDocument/2006/relationships/image" Target="../media/image85.pn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8.xml"/><Relationship Id="rId1" Type="http://schemas.openxmlformats.org/officeDocument/2006/relationships/tags" Target="../tags/tag138.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8.xml"/><Relationship Id="rId1" Type="http://schemas.openxmlformats.org/officeDocument/2006/relationships/tags" Target="../tags/tag139.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140.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141.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8.xml"/><Relationship Id="rId1" Type="http://schemas.openxmlformats.org/officeDocument/2006/relationships/tags" Target="../tags/tag14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8.xml"/><Relationship Id="rId1" Type="http://schemas.openxmlformats.org/officeDocument/2006/relationships/tags" Target="../tags/tag14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8.xml"/><Relationship Id="rId1" Type="http://schemas.openxmlformats.org/officeDocument/2006/relationships/tags" Target="../tags/tag144.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TI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第二章</a:t>
            </a: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函数</a:t>
            </a:r>
            <a:endPar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幂函数与几类特殊函数</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482510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高斯函数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不超过实数</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的最大整数称为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的整数部分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记作</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例如</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[3.4]=3</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这一规定最早为数学家高斯所使用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称为高斯函数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又称取整函数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性质</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定义域</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值域</a:t>
            </a:r>
            <a:r>
              <a:rPr lang="en-US" altLang="zh-CN" sz="2600" b="1">
                <a:latin typeface="Times New Roman" panose="02020603050405020304" pitchFamily="18" charset="0"/>
                <a:cs typeface="Times New Roman" panose="02020603050405020304" pitchFamily="18" charset="0"/>
              </a:rPr>
              <a:t>:Z.</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不具有单调性、奇偶性、周期性</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图象</a:t>
            </a:r>
            <a:endParaRPr lang="zh-CN" altLang="zh-CN" sz="1150">
              <a:latin typeface="Calibri" panose="020F0502020204030204" pitchFamily="34" charset="0"/>
              <a:cs typeface="Times New Roman" panose="02020603050405020304" pitchFamily="18" charset="0"/>
            </a:endParaRPr>
          </a:p>
        </p:txBody>
      </p:sp>
      <p:pic>
        <p:nvPicPr>
          <p:cNvPr id="3" name="image42.jpeg"/>
          <p:cNvPicPr/>
          <p:nvPr/>
        </p:nvPicPr>
        <p:blipFill>
          <a:blip r:embed="rId3"/>
          <a:stretch>
            <a:fillRect/>
          </a:stretch>
        </p:blipFill>
        <p:spPr>
          <a:xfrm>
            <a:off x="6743287" y="3115214"/>
            <a:ext cx="3654298" cy="2923070"/>
          </a:xfrm>
          <a:prstGeom prst="rect">
            <a:avLst/>
          </a:prstGeom>
        </p:spPr>
      </p:pic>
    </p:spTree>
    <p:extLst>
      <p:ext uri="{BB962C8B-B14F-4D97-AF65-F5344CB8AC3E}">
        <p14:creationId xmlns:p14="http://schemas.microsoft.com/office/powerpoint/2010/main" val="20039843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376321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狄利克雷函数</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𝐐</m:t>
                              </m:r>
                            </m:e>
                          </m:mr>
                        </m:m>
                      </m:e>
                    </m:d>
                  </m:oMath>
                </a14:m>
                <a:r>
                  <a:rPr lang="zh-CN" altLang="zh-CN" sz="2600" b="1">
                    <a:latin typeface="Times New Roman" panose="02020603050405020304" pitchFamily="18" charset="0"/>
                    <a:cs typeface="Times New Roman" panose="02020603050405020304" pitchFamily="18" charset="0"/>
                  </a:rPr>
                  <a:t>的性质</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定义域</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值域</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奇偶性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偶函数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周期性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以任意正有理数为其周期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无最小正周期</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无法画出函数的图象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但其图象客观存在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3763210"/>
              </a:xfrm>
              <a:prstGeom prst="rect">
                <a:avLst/>
              </a:prstGeom>
              <a:blipFill rotWithShape="0">
                <a:blip r:embed="rId3"/>
                <a:stretch>
                  <a:fillRect l="-947" b="-30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015526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316304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最值函数的概念</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a:latin typeface="Times New Roman" panose="02020603050405020304" pitchFamily="18" charset="0"/>
                    <a:cs typeface="Times New Roman" panose="02020603050405020304" pitchFamily="18" charset="0"/>
                  </a:rPr>
                  <a:t>min{</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
                      </m:e>
                    </m:d>
                  </m:oMath>
                </a14:m>
                <a:r>
                  <a:rPr lang="en-US" altLang="zh-CN" sz="2600" b="1">
                    <a:latin typeface="Times New Roman" panose="02020603050405020304" pitchFamily="18" charset="0"/>
                    <a:cs typeface="Times New Roman" panose="02020603050405020304" pitchFamily="18" charset="0"/>
                  </a:rPr>
                  <a:t>max{</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直观上来说</a:t>
                </a:r>
                <a:r>
                  <a:rPr lang="en-US" altLang="zh-CN" sz="2600" b="1">
                    <a:latin typeface="Times New Roman" panose="02020603050405020304" pitchFamily="18" charset="0"/>
                    <a:cs typeface="Times New Roman" panose="02020603050405020304" pitchFamily="18" charset="0"/>
                  </a:rPr>
                  <a:t>min{</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的作用就是求</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的最小值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我们将其称为最小值函数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同样</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max{</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用来表示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的最大值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称作最大值函数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3163045"/>
              </a:xfrm>
              <a:prstGeom prst="rect">
                <a:avLst/>
              </a:prstGeom>
              <a:blipFill rotWithShape="0">
                <a:blip r:embed="rId3"/>
                <a:stretch>
                  <a:fillRect l="-947" b="-385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302646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mc:AlternateContent xmlns:mc="http://schemas.openxmlformats.org/markup-compatibility/2006" xmlns:a14="http://schemas.microsoft.com/office/drawing/2010/main">
        <mc:Choice Requires="a14">
          <p:sp>
            <p:nvSpPr>
              <p:cNvPr id="7" name="矩形 6"/>
              <p:cNvSpPr/>
              <p:nvPr/>
            </p:nvSpPr>
            <p:spPr>
              <a:xfrm>
                <a:off x="269382" y="2134417"/>
                <a:ext cx="11589417" cy="209570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a:t>
                </a:r>
                <a:r>
                  <a:rPr lang="zh-CN" altLang="zh-CN" sz="2600" b="1">
                    <a:latin typeface="Times New Roman" panose="02020603050405020304" pitchFamily="18" charset="0"/>
                    <a:cs typeface="Times New Roman" panose="02020603050405020304" pitchFamily="18" charset="0"/>
                  </a:rPr>
                  <a:t>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的取值影响幂函数的定义域、图象及性质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幂函数的图象一定会出现在第一象限内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一定不会出现在第四象限</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对勾函数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极值与图象的拐点可利用基本不等式求得</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34417"/>
                <a:ext cx="11589417" cy="2095702"/>
              </a:xfrm>
              <a:prstGeom prst="rect">
                <a:avLst/>
              </a:prstGeom>
              <a:blipFill rotWithShape="0">
                <a:blip r:embed="rId6"/>
                <a:stretch>
                  <a:fillRect l="-947" b="-23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4122581"/>
            <a:ext cx="12190413" cy="210163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3" name="矩形 2"/>
          <p:cNvSpPr/>
          <p:nvPr/>
        </p:nvSpPr>
        <p:spPr>
          <a:xfrm>
            <a:off x="4130181" y="1680796"/>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6" name="矩形 5"/>
              <p:cNvSpPr/>
              <p:nvPr/>
            </p:nvSpPr>
            <p:spPr>
              <a:xfrm>
                <a:off x="227818" y="941709"/>
                <a:ext cx="11589417" cy="5148204"/>
              </a:xfrm>
              <a:prstGeom prst="rect">
                <a:avLst/>
              </a:prstGeom>
            </p:spPr>
            <p:txBody>
              <a:bodyPr wrap="square">
                <a:spAutoFit/>
              </a:bodyPr>
              <a:lstStyle/>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r>
                  <a:rPr lang="zh-CN" altLang="zh-CN" sz="2600" b="1">
                    <a:latin typeface="Times New Roman" panose="02020603050405020304" pitchFamily="18" charset="0"/>
                    <a:cs typeface="Times New Roman" panose="02020603050405020304" pitchFamily="18" charset="0"/>
                  </a:rPr>
                  <a:t>是幂函数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上是增函数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是偶数时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𝒏</m:t>
                            </m:r>
                          </m:num>
                          <m:den>
                            <m:r>
                              <a:rPr lang="en-US" altLang="zh-CN" sz="2600" b="1" i="1">
                                <a:latin typeface="Cambria Math" panose="02040503050406030204" pitchFamily="18" charset="0"/>
                                <a:cs typeface="Times New Roman" panose="02020603050405020304" pitchFamily="18" charset="0"/>
                              </a:rPr>
                              <m:t>𝒎</m:t>
                            </m:r>
                          </m:den>
                        </m:f>
                      </m:sup>
                    </m:s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是奇数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是偶函数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的单调增区间是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𝒎</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由于幂函数的解析式为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r>
                  <a:rPr lang="zh-CN" altLang="zh-CN" sz="2600" b="1">
                    <a:latin typeface="Times New Roman" panose="02020603050405020304" pitchFamily="18" charset="0"/>
                    <a:cs typeface="Times New Roman" panose="02020603050405020304" pitchFamily="18" charset="0"/>
                  </a:rPr>
                  <a:t>不是幂函数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只有</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的单调增区间才是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𝒎</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27818" y="941709"/>
                <a:ext cx="11589417" cy="5148204"/>
              </a:xfrm>
              <a:prstGeom prst="rect">
                <a:avLst/>
              </a:prstGeom>
              <a:blipFill rotWithShape="0">
                <a:blip r:embed="rId3"/>
                <a:stretch>
                  <a:fillRect l="-946" t="-118" b="-355"/>
                </a:stretch>
              </a:blipFill>
            </p:spPr>
            <p:txBody>
              <a:bodyPr/>
              <a:lstStyle/>
              <a:p>
                <a:r>
                  <a:rPr lang="zh-CN" altLang="en-US">
                    <a:noFill/>
                  </a:rPr>
                  <a:t> </a:t>
                </a:r>
              </a:p>
            </p:txBody>
          </p:sp>
        </mc:Fallback>
      </mc:AlternateContent>
      <p:sp>
        <p:nvSpPr>
          <p:cNvPr id="7" name="矩形 6"/>
          <p:cNvSpPr/>
          <p:nvPr/>
        </p:nvSpPr>
        <p:spPr>
          <a:xfrm>
            <a:off x="7386484" y="2229321"/>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9557145" y="2877402"/>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8337846" y="3524662"/>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linds(horizontal)">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blinds(horizontal)">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280308"/>
            <a:ext cx="12190413" cy="295166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5555789" y="1186396"/>
            <a:ext cx="461986" cy="553998"/>
          </a:xfrm>
          <a:prstGeom prst="rect">
            <a:avLst/>
          </a:prstGeom>
        </p:spPr>
        <p:txBody>
          <a:bodyPr wrap="none">
            <a:spAutoFit/>
          </a:bodyPr>
          <a:lstStyle/>
          <a:p>
            <a:r>
              <a:rPr lang="en-US" altLang="zh-CN" sz="30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3" y="444796"/>
            <a:ext cx="7554040"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在第一象限内的图象如图所示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的取值情况为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44.jpeg"/>
          <p:cNvPicPr/>
          <p:nvPr/>
        </p:nvPicPr>
        <p:blipFill>
          <a:blip r:embed="rId3">
            <a:clrChange>
              <a:clrFrom>
                <a:srgbClr val="FFFFFF"/>
              </a:clrFrom>
              <a:clrTo>
                <a:srgbClr val="FFFFFF">
                  <a:alpha val="0"/>
                </a:srgbClr>
              </a:clrTo>
            </a:clrChange>
          </a:blip>
          <a:stretch>
            <a:fillRect/>
          </a:stretch>
        </p:blipFill>
        <p:spPr>
          <a:xfrm>
            <a:off x="8039449" y="647832"/>
            <a:ext cx="2934144" cy="2366353"/>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739399" y="1522747"/>
                <a:ext cx="11589417" cy="182049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1&lt;</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&lt;0&lt;</a:t>
                </a:r>
                <a:r>
                  <a:rPr lang="en-US" altLang="zh-CN" sz="2600" b="1" i="1" smtClean="0">
                    <a:latin typeface="Times New Roman" panose="02020603050405020304" pitchFamily="18" charset="0"/>
                    <a:cs typeface="Times New Roman" panose="02020603050405020304" pitchFamily="18" charset="0"/>
                  </a:rPr>
                  <a:t>n</a:t>
                </a:r>
                <a:r>
                  <a:rPr lang="en-US" altLang="zh-CN" sz="2600" b="1" smtClean="0">
                    <a:latin typeface="Times New Roman" panose="02020603050405020304" pitchFamily="18" charset="0"/>
                    <a:cs typeface="Times New Roman" panose="02020603050405020304" pitchFamily="18" charset="0"/>
                  </a:rPr>
                  <a:t>&lt;1		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&lt;0&lt;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&lt;0&lt;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&lt;0&lt;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&lt;1</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739399" y="1522747"/>
                <a:ext cx="11589417" cy="1820498"/>
              </a:xfrm>
              <a:prstGeom prst="rect">
                <a:avLst/>
              </a:prstGeom>
              <a:blipFill rotWithShape="0">
                <a:blip r:embed="rId4"/>
                <a:stretch>
                  <a:fillRect l="-947"/>
                </a:stretch>
              </a:blipFill>
            </p:spPr>
            <p:txBody>
              <a:bodyPr/>
              <a:lstStyle/>
              <a:p>
                <a:r>
                  <a:rPr lang="zh-CN" altLang="en-US">
                    <a:noFill/>
                  </a:rPr>
                  <a:t> </a:t>
                </a:r>
              </a:p>
            </p:txBody>
          </p:sp>
        </mc:Fallback>
      </mc:AlternateContent>
      <p:sp>
        <p:nvSpPr>
          <p:cNvPr id="8" name="矩形 7"/>
          <p:cNvSpPr/>
          <p:nvPr/>
        </p:nvSpPr>
        <p:spPr>
          <a:xfrm>
            <a:off x="694531" y="3182361"/>
            <a:ext cx="11589417" cy="302461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&lt;1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图象上凸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&lt;0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不妨令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由图象得</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&lt;2</a:t>
            </a:r>
            <a:r>
              <a:rPr lang="en-US" altLang="zh-CN" sz="2600" b="1" i="1" baseline="30000">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&lt;0.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综上可知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&lt;0&lt;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89420"/>
            <a:ext cx="12190413" cy="480488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8116861" y="704571"/>
            <a:ext cx="375424"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&lt;</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必修一</a:t>
            </a:r>
            <a:r>
              <a:rPr lang="en-US" altLang="zh-CN" sz="2600" b="1">
                <a:latin typeface="Times New Roman" panose="02020603050405020304" pitchFamily="18" charset="0"/>
                <a:cs typeface="Times New Roman" panose="02020603050405020304" pitchFamily="18" charset="0"/>
              </a:rPr>
              <a:t>P91</a:t>
            </a:r>
            <a:r>
              <a:rPr lang="zh-CN" altLang="zh-CN" sz="2600" b="1">
                <a:latin typeface="Times New Roman" panose="02020603050405020304" pitchFamily="18" charset="0"/>
                <a:cs typeface="Times New Roman" panose="02020603050405020304" pitchFamily="18" charset="0"/>
              </a:rPr>
              <a:t>练习</a:t>
            </a:r>
            <a:r>
              <a:rPr lang="en-US" altLang="zh-CN" sz="2600" b="1">
                <a:latin typeface="Times New Roman" panose="02020603050405020304" pitchFamily="18" charset="0"/>
                <a:cs typeface="Times New Roman" panose="02020603050405020304" pitchFamily="18" charset="0"/>
              </a:rPr>
              <a:t>T2(1)</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比较大小</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a:t>
            </a:r>
            <a:r>
              <a:rPr lang="en-US" altLang="zh-CN" sz="2600" b="1" baseline="30000">
                <a:latin typeface="Times New Roman" panose="02020603050405020304" pitchFamily="18" charset="0"/>
                <a:cs typeface="Times New Roman" panose="02020603050405020304" pitchFamily="18" charset="0"/>
              </a:rPr>
              <a:t>3</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432173" y="1516724"/>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由于函数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094252"/>
            <a:ext cx="12190413" cy="420005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9140098" y="1146789"/>
            <a:ext cx="351378"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0</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131952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设</a:t>
                </a:r>
                <a:r>
                  <a:rPr lang="en-US" altLang="zh-CN" sz="2600" b="1">
                    <a:latin typeface="Times New Roman" panose="02020603050405020304" pitchFamily="18" charset="0"/>
                    <a:cs typeface="Times New Roman" panose="02020603050405020304" pitchFamily="18" charset="0"/>
                  </a:rPr>
                  <a:t>max{</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)=max{</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319528"/>
              </a:xfrm>
              <a:prstGeom prst="rect">
                <a:avLst/>
              </a:prstGeom>
              <a:blipFill rotWithShape="0">
                <a:blip r:embed="rId3"/>
                <a:stretch>
                  <a:fillRect l="-947"/>
                </a:stretch>
              </a:blipFill>
            </p:spPr>
            <p:txBody>
              <a:bodyPr/>
              <a:lstStyle/>
              <a:p>
                <a:r>
                  <a:rPr lang="zh-CN" altLang="en-US">
                    <a:noFill/>
                  </a:rPr>
                  <a:t> </a:t>
                </a:r>
              </a:p>
            </p:txBody>
          </p:sp>
        </mc:Fallback>
      </mc:AlternateContent>
      <p:sp>
        <p:nvSpPr>
          <p:cNvPr id="5" name="矩形 4"/>
          <p:cNvSpPr/>
          <p:nvPr/>
        </p:nvSpPr>
        <p:spPr>
          <a:xfrm>
            <a:off x="421782" y="2094252"/>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作出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的图象如图中所示的实线部分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由图可知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p:pic>
        <p:nvPicPr>
          <p:cNvPr id="7" name="image45.jpeg"/>
          <p:cNvPicPr/>
          <p:nvPr/>
        </p:nvPicPr>
        <p:blipFill>
          <a:blip r:embed="rId4">
            <a:clrChange>
              <a:clrFrom>
                <a:srgbClr val="FFFFFF"/>
              </a:clrFrom>
              <a:clrTo>
                <a:srgbClr val="FFFFFF">
                  <a:alpha val="0"/>
                </a:srgbClr>
              </a:clrTo>
            </a:clrChange>
          </a:blip>
          <a:stretch>
            <a:fillRect/>
          </a:stretch>
        </p:blipFill>
        <p:spPr>
          <a:xfrm>
            <a:off x="4799044" y="3060836"/>
            <a:ext cx="2808351" cy="2627735"/>
          </a:xfrm>
          <a:prstGeom prst="rect">
            <a:avLst/>
          </a:prstGeom>
        </p:spPr>
      </p:pic>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2"/>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幂函数</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3" y="752072"/>
                <a:ext cx="6689932" cy="137056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青岛质检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如图所示是函数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𝒏</m:t>
                            </m:r>
                          </m:den>
                        </m:f>
                      </m:sup>
                    </m:s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N</a:t>
                </a:r>
                <a:r>
                  <a:rPr lang="en-US" altLang="zh-CN" sz="2600" b="1" i="1" baseline="3000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且互质</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3" y="752072"/>
                <a:ext cx="6689932" cy="1370568"/>
              </a:xfrm>
              <a:prstGeom prst="rect">
                <a:avLst/>
              </a:prstGeom>
              <a:blipFill rotWithShape="0">
                <a:blip r:embed="rId5"/>
                <a:stretch>
                  <a:fillRect l="-1639" b="-10222"/>
                </a:stretch>
              </a:blipFill>
            </p:spPr>
            <p:txBody>
              <a:bodyPr/>
              <a:lstStyle/>
              <a:p>
                <a:r>
                  <a:rPr lang="zh-CN" altLang="en-US">
                    <a:noFill/>
                  </a:rPr>
                  <a:t> </a:t>
                </a:r>
              </a:p>
            </p:txBody>
          </p:sp>
        </mc:Fallback>
      </mc:AlternateContent>
      <p:sp>
        <p:nvSpPr>
          <p:cNvPr id="12" name="矩形 11"/>
          <p:cNvSpPr/>
          <p:nvPr>
            <p:custDataLst>
              <p:tags r:id="rId3"/>
            </p:custDataLst>
          </p:nvPr>
        </p:nvSpPr>
        <p:spPr>
          <a:xfrm>
            <a:off x="5654060" y="1621198"/>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6" name="image47.jpeg"/>
          <p:cNvPicPr/>
          <p:nvPr/>
        </p:nvPicPr>
        <p:blipFill>
          <a:blip r:embed="rId6">
            <a:clrChange>
              <a:clrFrom>
                <a:srgbClr val="FFFFFF"/>
              </a:clrFrom>
              <a:clrTo>
                <a:srgbClr val="FFFFFF">
                  <a:alpha val="0"/>
                </a:srgbClr>
              </a:clrTo>
            </a:clrChange>
          </a:blip>
          <a:stretch>
            <a:fillRect/>
          </a:stretch>
        </p:blipFill>
        <p:spPr>
          <a:xfrm>
            <a:off x="6959315" y="1002798"/>
            <a:ext cx="3672458" cy="2052537"/>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32185" y="2096972"/>
                <a:ext cx="11589417" cy="322729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是奇数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𝒏</m:t>
                        </m:r>
                      </m:den>
                    </m:f>
                  </m:oMath>
                </a14:m>
                <a:r>
                  <a:rPr lang="en-US" altLang="zh-CN" sz="2600" b="1">
                    <a:latin typeface="Times New Roman" panose="02020603050405020304" pitchFamily="18" charset="0"/>
                    <a:cs typeface="Times New Roman" panose="02020603050405020304" pitchFamily="18" charset="0"/>
                  </a:rPr>
                  <a:t>&lt;1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是偶数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是奇数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𝒏</m:t>
                        </m:r>
                      </m:den>
                    </m:f>
                  </m:oMath>
                </a14:m>
                <a:r>
                  <a:rPr lang="en-US" altLang="zh-CN" sz="2600" b="1">
                    <a:latin typeface="Times New Roman" panose="02020603050405020304" pitchFamily="18" charset="0"/>
                    <a:cs typeface="Times New Roman" panose="02020603050405020304" pitchFamily="18" charset="0"/>
                  </a:rPr>
                  <a:t>&lt;1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是偶数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是奇数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𝒏</m:t>
                        </m:r>
                      </m:den>
                    </m:f>
                  </m:oMath>
                </a14:m>
                <a:r>
                  <a:rPr lang="en-US" altLang="zh-CN" sz="2600" b="1">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是奇数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是偶数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𝒏</m:t>
                        </m:r>
                      </m:den>
                    </m:f>
                  </m:oMath>
                </a14:m>
                <a:r>
                  <a:rPr lang="en-US" altLang="zh-CN" sz="2600" b="1">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32185" y="2096972"/>
                <a:ext cx="11589417" cy="3227294"/>
              </a:xfrm>
              <a:prstGeom prst="rect">
                <a:avLst/>
              </a:prstGeom>
              <a:blipFill rotWithShape="0">
                <a:blip r:embed="rId7"/>
                <a:stretch>
                  <a:fillRect l="-947" b="-1134"/>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了解幂函数的概念</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结合函数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的图象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了解它们的变化情况</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了解对勾函数、飘带函数、高斯函数、狄利克雷函数、最值函数和一次分式函数的图象与性质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777883" y="1974037"/>
                <a:ext cx="10879599" cy="3277994"/>
              </a:xfrm>
              <a:prstGeom prst="rect">
                <a:avLst/>
              </a:prstGeom>
              <a:blipFill rotWithShape="0">
                <a:blip r:embed="rId2"/>
                <a:stretch>
                  <a:fillRect l="-7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831524"/>
                <a:ext cx="11589417" cy="28142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由图象可知</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𝒏</m:t>
                            </m:r>
                          </m:den>
                        </m:f>
                      </m:sup>
                    </m:sSup>
                  </m:oMath>
                </a14:m>
                <a:r>
                  <a:rPr lang="zh-CN" altLang="zh-CN" sz="2600" b="1">
                    <a:latin typeface="Times New Roman" panose="02020603050405020304" pitchFamily="18" charset="0"/>
                    <a:cs typeface="Times New Roman" panose="02020603050405020304" pitchFamily="18" charset="0"/>
                  </a:rPr>
                  <a:t>为偶函数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结合题图在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上的增长趋势可知</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𝒏</m:t>
                        </m:r>
                      </m:den>
                    </m:f>
                  </m:oMath>
                </a14:m>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为偶数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N</a:t>
                </a:r>
                <a:r>
                  <a:rPr lang="en-US" altLang="zh-CN" sz="2600" b="1" i="1" baseline="3000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且互质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是奇数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831524"/>
                <a:ext cx="11589417" cy="2814297"/>
              </a:xfrm>
              <a:prstGeom prst="rect">
                <a:avLst/>
              </a:prstGeom>
              <a:blipFill rotWithShape="0">
                <a:blip r:embed="rId3"/>
                <a:stretch>
                  <a:fillRect l="-947" b="-454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563363"/>
            <a:ext cx="12190413" cy="369170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16506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郑州模拟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𝟐𝟓</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的大小关系为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Times New Roman" panose="02020603050405020304" pitchFamily="18" charset="0"/>
                    <a:cs typeface="Times New Roman" panose="02020603050405020304" pitchFamily="18" charset="0"/>
                  </a:rPr>
                  <a:t>&lt;</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&lt;</a:t>
                </a:r>
                <a:r>
                  <a:rPr lang="en-US" altLang="zh-CN" sz="2600" b="1" i="1" smtClean="0">
                    <a:latin typeface="Times New Roman" panose="02020603050405020304" pitchFamily="18" charset="0"/>
                    <a:cs typeface="Times New Roman" panose="02020603050405020304" pitchFamily="18" charset="0"/>
                  </a:rPr>
                  <a:t>b		</a:t>
                </a:r>
                <a:r>
                  <a:rPr lang="en-US" altLang="zh-CN" sz="2600" b="1" smtClean="0">
                    <a:latin typeface="Times New Roman" panose="02020603050405020304" pitchFamily="18" charset="0"/>
                    <a:cs typeface="Times New Roman" panose="02020603050405020304" pitchFamily="18" charset="0"/>
                  </a:rPr>
                  <a:t>C.</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&gt;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&gt;</a:t>
                </a:r>
                <a:r>
                  <a:rPr lang="en-US" altLang="zh-CN" sz="2600" b="1" i="1" smtClean="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	D.</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𝟐𝟓</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165068"/>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0" name="矩形 9"/>
          <p:cNvSpPr/>
          <p:nvPr>
            <p:custDataLst>
              <p:tags r:id="rId2"/>
            </p:custDataLst>
          </p:nvPr>
        </p:nvSpPr>
        <p:spPr>
          <a:xfrm>
            <a:off x="10549944" y="115797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对于幂函数图象的掌握只要抓住在第一象限内三条直线分第一象限为六个区域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所分区域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的取值确定位置后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其余象限部分由奇偶性决定</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在比较幂值的大小时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必须结合幂值的特点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选择适当的函数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借助其单调性进行比较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205204"/>
            <a:ext cx="12190413" cy="40383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custDataLst>
              <p:tags r:id="rId2"/>
            </p:custDataLst>
          </p:nvPr>
        </p:nvSpPr>
        <p:spPr>
          <a:xfrm>
            <a:off x="4778262" y="115797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132882" y="478153"/>
                <a:ext cx="11589417" cy="5533181"/>
              </a:xfrm>
              <a:prstGeom prst="rect">
                <a:avLst/>
              </a:prstGeom>
            </p:spPr>
            <p:txBody>
              <a:bodyPr wrap="square">
                <a:spAutoFit/>
              </a:bodyPr>
              <a:lstStyle/>
              <a:p>
                <a:pPr marL="355600" indent="-355600">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湖北名校联考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已知幂函数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sup>
                    </m:s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是偶函数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C.0</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D.3</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是偶函数</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3&lt;0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3)&lt;0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为奇函数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不满足题意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为偶函数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32882" y="478153"/>
                <a:ext cx="11589417" cy="5533181"/>
              </a:xfrm>
              <a:prstGeom prst="rect">
                <a:avLst/>
              </a:prstGeom>
              <a:blipFill rotWithShape="0">
                <a:blip r:embed="rId4"/>
                <a:stretch>
                  <a:fillRect l="-947" r="-1841" b="-187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blinds(horizontal)">
                                      <p:cBhvr>
                                        <p:cTn id="4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3" y="621443"/>
            <a:ext cx="7554040" cy="12926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(2)(2024·</a:t>
            </a:r>
            <a:r>
              <a:rPr lang="zh-CN" altLang="zh-CN" sz="2600" b="1">
                <a:latin typeface="Times New Roman" panose="02020603050405020304" pitchFamily="18" charset="0"/>
                <a:cs typeface="Times New Roman" panose="02020603050405020304" pitchFamily="18" charset="0"/>
              </a:rPr>
              <a:t>南充二诊</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的解析式可能是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3401156" y="133243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48.jpeg"/>
          <p:cNvPicPr/>
          <p:nvPr/>
        </p:nvPicPr>
        <p:blipFill>
          <a:blip r:embed="rId3">
            <a:clrChange>
              <a:clrFrom>
                <a:srgbClr val="FFFFFF"/>
              </a:clrFrom>
              <a:clrTo>
                <a:srgbClr val="FFFFFF">
                  <a:alpha val="0"/>
                </a:srgbClr>
              </a:clrTo>
            </a:clrChange>
          </a:blip>
          <a:stretch>
            <a:fillRect/>
          </a:stretch>
        </p:blipFill>
        <p:spPr>
          <a:xfrm>
            <a:off x="8122167" y="621443"/>
            <a:ext cx="2646045" cy="2549196"/>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272868" y="1786591"/>
                <a:ext cx="11589417" cy="165359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B.</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72868" y="1786591"/>
                <a:ext cx="11589417" cy="1653594"/>
              </a:xfrm>
              <a:prstGeom prst="rect">
                <a:avLst/>
              </a:prstGeom>
              <a:blipFill rotWithShape="0">
                <a:blip r:embed="rId4"/>
                <a:stretch>
                  <a:fillRect l="-947" b="-84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404487" y="488544"/>
                <a:ext cx="11307422" cy="535146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显然不符合题意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显然不符合题意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为奇函数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的图象下凸递增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故不符合题意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r>
                          <a:rPr lang="en-US" altLang="zh-CN" sz="2600" b="1" i="1">
                            <a:latin typeface="Cambria Math" panose="02040503050406030204" pitchFamily="18" charset="0"/>
                            <a:cs typeface="Times New Roman" panose="02020603050405020304" pitchFamily="18" charset="0"/>
                          </a:rPr>
                          <m:t>𝟑</m:t>
                        </m:r>
                      </m:deg>
                      <m:e>
                        <m:r>
                          <a:rPr lang="en-US" altLang="zh-CN" sz="2600" b="1" i="1">
                            <a:latin typeface="Cambria Math" panose="02040503050406030204" pitchFamily="18" charset="0"/>
                            <a:cs typeface="Times New Roman" panose="02020603050405020304" pitchFamily="18" charset="0"/>
                          </a:rPr>
                          <m:t>𝒙</m:t>
                        </m:r>
                      </m:e>
                    </m:rad>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r>
                  <a:rPr lang="zh-CN" altLang="zh-CN" sz="2600" b="1">
                    <a:latin typeface="Times New Roman" panose="02020603050405020304" pitchFamily="18" charset="0"/>
                    <a:cs typeface="Times New Roman" panose="02020603050405020304" pitchFamily="18" charset="0"/>
                  </a:rPr>
                  <a:t>为奇函数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up>
                    </m:sSup>
                  </m:oMath>
                </a14:m>
                <a:r>
                  <a:rPr lang="zh-CN" altLang="zh-CN" sz="2600" b="1">
                    <a:latin typeface="Times New Roman" panose="02020603050405020304" pitchFamily="18" charset="0"/>
                    <a:cs typeface="Times New Roman" panose="02020603050405020304" pitchFamily="18" charset="0"/>
                  </a:rPr>
                  <a:t>的图象上凸递增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04487" y="488544"/>
                <a:ext cx="11307422" cy="5351465"/>
              </a:xfrm>
              <a:prstGeom prst="rect">
                <a:avLst/>
              </a:prstGeom>
              <a:blipFill rotWithShape="0">
                <a:blip r:embed="rId3"/>
                <a:stretch>
                  <a:fillRect l="-9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240779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970865"/>
            <a:ext cx="12190413" cy="332953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几类特殊函数</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nvSpPr>
            <p:spPr>
              <a:xfrm>
                <a:off x="269382" y="781100"/>
                <a:ext cx="11589417" cy="510562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一次分式函数</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当函数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的图象关于点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成中心对称时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的对称中心为点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781100"/>
                <a:ext cx="11589417" cy="5105628"/>
              </a:xfrm>
              <a:prstGeom prst="rect">
                <a:avLst/>
              </a:prstGeom>
              <a:blipFill rotWithShape="0">
                <a:blip r:embed="rId4"/>
                <a:stretch>
                  <a:fillRect l="-947" b="-7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blinds(horizontal)">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blinds(horizontal)">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blinds(horizontal)">
                                      <p:cBhvr>
                                        <p:cTn id="2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472047"/>
            <a:ext cx="12190413" cy="47845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781100"/>
                <a:ext cx="11589417" cy="3960251"/>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知直线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的一条渐近线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又由一次分式函数的性质知</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781100"/>
                <a:ext cx="11589417" cy="3960251"/>
              </a:xfrm>
              <a:prstGeom prst="rect">
                <a:avLst/>
              </a:prstGeom>
              <a:blipFill rotWithShape="0">
                <a:blip r:embed="rId3"/>
                <a:stretch>
                  <a:fillRect l="-947" b="-12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2" y="621443"/>
                <a:ext cx="11589417" cy="1426224"/>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对勾函数、飘带函数</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的图象不可能是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1426224"/>
              </a:xfrm>
              <a:prstGeom prst="rect">
                <a:avLst/>
              </a:prstGeom>
              <a:blipFill rotWithShape="0">
                <a:blip r:embed="rId3"/>
                <a:stretch>
                  <a:fillRect l="-947" b="-3419"/>
                </a:stretch>
              </a:blipFill>
            </p:spPr>
            <p:txBody>
              <a:bodyPr/>
              <a:lstStyle/>
              <a:p>
                <a:r>
                  <a:rPr lang="zh-CN" altLang="en-US">
                    <a:noFill/>
                  </a:rPr>
                  <a:t> </a:t>
                </a:r>
              </a:p>
            </p:txBody>
          </p:sp>
        </mc:Fallback>
      </mc:AlternateContent>
      <p:sp>
        <p:nvSpPr>
          <p:cNvPr id="8" name="矩形 7"/>
          <p:cNvSpPr/>
          <p:nvPr>
            <p:custDataLst>
              <p:tags r:id="rId1"/>
            </p:custDataLst>
          </p:nvPr>
        </p:nvSpPr>
        <p:spPr>
          <a:xfrm>
            <a:off x="7054074" y="143634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49.jpeg"/>
          <p:cNvPicPr/>
          <p:nvPr/>
        </p:nvPicPr>
        <p:blipFill>
          <a:blip r:embed="rId4">
            <a:clrChange>
              <a:clrFrom>
                <a:srgbClr val="FFFFFF"/>
              </a:clrFrom>
              <a:clrTo>
                <a:srgbClr val="FFFFFF">
                  <a:alpha val="0"/>
                </a:srgbClr>
              </a:clrTo>
            </a:clrChange>
          </a:blip>
          <a:stretch>
            <a:fillRect/>
          </a:stretch>
        </p:blipFill>
        <p:spPr>
          <a:xfrm>
            <a:off x="1774666" y="2432096"/>
            <a:ext cx="6979406" cy="2293860"/>
          </a:xfrm>
          <a:prstGeom prst="rect">
            <a:avLst/>
          </a:prstGeom>
        </p:spPr>
      </p:pic>
    </p:spTree>
    <p:extLst>
      <p:ext uri="{BB962C8B-B14F-4D97-AF65-F5344CB8AC3E}">
        <p14:creationId xmlns:p14="http://schemas.microsoft.com/office/powerpoint/2010/main" val="16605563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02026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337009"/>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有可能</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21782" y="330833"/>
                <a:ext cx="11589417" cy="2008435"/>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m:rPr>
                            <m:nor/>
                          </m:rPr>
                          <a:rPr lang="zh-CN" altLang="zh-CN" sz="2600" b="1">
                            <a:latin typeface="Times New Roman" panose="02020603050405020304" pitchFamily="18" charset="0"/>
                            <a:cs typeface="Times New Roman" panose="02020603050405020304" pitchFamily="18" charset="0"/>
                          </a:rPr>
                          <m:t>易得</m:t>
                        </m:r>
                        <m:r>
                          <m:rPr>
                            <m:nor/>
                          </m:rPr>
                          <a:rPr lang="en-US" altLang="zh-CN" sz="2600" b="1" i="1">
                            <a:latin typeface="Times New Roman" panose="02020603050405020304" pitchFamily="18" charset="0"/>
                            <a:cs typeface="Times New Roman" panose="02020603050405020304" pitchFamily="18" charset="0"/>
                          </a:rPr>
                          <m:t>f</m:t>
                        </m:r>
                        <m:r>
                          <m:rPr>
                            <m:nor/>
                          </m:rPr>
                          <a:rPr lang="en-US" altLang="zh-CN" sz="2600" b="1">
                            <a:latin typeface="Times New Roman" panose="02020603050405020304" pitchFamily="18" charset="0"/>
                            <a:cs typeface="Times New Roman" panose="02020603050405020304" pitchFamily="18" charset="0"/>
                          </a:rPr>
                          <m:t>(</m:t>
                        </m:r>
                        <m:r>
                          <m:rPr>
                            <m:nor/>
                          </m:rPr>
                          <a:rPr lang="en-US" altLang="zh-CN" sz="2600" b="1" i="1">
                            <a:latin typeface="Times New Roman" panose="02020603050405020304" pitchFamily="18" charset="0"/>
                            <a:cs typeface="Times New Roman" panose="02020603050405020304" pitchFamily="18" charset="0"/>
                          </a:rPr>
                          <m:t>x</m:t>
                        </m:r>
                        <m:r>
                          <m:rPr>
                            <m:nor/>
                          </m:rPr>
                          <a:rPr lang="en-US" altLang="zh-CN" sz="2600" b="1">
                            <a:latin typeface="Times New Roman" panose="02020603050405020304" pitchFamily="18" charset="0"/>
                            <a:cs typeface="Times New Roman" panose="02020603050405020304" pitchFamily="18" charset="0"/>
                          </a:rPr>
                          <m:t>)</m:t>
                        </m:r>
                        <m:r>
                          <m:rPr>
                            <m:nor/>
                          </m:rPr>
                          <a:rPr lang="zh-CN" altLang="zh-CN" sz="2600" b="1">
                            <a:latin typeface="Times New Roman" panose="02020603050405020304" pitchFamily="18" charset="0"/>
                            <a:cs typeface="Times New Roman" panose="02020603050405020304" pitchFamily="18" charset="0"/>
                          </a:rPr>
                          <m:t>在</m:t>
                        </m:r>
                        <m:r>
                          <m:rPr>
                            <m:nor/>
                          </m:rPr>
                          <a:rPr lang="en-US" altLang="zh-CN" sz="2600" b="1">
                            <a:latin typeface="Times New Roman" panose="02020603050405020304" pitchFamily="18" charset="0"/>
                            <a:cs typeface="Times New Roman" panose="02020603050405020304" pitchFamily="18" charset="0"/>
                          </a:rPr>
                          <m:t>(0</m:t>
                        </m:r>
                        <m:r>
                          <m:rPr>
                            <m:nor/>
                          </m:rPr>
                          <a:rPr lang="en-US" altLang="zh-CN" sz="2600" b="1">
                            <a:latin typeface="宋体" panose="02010600030101010101" pitchFamily="2" charset="-122"/>
                            <a:cs typeface="Times New Roman" panose="02020603050405020304" pitchFamily="18" charset="0"/>
                          </a:rPr>
                          <m:t>,+∞</m:t>
                        </m:r>
                        <m:r>
                          <m:rPr>
                            <m:nor/>
                          </m:rPr>
                          <a:rPr lang="en-US" altLang="zh-CN" sz="2600" b="1">
                            <a:latin typeface="Times New Roman" panose="02020603050405020304" pitchFamily="18" charset="0"/>
                            <a:cs typeface="Times New Roman" panose="02020603050405020304" pitchFamily="18" charset="0"/>
                          </a:rPr>
                          <m:t>)</m:t>
                        </m:r>
                        <m:r>
                          <m:rPr>
                            <m:nor/>
                          </m:rPr>
                          <a:rPr lang="zh-CN" altLang="zh-CN" sz="2600" b="1">
                            <a:latin typeface="Times New Roman" panose="02020603050405020304" pitchFamily="18" charset="0"/>
                            <a:cs typeface="Times New Roman" panose="02020603050405020304" pitchFamily="18" charset="0"/>
                          </a:rPr>
                          <m:t>上单调递增</m:t>
                        </m:r>
                        <m:r>
                          <m:rPr>
                            <m:nor/>
                          </m:rPr>
                          <a:rPr lang="en-US" altLang="zh-CN" sz="2600" b="1">
                            <a:latin typeface="宋体" panose="02010600030101010101" pitchFamily="2" charset="-122"/>
                            <a:cs typeface="Times New Roman" panose="02020603050405020304" pitchFamily="18" charset="0"/>
                          </a:rPr>
                          <m:t>,</m:t>
                        </m:r>
                        <m:r>
                          <m:rPr>
                            <m:nor/>
                          </m:rPr>
                          <a:rPr lang="zh-CN" altLang="zh-CN" sz="1150">
                            <a:latin typeface="Calibri" panose="020F0502020204030204" pitchFamily="34"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330833"/>
                <a:ext cx="11589417" cy="2008435"/>
              </a:xfrm>
              <a:prstGeom prst="rect">
                <a:avLst/>
              </a:prstGeom>
              <a:blipFill rotWithShape="0">
                <a:blip r:embed="rId3"/>
                <a:stretch>
                  <a:fillRect l="-947"/>
                </a:stretch>
              </a:blipFill>
            </p:spPr>
            <p:txBody>
              <a:bodyPr/>
              <a:lstStyle/>
              <a:p>
                <a:r>
                  <a:rPr lang="zh-CN" altLang="en-US">
                    <a:noFill/>
                  </a:rPr>
                  <a:t> </a:t>
                </a:r>
              </a:p>
            </p:txBody>
          </p:sp>
        </mc:Fallback>
      </mc:AlternateContent>
      <p:sp>
        <p:nvSpPr>
          <p:cNvPr id="6" name="矩形 5"/>
          <p:cNvSpPr/>
          <p:nvPr/>
        </p:nvSpPr>
        <p:spPr>
          <a:xfrm>
            <a:off x="421782" y="2349659"/>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根据</a:t>
            </a:r>
            <a:r>
              <a:rPr lang="zh-CN" altLang="zh-CN" sz="2600" b="1">
                <a:latin typeface="Times New Roman" panose="02020603050405020304" pitchFamily="18" charset="0"/>
                <a:cs typeface="Times New Roman" panose="02020603050405020304" pitchFamily="18" charset="0"/>
              </a:rPr>
              <a:t>对勾函数图象易得在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有可能</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p:cNvSpPr/>
              <p:nvPr/>
            </p:nvSpPr>
            <p:spPr>
              <a:xfrm>
                <a:off x="421782" y="2370441"/>
                <a:ext cx="11589417" cy="3140219"/>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a:latin typeface="Cambria Math" panose="02040503050406030204" pitchFamily="18" charset="0"/>
                        <a:cs typeface="Times New Roman" panose="02020603050405020304" pitchFamily="18" charset="0"/>
                      </a:rPr>
                      <m:t> </m:t>
                    </m:r>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有可能</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不可能</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21782" y="2370441"/>
                <a:ext cx="11589417" cy="3140219"/>
              </a:xfrm>
              <a:prstGeom prst="rect">
                <a:avLst/>
              </a:prstGeom>
              <a:blipFill rotWithShape="0">
                <a:blip r:embed="rId4"/>
                <a:stretch>
                  <a:fillRect l="-947" r="-421" b="-38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107961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35433" y="4293901"/>
            <a:ext cx="12190413" cy="20004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415807"/>
                <a:ext cx="11589417" cy="577465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方程</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有两个解</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则下列结论正确的是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的值域是</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的增区间为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为偶函数</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415807"/>
                <a:ext cx="11589417" cy="5774658"/>
              </a:xfrm>
              <a:prstGeom prst="rect">
                <a:avLst/>
              </a:prstGeom>
              <a:blipFill rotWithShape="0">
                <a:blip r:embed="rId4"/>
                <a:stretch>
                  <a:fillRect l="-947"/>
                </a:stretch>
              </a:blipFill>
            </p:spPr>
            <p:txBody>
              <a:bodyPr/>
              <a:lstStyle/>
              <a:p>
                <a:r>
                  <a:rPr lang="zh-CN" altLang="en-US">
                    <a:noFill/>
                  </a:rPr>
                  <a:t> </a:t>
                </a:r>
              </a:p>
            </p:txBody>
          </p:sp>
        </mc:Fallback>
      </mc:AlternateContent>
      <p:sp>
        <p:nvSpPr>
          <p:cNvPr id="8" name="矩形 7"/>
          <p:cNvSpPr/>
          <p:nvPr>
            <p:custDataLst>
              <p:tags r:id="rId2"/>
            </p:custDataLst>
          </p:nvPr>
        </p:nvSpPr>
        <p:spPr>
          <a:xfrm>
            <a:off x="4630204" y="143884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9668764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blinds(horizontal)">
                                      <p:cBhvr>
                                        <p:cTn id="12" dur="500"/>
                                        <p:tgtEl>
                                          <p:spTgt spid="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blinds(horizontal)">
                                      <p:cBhvr>
                                        <p:cTn id="1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621443"/>
                <a:ext cx="11589417" cy="5651484"/>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由偶函数性质知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为偶函数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易</a:t>
                </a:r>
                <a:r>
                  <a:rPr lang="zh-CN" altLang="zh-CN" sz="2600" b="1">
                    <a:latin typeface="Times New Roman" panose="02020603050405020304" pitchFamily="18" charset="0"/>
                    <a:cs typeface="Times New Roman" panose="02020603050405020304" pitchFamily="18" charset="0"/>
                  </a:rPr>
                  <a:t>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易</a:t>
                </a:r>
                <a:r>
                  <a:rPr lang="zh-CN" altLang="zh-CN" sz="2600" b="1">
                    <a:latin typeface="Times New Roman" panose="02020603050405020304" pitchFamily="18" charset="0"/>
                    <a:cs typeface="Times New Roman" panose="02020603050405020304" pitchFamily="18" charset="0"/>
                  </a:rPr>
                  <a:t>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由偶函数对称性知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的增区间为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5651484"/>
              </a:xfrm>
              <a:prstGeom prst="rect">
                <a:avLst/>
              </a:prstGeom>
              <a:blipFill rotWithShape="0">
                <a:blip r:embed="rId3"/>
                <a:stretch>
                  <a:fillRect l="-947" b="-53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359187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621443"/>
                <a:ext cx="11589417" cy="3986989"/>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此时与函数</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矛盾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3986989"/>
              </a:xfrm>
              <a:prstGeom prst="rect">
                <a:avLst/>
              </a:prstGeom>
              <a:blipFill rotWithShape="0">
                <a:blip r:embed="rId3"/>
                <a:stretch>
                  <a:fillRect l="-947" b="-10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280762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9382" y="621443"/>
            <a:ext cx="11589417" cy="542526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高斯函数、狄利克雷函数、最值函数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浙江名校联考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高斯是德国著名的数学家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近代数学奠基者之一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享有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数学王子</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的称号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用其名字命名的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高斯函数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表示不超过</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的最大整数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称为高斯函数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例如</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k</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上单调递增</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上的增函数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3143733" y="3112605"/>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a:t>
            </a:r>
            <a:endParaRPr lang="zh-CN" altLang="en-US" sz="3000" b="1" dirty="0">
              <a:solidFill>
                <a:srgbClr val="C00000"/>
              </a:solidFill>
            </a:endParaRPr>
          </a:p>
        </p:txBody>
      </p:sp>
    </p:spTree>
    <p:extLst>
      <p:ext uri="{BB962C8B-B14F-4D97-AF65-F5344CB8AC3E}">
        <p14:creationId xmlns:p14="http://schemas.microsoft.com/office/powerpoint/2010/main" val="5166931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05416"/>
            <a:ext cx="11589417" cy="362477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故可画出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50.jpeg"/>
          <p:cNvPicPr/>
          <p:nvPr/>
        </p:nvPicPr>
        <p:blipFill>
          <a:blip r:embed="rId3">
            <a:clrChange>
              <a:clrFrom>
                <a:srgbClr val="FFFFFF"/>
              </a:clrFrom>
              <a:clrTo>
                <a:srgbClr val="FFFFFF">
                  <a:alpha val="0"/>
                </a:srgbClr>
              </a:clrTo>
            </a:clrChange>
          </a:blip>
          <a:stretch>
            <a:fillRect/>
          </a:stretch>
        </p:blipFill>
        <p:spPr>
          <a:xfrm>
            <a:off x="7100191" y="1531825"/>
            <a:ext cx="2667474" cy="2046978"/>
          </a:xfrm>
          <a:prstGeom prst="rect">
            <a:avLst/>
          </a:prstGeom>
        </p:spPr>
      </p:pic>
      <p:sp>
        <p:nvSpPr>
          <p:cNvPr id="6" name="矩形 5"/>
          <p:cNvSpPr/>
          <p:nvPr/>
        </p:nvSpPr>
        <p:spPr>
          <a:xfrm>
            <a:off x="338654" y="3961027"/>
            <a:ext cx="11589417" cy="182428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由图象可知</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有</a:t>
            </a:r>
            <a:r>
              <a:rPr lang="en-US" altLang="zh-CN" sz="2600" b="1">
                <a:latin typeface="Times New Roman" panose="02020603050405020304" pitchFamily="18" charset="0"/>
                <a:cs typeface="Times New Roman" panose="02020603050405020304" pitchFamily="18" charset="0"/>
              </a:rPr>
              <a:t>2&lt;[2]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7857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269382" y="621443"/>
                <a:ext cx="11589417" cy="49354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福州质检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德国数学家狄利克雷在数学领域成就显著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以其名字命名的函数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spc="-140">
                                  <a:latin typeface="Cambria Math" panose="02040503050406030204" pitchFamily="18" charset="0"/>
                                  <a:cs typeface="Times New Roman" panose="02020603050405020304" pitchFamily="18" charset="0"/>
                                </a:rPr>
                                <m:t>∈</m:t>
                              </m:r>
                              <m:r>
                                <m:rPr>
                                  <m:nor/>
                                </m:rPr>
                                <a:rPr lang="en-US" altLang="zh-CN" sz="2600" spc="-140" smtClean="0">
                                  <a:latin typeface="MS Mincho" panose="02020609040205080304" pitchFamily="49" charset="-128"/>
                                  <a:cs typeface="MS Mincho" panose="02020609040205080304" pitchFamily="49" charset="-128"/>
                                </a:rPr>
                                <m:t>∁</m:t>
                              </m:r>
                              <m:sSub>
                                <m:sSubPr>
                                  <m:ctrlPr>
                                    <a:rPr lang="zh-CN" altLang="zh-CN" sz="2600" b="1" i="1" spc="-14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spc="-140" smtClean="0">
                                      <a:latin typeface="Cambria Math" panose="02040503050406030204" pitchFamily="18" charset="0"/>
                                      <a:cs typeface="Times New Roman" panose="02020603050405020304" pitchFamily="18" charset="0"/>
                                    </a:rPr>
                                    <m:t> </m:t>
                                  </m:r>
                                </m:e>
                                <m:sub>
                                  <m:r>
                                    <a:rPr lang="en-US" altLang="zh-CN" sz="2600" b="1" i="1" spc="-140">
                                      <a:latin typeface="Cambria Math" panose="02040503050406030204" pitchFamily="18" charset="0"/>
                                      <a:cs typeface="Times New Roman" panose="02020603050405020304" pitchFamily="18" charset="0"/>
                                    </a:rPr>
                                    <m:t>𝐑</m:t>
                                  </m:r>
                                </m:sub>
                              </m:sSub>
                              <m:r>
                                <a:rPr lang="en-US" altLang="zh-CN" sz="2600" b="1" i="1">
                                  <a:latin typeface="Cambria Math" panose="02040503050406030204" pitchFamily="18" charset="0"/>
                                  <a:cs typeface="Times New Roman" panose="02020603050405020304" pitchFamily="18" charset="0"/>
                                </a:rPr>
                                <m:t>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称为狄利克雷函数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则关于函数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的叙述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的图象是两条直线</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都有</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4935454"/>
              </a:xfrm>
              <a:prstGeom prst="rect">
                <a:avLst/>
              </a:prstGeom>
              <a:blipFill rotWithShape="0">
                <a:blip r:embed="rId3"/>
                <a:stretch>
                  <a:fillRect l="-947" r="-947" b="-617"/>
                </a:stretch>
              </a:blipFill>
            </p:spPr>
            <p:txBody>
              <a:bodyPr/>
              <a:lstStyle/>
              <a:p>
                <a:r>
                  <a:rPr lang="zh-CN" altLang="en-US">
                    <a:noFill/>
                  </a:rPr>
                  <a:t> </a:t>
                </a:r>
              </a:p>
            </p:txBody>
          </p:sp>
        </mc:Fallback>
      </mc:AlternateContent>
      <p:sp>
        <p:nvSpPr>
          <p:cNvPr id="12" name="矩形 11"/>
          <p:cNvSpPr/>
          <p:nvPr>
            <p:custDataLst>
              <p:tags r:id="rId1"/>
            </p:custDataLst>
          </p:nvPr>
        </p:nvSpPr>
        <p:spPr>
          <a:xfrm>
            <a:off x="460074" y="2485306"/>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BD</a:t>
            </a:r>
            <a:endParaRPr lang="zh-CN" altLang="en-US" sz="3000" b="1" dirty="0">
              <a:solidFill>
                <a:srgbClr val="C00000"/>
              </a:solidFill>
            </a:endParaRPr>
          </a:p>
        </p:txBody>
      </p:sp>
    </p:spTree>
    <p:extLst>
      <p:ext uri="{BB962C8B-B14F-4D97-AF65-F5344CB8AC3E}">
        <p14:creationId xmlns:p14="http://schemas.microsoft.com/office/powerpoint/2010/main" val="2501982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652616"/>
                <a:ext cx="11589417" cy="5294142"/>
              </a:xfrm>
              <a:prstGeom prst="rect">
                <a:avLst/>
              </a:prstGeom>
            </p:spPr>
            <p:txBody>
              <a:bodyPr wrap="square">
                <a:spAutoFit/>
              </a:bodyPr>
              <a:lstStyle/>
              <a:p>
                <a:pPr>
                  <a:lnSpc>
                    <a:spcPct val="13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的图象是断续的点集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不是两条直线</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为有理数时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为无理数时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函数定义域为</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为偶函数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是有理数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也是有理数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是无理数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也是无理数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所以根据函数的表达式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任取一个不为零的有理数</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恒成立</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都有</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52616"/>
                <a:ext cx="11589417" cy="5294142"/>
              </a:xfrm>
              <a:prstGeom prst="rect">
                <a:avLst/>
              </a:prstGeom>
              <a:blipFill rotWithShape="0">
                <a:blip r:embed="rId3"/>
                <a:stretch>
                  <a:fillRect l="-947" t="-115" b="-19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548834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linds(horizont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linds(horizont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linds(horizontal)">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552839"/>
            <a:ext cx="12190413" cy="370364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5203348"/>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600" b="1" smtClean="0">
                    <a:effectLst/>
                    <a:latin typeface="Times New Roman" panose="02020603050405020304" pitchFamily="18" charset="0"/>
                    <a:ea typeface="Times New Roman" panose="02020603050405020304" pitchFamily="18" charset="0"/>
                    <a:cs typeface="Times New Roman" panose="02020603050405020304" pitchFamily="18" charset="0"/>
                  </a:rPr>
                  <a:t>(3)(2025</a:t>
                </a:r>
                <a:r>
                  <a:rPr lang="en-US" altLang="zh-CN" sz="2600" b="1" smtClean="0">
                    <a:effectLst/>
                    <a:latin typeface="Calibri" panose="020F0502020204030204" pitchFamily="34" charset="0"/>
                    <a:ea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西安质检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中的较大者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)=max{</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A.0	B.1	</a:t>
                </a:r>
                <a:r>
                  <a:rPr lang="en-US" altLang="zh-CN" sz="2600" b="1" smtClean="0">
                    <a:latin typeface="Times New Roman" panose="02020603050405020304" pitchFamily="18" charset="0"/>
                    <a:cs typeface="Times New Roman" panose="02020603050405020304" pitchFamily="18" charset="0"/>
                  </a:rPr>
                  <a:t>	C.2	</a:t>
                </a:r>
                <a:r>
                  <a:rPr lang="en-US" altLang="zh-CN" sz="2600" b="1">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5203348"/>
              </a:xfrm>
              <a:prstGeom prst="rect">
                <a:avLst/>
              </a:prstGeom>
              <a:blipFill rotWithShape="0">
                <a:blip r:embed="rId4"/>
                <a:stretch>
                  <a:fillRect l="-947" r="-421" b="-117"/>
                </a:stretch>
              </a:blipFill>
            </p:spPr>
            <p:txBody>
              <a:bodyPr/>
              <a:lstStyle/>
              <a:p>
                <a:r>
                  <a:rPr lang="zh-CN" altLang="en-US">
                    <a:noFill/>
                  </a:rPr>
                  <a:t> </a:t>
                </a:r>
              </a:p>
            </p:txBody>
          </p:sp>
        </mc:Fallback>
      </mc:AlternateContent>
      <p:sp>
        <p:nvSpPr>
          <p:cNvPr id="12" name="矩形 11"/>
          <p:cNvSpPr/>
          <p:nvPr>
            <p:custDataLst>
              <p:tags r:id="rId2"/>
            </p:custDataLst>
          </p:nvPr>
        </p:nvSpPr>
        <p:spPr>
          <a:xfrm>
            <a:off x="10106200" y="141556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0684853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37029"/>
                <a:ext cx="11589417" cy="5961632"/>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综</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zh-CN" altLang="zh-CN" sz="2600" b="1">
                    <a:latin typeface="Times New Roman" panose="02020603050405020304" pitchFamily="18" charset="0"/>
                    <a:cs typeface="Times New Roman" panose="02020603050405020304" pitchFamily="18" charset="0"/>
                  </a:rPr>
                  <a:t>为自变量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上单调递减</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oMath>
                </a14:m>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zh-CN" altLang="zh-CN" sz="2600" b="1">
                    <a:latin typeface="Times New Roman" panose="02020603050405020304" pitchFamily="18" charset="0"/>
                    <a:cs typeface="Times New Roman" panose="02020603050405020304" pitchFamily="18" charset="0"/>
                  </a:rPr>
                  <a:t>为自变量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上单调递增</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上单调递增</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37029"/>
                <a:ext cx="11589417" cy="5961632"/>
              </a:xfrm>
              <a:prstGeom prst="rect">
                <a:avLst/>
              </a:prstGeom>
              <a:blipFill rotWithShape="0">
                <a:blip r:embed="rId3"/>
                <a:stretch>
                  <a:fillRect l="-947" r="-473" b="-4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506913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3899786"/>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故此</a:t>
                </a:r>
                <a:r>
                  <a:rPr lang="zh-CN" altLang="zh-CN" sz="2600" b="1">
                    <a:latin typeface="Times New Roman" panose="02020603050405020304" pitchFamily="18" charset="0"/>
                    <a:cs typeface="Times New Roman" panose="02020603050405020304" pitchFamily="18" charset="0"/>
                  </a:rPr>
                  <a:t>时</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zh-CN" altLang="zh-CN" sz="2600" b="1">
                    <a:latin typeface="Times New Roman" panose="02020603050405020304" pitchFamily="18" charset="0"/>
                    <a:cs typeface="Times New Roman" panose="02020603050405020304" pitchFamily="18" charset="0"/>
                  </a:rPr>
                  <a:t>为自变量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上单调递增</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oMath>
                </a14:m>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sup>
                    </m:sSup>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3899786"/>
              </a:xfrm>
              <a:prstGeom prst="rect">
                <a:avLst/>
              </a:prstGeom>
              <a:blipFill rotWithShape="0">
                <a:blip r:embed="rId3"/>
                <a:stretch>
                  <a:fillRect l="-947" b="-10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68218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2181729"/>
            <a:ext cx="11411052" cy="242444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这几类特殊的函数问题都属于新定义问题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其解题思想围绕着知识迁移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就是利用新、旧知识之间的联系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由旧知识的思考方式领会新知识的思考过程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而产生迁移的关键是正确概括两种知识之间包含的共同因素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并与函数的性质相结合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524122"/>
            <a:ext cx="12190413" cy="36625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326755" y="343070"/>
                <a:ext cx="11474670" cy="42269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的图象与函数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的图象所有交点的横坐标之和等于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r>
                  <a:rPr lang="en-US" altLang="zh-CN" sz="2600" b="1">
                    <a:latin typeface="Times New Roman" panose="02020603050405020304" pitchFamily="18" charset="0"/>
                    <a:cs typeface="Times New Roman" panose="02020603050405020304" pitchFamily="18" charset="0"/>
                  </a:rPr>
                  <a:t>	B.4	</a:t>
                </a:r>
                <a:r>
                  <a:rPr lang="en-US" altLang="zh-CN" sz="2600" b="1" smtClean="0">
                    <a:latin typeface="Times New Roman" panose="02020603050405020304" pitchFamily="18" charset="0"/>
                    <a:cs typeface="Times New Roman" panose="02020603050405020304" pitchFamily="18" charset="0"/>
                  </a:rPr>
                  <a:t>	C.6</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与函数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的图象均关于点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成中心对称</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从</a:t>
                </a:r>
                <a:r>
                  <a:rPr lang="zh-CN" altLang="zh-CN" sz="2600" b="1">
                    <a:latin typeface="Times New Roman" panose="02020603050405020304" pitchFamily="18" charset="0"/>
                    <a:cs typeface="Times New Roman" panose="02020603050405020304" pitchFamily="18" charset="0"/>
                  </a:rPr>
                  <a:t>图象可知两函数共有</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个交点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均关于点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成中心对称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即横坐标之和等于</a:t>
                </a:r>
                <a:r>
                  <a:rPr lang="en-US" altLang="zh-CN" sz="2600" b="1">
                    <a:latin typeface="Times New Roman" panose="02020603050405020304" pitchFamily="18" charset="0"/>
                    <a:cs typeface="Times New Roman" panose="02020603050405020304" pitchFamily="18" charset="0"/>
                  </a:rPr>
                  <a:t>8.</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26755" y="343070"/>
                <a:ext cx="11474670" cy="4226926"/>
              </a:xfrm>
              <a:prstGeom prst="rect">
                <a:avLst/>
              </a:prstGeom>
              <a:blipFill rotWithShape="0">
                <a:blip r:embed="rId4"/>
                <a:stretch>
                  <a:fillRect l="-956" b="-1009"/>
                </a:stretch>
              </a:blipFill>
            </p:spPr>
            <p:txBody>
              <a:bodyPr/>
              <a:lstStyle/>
              <a:p>
                <a:r>
                  <a:rPr lang="zh-CN" altLang="en-US">
                    <a:noFill/>
                  </a:rPr>
                  <a:t> </a:t>
                </a:r>
              </a:p>
            </p:txBody>
          </p:sp>
        </mc:Fallback>
      </mc:AlternateContent>
      <p:sp>
        <p:nvSpPr>
          <p:cNvPr id="8" name="矩形 7"/>
          <p:cNvSpPr/>
          <p:nvPr>
            <p:custDataLst>
              <p:tags r:id="rId2"/>
            </p:custDataLst>
          </p:nvPr>
        </p:nvSpPr>
        <p:spPr>
          <a:xfrm>
            <a:off x="2639400" y="132906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51.jpeg"/>
          <p:cNvPicPr/>
          <p:nvPr/>
        </p:nvPicPr>
        <p:blipFill>
          <a:blip r:embed="rId5">
            <a:clrChange>
              <a:clrFrom>
                <a:srgbClr val="FFFFFF"/>
              </a:clrFrom>
              <a:clrTo>
                <a:srgbClr val="FFFFFF">
                  <a:alpha val="0"/>
                </a:srgbClr>
              </a:clrTo>
            </a:clrChange>
          </a:blip>
          <a:stretch>
            <a:fillRect/>
          </a:stretch>
        </p:blipFill>
        <p:spPr>
          <a:xfrm>
            <a:off x="4325425" y="3923463"/>
            <a:ext cx="3065943" cy="2263169"/>
          </a:xfrm>
          <a:prstGeom prst="rect">
            <a:avLst/>
          </a:prstGeom>
        </p:spPr>
      </p:pic>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997739"/>
            <a:ext cx="12190413" cy="329656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560326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表示不超过</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的最大整数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称为高斯函数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例如</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0.5</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4(0&lt;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	B.{</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4(0&lt;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smtClean="0">
                    <a:latin typeface="Times New Roman" panose="02020603050405020304" pitchFamily="18" charset="0"/>
                    <a:cs typeface="Times New Roman" panose="02020603050405020304" pitchFamily="18" charset="0"/>
                  </a:rPr>
                  <a:t>t</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t</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上递减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上递增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有最小值</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5603265"/>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2" name="矩形 11"/>
          <p:cNvSpPr/>
          <p:nvPr>
            <p:custDataLst>
              <p:tags r:id="rId2"/>
            </p:custDataLst>
          </p:nvPr>
        </p:nvSpPr>
        <p:spPr>
          <a:xfrm>
            <a:off x="10776362" y="149869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linds(horizontal)">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linds(horizontal)">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blinds(horizontal)">
                                      <p:cBhvr>
                                        <p:cTn id="2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621443"/>
                <a:ext cx="11589417" cy="4885696"/>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(4)=0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g</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4885696"/>
              </a:xfrm>
              <a:prstGeom prst="rect">
                <a:avLst/>
              </a:prstGeom>
              <a:blipFill rotWithShape="0">
                <a:blip r:embed="rId3"/>
                <a:stretch>
                  <a:fillRect l="-947" b="-7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40974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610643"/>
            <a:ext cx="12190413" cy="361711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08523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东莞调研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若幂函数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由幂函数的定义可知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不合题意</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085238"/>
              </a:xfrm>
              <a:prstGeom prst="rect">
                <a:avLst/>
              </a:prstGeom>
              <a:blipFill rotWithShape="0">
                <a:blip r:embed="rId4"/>
                <a:stretch>
                  <a:fillRect l="-947" r="-1105"/>
                </a:stretch>
              </a:blipFill>
            </p:spPr>
            <p:txBody>
              <a:bodyPr/>
              <a:lstStyle/>
              <a:p>
                <a:r>
                  <a:rPr lang="zh-CN" altLang="en-US">
                    <a:noFill/>
                  </a:rPr>
                  <a:t> </a:t>
                </a:r>
              </a:p>
            </p:txBody>
          </p:sp>
        </mc:Fallback>
      </mc:AlternateContent>
      <p:sp>
        <p:nvSpPr>
          <p:cNvPr id="10" name="矩形 9"/>
          <p:cNvSpPr/>
          <p:nvPr>
            <p:custDataLst>
              <p:tags r:id="rId2"/>
            </p:custDataLst>
          </p:nvPr>
        </p:nvSpPr>
        <p:spPr>
          <a:xfrm>
            <a:off x="11117023" y="118914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blinds(horizontal)">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linds(horizontal)">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377537"/>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482110"/>
                <a:ext cx="11589417" cy="5696881"/>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已知幂函数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的图象经过点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在区间</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zh-CN" altLang="zh-CN" sz="2600" b="1">
                    <a:latin typeface="Times New Roman" panose="02020603050405020304" pitchFamily="18" charset="0"/>
                    <a:cs typeface="Times New Roman" panose="02020603050405020304" pitchFamily="18" charset="0"/>
                  </a:rPr>
                  <a:t>上的最大值是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设幂函数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其图象过点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𝒙</m:t>
                        </m:r>
                      </m:den>
                    </m:f>
                    <m:r>
                      <a:rPr lang="zh-CN" altLang="zh-CN" sz="2600" b="1">
                        <a:latin typeface="Cambria Math" panose="02040503050406030204" pitchFamily="18" charset="0"/>
                        <a:cs typeface="Times New Roman" panose="02020603050405020304" pitchFamily="18" charset="0"/>
                      </a:rPr>
                      <m:t>在</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zh-CN" altLang="zh-CN" sz="2600" b="1">
                    <a:latin typeface="Times New Roman" panose="02020603050405020304" pitchFamily="18" charset="0"/>
                    <a:cs typeface="Times New Roman" panose="02020603050405020304" pitchFamily="18" charset="0"/>
                  </a:rPr>
                  <a:t>上单调递增</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482110"/>
                <a:ext cx="11589417" cy="5696881"/>
              </a:xfrm>
              <a:prstGeom prst="rect">
                <a:avLst/>
              </a:prstGeom>
              <a:blipFill rotWithShape="0">
                <a:blip r:embed="rId4"/>
                <a:stretch>
                  <a:fillRect l="-947" r="-789" b="-107"/>
                </a:stretch>
              </a:blipFill>
            </p:spPr>
            <p:txBody>
              <a:bodyPr/>
              <a:lstStyle/>
              <a:p>
                <a:r>
                  <a:rPr lang="zh-CN" altLang="en-US">
                    <a:noFill/>
                  </a:rPr>
                  <a:t> </a:t>
                </a:r>
              </a:p>
            </p:txBody>
          </p:sp>
        </mc:Fallback>
      </mc:AlternateContent>
      <p:sp>
        <p:nvSpPr>
          <p:cNvPr id="17" name="矩形 16"/>
          <p:cNvSpPr/>
          <p:nvPr>
            <p:custDataLst>
              <p:tags r:id="rId2"/>
            </p:custDataLst>
          </p:nvPr>
        </p:nvSpPr>
        <p:spPr>
          <a:xfrm>
            <a:off x="1569030" y="134282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linds(horizont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blinds(horizontal)">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blinds(horizontal)">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blinds(horizontal)">
                                      <p:cBhvr>
                                        <p:cTn id="27" dur="500"/>
                                        <p:tgtEl>
                                          <p:spTgt spid="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xEl>
                                              <p:pRg st="6" end="6"/>
                                            </p:txEl>
                                          </p:spTgt>
                                        </p:tgtEl>
                                        <p:attrNameLst>
                                          <p:attrName>style.visibility</p:attrName>
                                        </p:attrNameLst>
                                      </p:cBhvr>
                                      <p:to>
                                        <p:strVal val="visible"/>
                                      </p:to>
                                    </p:set>
                                    <p:animEffect transition="in" filter="blinds(horizontal)">
                                      <p:cBhvr>
                                        <p:cTn id="32"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4074607"/>
            <a:ext cx="12190413" cy="212466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921031" cy="6924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的部分图象如图所示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所在象限是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11382821" y="60066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53.jpeg"/>
          <p:cNvPicPr/>
          <p:nvPr/>
        </p:nvPicPr>
        <p:blipFill>
          <a:blip r:embed="rId4">
            <a:clrChange>
              <a:clrFrom>
                <a:srgbClr val="FFFFFF"/>
              </a:clrFrom>
              <a:clrTo>
                <a:srgbClr val="FFFFFF">
                  <a:alpha val="0"/>
                </a:srgbClr>
              </a:clrTo>
            </a:clrChange>
          </a:blip>
          <a:stretch>
            <a:fillRect/>
          </a:stretch>
        </p:blipFill>
        <p:spPr>
          <a:xfrm>
            <a:off x="2638774" y="1249895"/>
            <a:ext cx="6109868" cy="2145874"/>
          </a:xfrm>
          <a:prstGeom prst="rect">
            <a:avLst/>
          </a:prstGeom>
        </p:spPr>
      </p:pic>
      <p:sp>
        <p:nvSpPr>
          <p:cNvPr id="6" name="矩形 5"/>
          <p:cNvSpPr/>
          <p:nvPr/>
        </p:nvSpPr>
        <p:spPr>
          <a:xfrm>
            <a:off x="544154" y="3395769"/>
            <a:ext cx="11589417" cy="6924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第一象限</a:t>
            </a:r>
            <a:r>
              <a:rPr lang="en-US" altLang="zh-CN" sz="2600" b="1">
                <a:latin typeface="Times New Roman" panose="02020603050405020304" pitchFamily="18" charset="0"/>
                <a:cs typeface="Times New Roman" panose="02020603050405020304" pitchFamily="18" charset="0"/>
              </a:rPr>
              <a:t>	B.</a:t>
            </a:r>
            <a:r>
              <a:rPr lang="zh-CN" altLang="zh-CN" sz="2600" b="1">
                <a:latin typeface="Times New Roman" panose="02020603050405020304" pitchFamily="18" charset="0"/>
                <a:cs typeface="Times New Roman" panose="02020603050405020304" pitchFamily="18" charset="0"/>
              </a:rPr>
              <a:t>第二</a:t>
            </a:r>
            <a:r>
              <a:rPr lang="zh-CN" altLang="zh-CN" sz="2600" b="1" smtClean="0">
                <a:latin typeface="Times New Roman" panose="02020603050405020304" pitchFamily="18" charset="0"/>
                <a:cs typeface="Times New Roman" panose="02020603050405020304" pitchFamily="18" charset="0"/>
              </a:rPr>
              <a:t>象限</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第三象限</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第四象限</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533763" y="4012677"/>
            <a:ext cx="11589417" cy="18242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根据幂函数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的部分图象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为正偶数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为负奇数</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在第三象限</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4077875"/>
            <a:ext cx="12190413" cy="221643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88710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的图象是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887102"/>
              </a:xfrm>
              <a:prstGeom prst="rect">
                <a:avLst/>
              </a:prstGeom>
              <a:blipFill rotWithShape="0">
                <a:blip r:embed="rId4"/>
                <a:stretch>
                  <a:fillRect l="-947" b="-6897"/>
                </a:stretch>
              </a:blipFill>
            </p:spPr>
            <p:txBody>
              <a:bodyPr/>
              <a:lstStyle/>
              <a:p>
                <a:r>
                  <a:rPr lang="zh-CN" altLang="en-US">
                    <a:noFill/>
                  </a:rPr>
                  <a:t> </a:t>
                </a:r>
              </a:p>
            </p:txBody>
          </p:sp>
        </mc:Fallback>
      </mc:AlternateContent>
      <p:sp>
        <p:nvSpPr>
          <p:cNvPr id="13" name="矩形 12"/>
          <p:cNvSpPr/>
          <p:nvPr>
            <p:custDataLst>
              <p:tags r:id="rId2"/>
            </p:custDataLst>
          </p:nvPr>
        </p:nvSpPr>
        <p:spPr>
          <a:xfrm>
            <a:off x="3936235" y="77787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54.jpeg"/>
          <p:cNvPicPr/>
          <p:nvPr/>
        </p:nvPicPr>
        <p:blipFill>
          <a:blip r:embed="rId5">
            <a:clrChange>
              <a:clrFrom>
                <a:srgbClr val="FFFFFF"/>
              </a:clrFrom>
              <a:clrTo>
                <a:srgbClr val="FFFFFF">
                  <a:alpha val="0"/>
                </a:srgbClr>
              </a:clrTo>
            </a:clrChange>
          </a:blip>
          <a:stretch>
            <a:fillRect/>
          </a:stretch>
        </p:blipFill>
        <p:spPr>
          <a:xfrm>
            <a:off x="518226" y="1454378"/>
            <a:ext cx="5242159" cy="2376297"/>
          </a:xfrm>
          <a:prstGeom prst="rect">
            <a:avLst/>
          </a:prstGeom>
        </p:spPr>
      </p:pic>
      <p:pic>
        <p:nvPicPr>
          <p:cNvPr id="6" name="image55.jpeg"/>
          <p:cNvPicPr/>
          <p:nvPr/>
        </p:nvPicPr>
        <p:blipFill>
          <a:blip r:embed="rId6">
            <a:clrChange>
              <a:clrFrom>
                <a:srgbClr val="FFFFFF"/>
              </a:clrFrom>
              <a:clrTo>
                <a:srgbClr val="FFFFFF">
                  <a:alpha val="0"/>
                </a:srgbClr>
              </a:clrTo>
            </a:clrChange>
          </a:blip>
          <a:stretch>
            <a:fillRect/>
          </a:stretch>
        </p:blipFill>
        <p:spPr>
          <a:xfrm>
            <a:off x="6269470" y="1454378"/>
            <a:ext cx="5102812" cy="2376297"/>
          </a:xfrm>
          <a:prstGeom prst="rect">
            <a:avLst/>
          </a:prstGeom>
        </p:spPr>
      </p:pic>
      <p:sp>
        <p:nvSpPr>
          <p:cNvPr id="7" name="矩形 6"/>
          <p:cNvSpPr/>
          <p:nvPr/>
        </p:nvSpPr>
        <p:spPr>
          <a:xfrm>
            <a:off x="421782" y="4286857"/>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易知函数的对称中心为点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781713"/>
            <a:ext cx="12190413" cy="337374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92501"/>
                <a:ext cx="11589417" cy="467339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92501"/>
                <a:ext cx="11589417" cy="4673395"/>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5" name="矩形 14"/>
          <p:cNvSpPr/>
          <p:nvPr>
            <p:custDataLst>
              <p:tags r:id="rId2"/>
            </p:custDataLst>
          </p:nvPr>
        </p:nvSpPr>
        <p:spPr>
          <a:xfrm>
            <a:off x="5519862" y="8692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blinds(horizontal)">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blinds(horizontal)">
                                      <p:cBhvr>
                                        <p:cTn id="2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242444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幂函数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幂函数的定义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一般</a:t>
            </a:r>
            <a:r>
              <a:rPr lang="zh-CN" altLang="zh-CN" sz="2600" b="1">
                <a:latin typeface="Times New Roman" panose="02020603050405020304" pitchFamily="18" charset="0"/>
                <a:cs typeface="Times New Roman" panose="02020603050405020304" pitchFamily="18" charset="0"/>
              </a:rPr>
              <a:t>地</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函数</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altLang="zh-CN" sz="2600" b="1" smtClean="0">
                <a:latin typeface="Times New Roman" panose="02020603050405020304" pitchFamily="18" charset="0"/>
                <a:cs typeface="Times New Roman" panose="02020603050405020304" pitchFamily="18" charset="0"/>
              </a:rPr>
              <a:t>叫做</a:t>
            </a:r>
            <a:r>
              <a:rPr lang="zh-CN" altLang="zh-CN" sz="2600" b="1">
                <a:latin typeface="Times New Roman" panose="02020603050405020304" pitchFamily="18" charset="0"/>
                <a:cs typeface="Times New Roman" panose="02020603050405020304" pitchFamily="18" charset="0"/>
              </a:rPr>
              <a:t>幂函数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是自变量</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是常数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常见的五种幂函数的图象</a:t>
            </a:r>
            <a:endParaRPr lang="zh-CN" altLang="zh-CN" sz="1150">
              <a:latin typeface="Calibri" panose="020F0502020204030204" pitchFamily="34" charset="0"/>
              <a:cs typeface="Times New Roman" panose="02020603050405020304" pitchFamily="18" charset="0"/>
            </a:endParaRPr>
          </a:p>
        </p:txBody>
      </p:sp>
      <p:sp>
        <p:nvSpPr>
          <p:cNvPr id="3" name="矩形 2"/>
          <p:cNvSpPr/>
          <p:nvPr/>
        </p:nvSpPr>
        <p:spPr>
          <a:xfrm>
            <a:off x="783147" y="3524935"/>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幂函数的性质</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幂函数在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上都有定义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幂函数的图象都过点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③</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&lt;0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幂函数的图象都过点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38.jpeg"/>
          <p:cNvPicPr/>
          <p:nvPr/>
        </p:nvPicPr>
        <p:blipFill>
          <a:blip r:embed="rId3">
            <a:clrChange>
              <a:clrFrom>
                <a:srgbClr val="FFFFFF"/>
              </a:clrFrom>
              <a:clrTo>
                <a:srgbClr val="FFFFFF">
                  <a:alpha val="0"/>
                </a:srgbClr>
              </a:clrTo>
            </a:clrChange>
          </a:blip>
          <a:stretch>
            <a:fillRect/>
          </a:stretch>
        </p:blipFill>
        <p:spPr>
          <a:xfrm>
            <a:off x="8884959" y="1946759"/>
            <a:ext cx="3024378" cy="2779197"/>
          </a:xfrm>
          <a:prstGeom prst="rect">
            <a:avLst/>
          </a:prstGeom>
        </p:spPr>
      </p:pic>
      <p:sp>
        <p:nvSpPr>
          <p:cNvPr id="2" name="矩形 1"/>
          <p:cNvSpPr/>
          <p:nvPr/>
        </p:nvSpPr>
        <p:spPr>
          <a:xfrm>
            <a:off x="2637884" y="2266531"/>
            <a:ext cx="813043"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i="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α</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354609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哈尔滨调研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sup>
                    </m:sSup>
                  </m:oMath>
                </a14:m>
                <a:r>
                  <a:rPr lang="zh-CN" altLang="zh-CN" sz="2600" b="1">
                    <a:latin typeface="Times New Roman" panose="02020603050405020304" pitchFamily="18" charset="0"/>
                    <a:cs typeface="Times New Roman" panose="02020603050405020304" pitchFamily="18" charset="0"/>
                  </a:rPr>
                  <a:t>是幂函数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对任意</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&lt;0.</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&lt;0&lt;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恒大于</a:t>
                </a:r>
                <a:r>
                  <a:rPr lang="en-US" altLang="zh-CN" sz="2600" b="1">
                    <a:latin typeface="Times New Roman" panose="02020603050405020304" pitchFamily="18" charset="0"/>
                    <a:cs typeface="Times New Roman" panose="02020603050405020304" pitchFamily="18" charset="0"/>
                  </a:rPr>
                  <a:t>0	B.</a:t>
                </a:r>
                <a:r>
                  <a:rPr lang="zh-CN" altLang="zh-CN" sz="2600" b="1">
                    <a:latin typeface="Times New Roman" panose="02020603050405020304" pitchFamily="18" charset="0"/>
                    <a:cs typeface="Times New Roman" panose="02020603050405020304" pitchFamily="18" charset="0"/>
                  </a:rPr>
                  <a:t>恒小于</a:t>
                </a:r>
                <a:r>
                  <a:rPr lang="en-US" altLang="zh-CN" sz="2600" b="1" smtClean="0">
                    <a:latin typeface="Times New Roman" panose="02020603050405020304" pitchFamily="18" charset="0"/>
                    <a:cs typeface="Times New Roman" panose="02020603050405020304" pitchFamily="18" charset="0"/>
                  </a:rPr>
                  <a:t>0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等于</a:t>
                </a:r>
                <a:r>
                  <a:rPr lang="en-US" altLang="zh-CN" sz="2600" b="1">
                    <a:latin typeface="Times New Roman" panose="02020603050405020304" pitchFamily="18" charset="0"/>
                    <a:cs typeface="Times New Roman" panose="02020603050405020304" pitchFamily="18" charset="0"/>
                  </a:rPr>
                  <a:t>0	D.</a:t>
                </a:r>
                <a:r>
                  <a:rPr lang="zh-CN" altLang="zh-CN" sz="2600" b="1">
                    <a:latin typeface="Times New Roman" panose="02020603050405020304" pitchFamily="18" charset="0"/>
                    <a:cs typeface="Times New Roman" panose="02020603050405020304" pitchFamily="18" charset="0"/>
                  </a:rPr>
                  <a:t>无法判断</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3546099"/>
              </a:xfrm>
              <a:prstGeom prst="rect">
                <a:avLst/>
              </a:prstGeom>
              <a:blipFill rotWithShape="0">
                <a:blip r:embed="rId3"/>
                <a:stretch>
                  <a:fillRect l="-947"/>
                </a:stretch>
              </a:blipFill>
            </p:spPr>
            <p:txBody>
              <a:bodyPr/>
              <a:lstStyle/>
              <a:p>
                <a:r>
                  <a:rPr lang="zh-CN" altLang="en-US">
                    <a:noFill/>
                  </a:rPr>
                  <a:t> </a:t>
                </a:r>
              </a:p>
            </p:txBody>
          </p:sp>
        </mc:Fallback>
      </mc:AlternateContent>
      <p:sp>
        <p:nvSpPr>
          <p:cNvPr id="14" name="矩形 13"/>
          <p:cNvSpPr/>
          <p:nvPr>
            <p:custDataLst>
              <p:tags r:id="rId1"/>
            </p:custDataLst>
          </p:nvPr>
        </p:nvSpPr>
        <p:spPr>
          <a:xfrm>
            <a:off x="3084886" y="2227715"/>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504076"/>
                <a:ext cx="11589417" cy="534659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因为对任意</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满足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sup>
                    </m:sSup>
                  </m:oMath>
                </a14:m>
                <a:r>
                  <a:rPr lang="zh-CN" altLang="zh-CN" sz="2600" b="1">
                    <a:latin typeface="Times New Roman" panose="02020603050405020304" pitchFamily="18" charset="0"/>
                    <a:cs typeface="Times New Roman" panose="02020603050405020304" pitchFamily="18" charset="0"/>
                  </a:rPr>
                  <a:t>是幂函数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故不成立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为奇函数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&lt;0&lt;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0&lt;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)&lt;0.</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504076"/>
                <a:ext cx="11589417" cy="5346592"/>
              </a:xfrm>
              <a:prstGeom prst="rect">
                <a:avLst/>
              </a:prstGeom>
              <a:blipFill rotWithShape="0">
                <a:blip r:embed="rId3"/>
                <a:stretch>
                  <a:fillRect r="-947" b="-5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701773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11589417" cy="513967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宿州模拟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黎曼函数定义在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其解析式为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𝒒</m:t>
                        </m:r>
                      </m:num>
                      <m:den>
                        <m:r>
                          <a:rPr lang="en-US" altLang="zh-CN" sz="2600" b="1" i="1">
                            <a:latin typeface="Cambria Math" panose="02040503050406030204" pitchFamily="18" charset="0"/>
                            <a:cs typeface="Times New Roman" panose="02020603050405020304" pitchFamily="18" charset="0"/>
                          </a:rPr>
                          <m:t>𝒑</m:t>
                        </m:r>
                      </m:den>
                    </m:f>
                  </m:oMath>
                </a14:m>
                <a:r>
                  <a:rPr lang="zh-CN" altLang="zh-CN" sz="2600" b="1">
                    <a:latin typeface="Times New Roman" panose="02020603050405020304" pitchFamily="18" charset="0"/>
                    <a:cs typeface="Times New Roman" panose="02020603050405020304" pitchFamily="18" charset="0"/>
                  </a:rPr>
                  <a:t>为既约真分数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最简真分数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N</a:t>
                </a:r>
                <a:r>
                  <a:rPr lang="en-US" altLang="zh-CN" sz="2600" b="1" i="1" baseline="3000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𝒑</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内的无理数时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是定义在</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上的偶函数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𝟎𝟐𝟔</m:t>
                            </m:r>
                          </m:num>
                          <m:den>
                            <m:r>
                              <a:rPr lang="en-US" altLang="zh-CN" sz="2600" b="1" i="1">
                                <a:latin typeface="Cambria Math" panose="02040503050406030204" pitchFamily="18" charset="0"/>
                                <a:cs typeface="Times New Roman" panose="02020603050405020304" pitchFamily="18" charset="0"/>
                              </a:rPr>
                              <m:t>𝟓</m:t>
                            </m:r>
                          </m:den>
                        </m:f>
                      </m:e>
                    </m: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139677"/>
              </a:xfrm>
              <a:prstGeom prst="rect">
                <a:avLst/>
              </a:prstGeom>
              <a:blipFill rotWithShape="0">
                <a:blip r:embed="rId3"/>
                <a:stretch>
                  <a:fillRect l="-947"/>
                </a:stretch>
              </a:blipFill>
            </p:spPr>
            <p:txBody>
              <a:bodyPr/>
              <a:lstStyle/>
              <a:p>
                <a:r>
                  <a:rPr lang="zh-CN" altLang="en-US">
                    <a:noFill/>
                  </a:rPr>
                  <a:t> </a:t>
                </a:r>
              </a:p>
            </p:txBody>
          </p:sp>
        </mc:Fallback>
      </mc:AlternateContent>
      <p:sp>
        <p:nvSpPr>
          <p:cNvPr id="10" name="矩形 9"/>
          <p:cNvSpPr/>
          <p:nvPr>
            <p:custDataLst>
              <p:tags r:id="rId1"/>
            </p:custDataLst>
          </p:nvPr>
        </p:nvSpPr>
        <p:spPr>
          <a:xfrm>
            <a:off x="3175002" y="320367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541103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所以偶函数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的周期为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𝟎𝟐𝟔</m:t>
                            </m:r>
                          </m:num>
                          <m:den>
                            <m:r>
                              <a:rPr lang="en-US" altLang="zh-CN" sz="2600" b="1" i="1">
                                <a:latin typeface="Cambria Math" panose="02040503050406030204" pitchFamily="18" charset="0"/>
                                <a:cs typeface="Times New Roman" panose="02020603050405020304" pitchFamily="18" charset="0"/>
                              </a:rPr>
                              <m:t>𝟓</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𝟒𝟎𝟒</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𝟓</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𝟓</m:t>
                            </m:r>
                          </m:den>
                        </m:f>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𝟓</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𝟓</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𝟓</m:t>
                            </m:r>
                          </m:den>
                        </m:f>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𝟓</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𝟎𝟐𝟔</m:t>
                            </m:r>
                          </m:num>
                          <m:den>
                            <m:r>
                              <a:rPr lang="en-US" altLang="zh-CN" sz="2600" b="1" i="1">
                                <a:latin typeface="Cambria Math" panose="02040503050406030204" pitchFamily="18" charset="0"/>
                                <a:cs typeface="Times New Roman" panose="02020603050405020304" pitchFamily="18" charset="0"/>
                              </a:rPr>
                              <m:t>𝟓</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5411033"/>
              </a:xfrm>
              <a:prstGeom prst="rect">
                <a:avLst/>
              </a:prstGeom>
              <a:blipFill rotWithShape="0">
                <a:blip r:embed="rId3"/>
                <a:stretch>
                  <a:fillRect l="-947" b="-1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989275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266673"/>
            <a:ext cx="12190413" cy="29304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278666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8.(2025·</a:t>
                </a:r>
                <a:r>
                  <a:rPr lang="zh-CN" altLang="zh-CN" sz="2600" b="1" dirty="0">
                    <a:latin typeface="Times New Roman" panose="02020603050405020304" pitchFamily="18" charset="0"/>
                    <a:cs typeface="Times New Roman" panose="02020603050405020304" pitchFamily="18" charset="0"/>
                  </a:rPr>
                  <a:t>河北联合调研</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高斯函数也称取整函数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记作</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是指不超过实数</a:t>
                </a:r>
                <a:r>
                  <a:rPr lang="en-US" altLang="zh-CN" sz="2600" b="1" i="1" dirty="0">
                    <a:latin typeface="Times New Roman" panose="02020603050405020304" pitchFamily="18" charset="0"/>
                    <a:cs typeface="Times New Roman" panose="02020603050405020304" pitchFamily="18" charset="0"/>
                  </a:rPr>
                  <a:t>x</a:t>
                </a:r>
                <a:r>
                  <a:rPr lang="zh-CN" altLang="zh-CN" sz="2600" b="1" dirty="0">
                    <a:latin typeface="Times New Roman" panose="02020603050405020304" pitchFamily="18" charset="0"/>
                    <a:cs typeface="Times New Roman" panose="02020603050405020304" pitchFamily="18" charset="0"/>
                  </a:rPr>
                  <a:t>的最大整数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例如</a:t>
                </a:r>
                <a:r>
                  <a:rPr lang="en-US" altLang="zh-CN" sz="2600" b="1" dirty="0">
                    <a:latin typeface="Times New Roman" panose="02020603050405020304" pitchFamily="18" charset="0"/>
                    <a:cs typeface="Times New Roman" panose="02020603050405020304" pitchFamily="18" charset="0"/>
                  </a:rPr>
                  <a:t>[6.8]=6</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该函数被广泛应用于数论、函数绘图和计算机领域</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log</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则当</a:t>
                </a:r>
                <a:r>
                  <a:rPr lang="en-US" altLang="zh-CN" sz="2600" b="1" i="1" dirty="0">
                    <a:latin typeface="Times New Roman" panose="02020603050405020304" pitchFamily="18" charset="0"/>
                    <a:cs typeface="Times New Roman" panose="02020603050405020304" pitchFamily="18" charset="0"/>
                  </a:rPr>
                  <a:t>x</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时</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的值域为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dirty="0">
                    <a:latin typeface="Times New Roman" panose="02020603050405020304" pitchFamily="18" charset="0"/>
                    <a:cs typeface="Times New Roman" panose="02020603050405020304" pitchFamily="18" charset="0"/>
                  </a:rPr>
                  <a:t>	B.</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2786660"/>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3" name="矩形 12"/>
          <p:cNvSpPr/>
          <p:nvPr>
            <p:custDataLst>
              <p:tags r:id="rId2"/>
            </p:custDataLst>
          </p:nvPr>
        </p:nvSpPr>
        <p:spPr>
          <a:xfrm>
            <a:off x="9802389" y="180574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643250" y="3174072"/>
                <a:ext cx="11589417" cy="278666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43250" y="3174072"/>
                <a:ext cx="11589417" cy="2786660"/>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6638"/>
            <a:ext cx="12190413" cy="62237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643250" y="791170"/>
                <a:ext cx="11589417" cy="5161669"/>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又函数</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在</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𝟒</m:t>
                            </m:r>
                          </m:den>
                        </m:f>
                      </m:e>
                    </m:d>
                  </m:oMath>
                </a14:m>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zh-CN" altLang="zh-CN" sz="2600" b="1">
                    <a:latin typeface="Times New Roman" panose="02020603050405020304" pitchFamily="18" charset="0"/>
                    <a:cs typeface="Times New Roman" panose="02020603050405020304" pitchFamily="18" charset="0"/>
                  </a:rPr>
                  <a:t>上单调递减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643250" y="791170"/>
                <a:ext cx="11589417" cy="5161669"/>
              </a:xfrm>
              <a:prstGeom prst="rect">
                <a:avLst/>
              </a:prstGeom>
              <a:blipFill rotWithShape="0">
                <a:blip r:embed="rId3"/>
                <a:stretch>
                  <a:fillRect l="-947" b="-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248107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72150"/>
            <a:ext cx="12190413" cy="304943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69351"/>
                <a:ext cx="11589417" cy="2791085"/>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已知幂函数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的图象经过点</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zh-CN" altLang="zh-CN" sz="2600" b="1" smtClean="0">
                    <a:latin typeface="Times New Roman" panose="02020603050405020304" pitchFamily="18" charset="0"/>
                    <a:cs typeface="Times New Roman" panose="02020603050405020304" pitchFamily="18" charset="0"/>
                  </a:rPr>
                  <a:t>偶函数</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zh-CN" altLang="zh-CN" sz="2600" b="1" smtClean="0">
                    <a:latin typeface="Times New Roman" panose="02020603050405020304" pitchFamily="18" charset="0"/>
                    <a:cs typeface="Times New Roman" panose="02020603050405020304" pitchFamily="18" charset="0"/>
                  </a:rPr>
                  <a:t>增函数</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smtClean="0">
                    <a:latin typeface="Times New Roman" panose="02020603050405020304" pitchFamily="18" charset="0"/>
                    <a:cs typeface="Times New Roman" panose="02020603050405020304" pitchFamily="18" charset="0"/>
                  </a:rPr>
                  <a:t>1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𝟐</m:t>
                            </m:r>
                          </m:den>
                        </m:f>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69351"/>
                <a:ext cx="11589417" cy="2791085"/>
              </a:xfrm>
              <a:prstGeom prst="rect">
                <a:avLst/>
              </a:prstGeom>
              <a:blipFill rotWithShape="0">
                <a:blip r:embed="rId4"/>
                <a:stretch>
                  <a:fillRect l="-947"/>
                </a:stretch>
              </a:blipFill>
            </p:spPr>
            <p:txBody>
              <a:bodyPr/>
              <a:lstStyle/>
              <a:p>
                <a:r>
                  <a:rPr lang="zh-CN" altLang="en-US">
                    <a:noFill/>
                  </a:rPr>
                  <a:t> </a:t>
                </a:r>
              </a:p>
            </p:txBody>
          </p:sp>
        </mc:Fallback>
      </mc:AlternateContent>
      <p:sp>
        <p:nvSpPr>
          <p:cNvPr id="9" name="矩形 8"/>
          <p:cNvSpPr/>
          <p:nvPr>
            <p:custDataLst>
              <p:tags r:id="rId2"/>
            </p:custDataLst>
          </p:nvPr>
        </p:nvSpPr>
        <p:spPr>
          <a:xfrm>
            <a:off x="9393486" y="1188501"/>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BCD</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577695" y="3190617"/>
                <a:ext cx="11589417" cy="294882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因为幂函数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的图象经过点</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16</a:t>
                </a:r>
                <a:r>
                  <a:rPr lang="en-US" altLang="zh-CN" sz="2600" b="1" i="1" baseline="30000">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其定义域为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不关于原点对称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所以该函数不是偶函数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是增函数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77695" y="3190617"/>
                <a:ext cx="11589417" cy="2948821"/>
              </a:xfrm>
              <a:prstGeom prst="rect">
                <a:avLst/>
              </a:prstGeom>
              <a:blipFill rotWithShape="0">
                <a:blip r:embed="rId5"/>
                <a:stretch>
                  <a:fillRect l="-947" b="-14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215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554545" y="393841"/>
                <a:ext cx="11589417" cy="548983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e>
                        </m:rad>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𝟐</m:t>
                            </m:r>
                          </m:den>
                        </m:f>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𝒇</m:t>
                            </m:r>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𝟐</m:t>
                                    </m:r>
                                  </m:den>
                                </m:f>
                              </m:e>
                            </m:d>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e>
                                </m:rad>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554545" y="393841"/>
                <a:ext cx="11589417" cy="548983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686931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621034"/>
            <a:ext cx="12190413" cy="361711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34626"/>
                <a:ext cx="11589417" cy="5594930"/>
              </a:xfrm>
              <a:prstGeom prst="rect">
                <a:avLst/>
              </a:prstGeom>
            </p:spPr>
            <p:txBody>
              <a:bodyPr wrap="square">
                <a:spAutoFit/>
              </a:bodyPr>
              <a:lstStyle/>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已知狄利克雷函数</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𝐐</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下列结论正确的是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是偶函数</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是单调函数</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D</a:t>
                </a:r>
                <a:r>
                  <a:rPr lang="en-US" altLang="zh-CN" sz="2600" b="1" smtClean="0">
                    <a:latin typeface="Times New Roman" panose="02020603050405020304" pitchFamily="18" charset="0"/>
                    <a:cs typeface="Times New Roman" panose="02020603050405020304" pitchFamily="18" charset="0"/>
                  </a:rPr>
                  <a:t>(π</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(3.14)</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此时恒有</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MS Mincho" panose="02020609040205080304" pitchFamily="49" charset="-128"/>
                    <a:cs typeface="MS Mincho" panose="02020609040205080304" pitchFamily="49" charset="-128"/>
                  </a:rPr>
                  <a:t>∉</a:t>
                </a:r>
                <a:r>
                  <a:rPr lang="en-US" altLang="zh-CN" sz="2600" b="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是无理数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也是无理数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此时恒有</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是偶函数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pc="-120" smtClean="0">
                    <a:latin typeface="Times New Roman" panose="02020603050405020304" pitchFamily="18" charset="0"/>
                    <a:cs typeface="Times New Roman" panose="02020603050405020304" pitchFamily="18" charset="0"/>
                  </a:rPr>
                  <a:t>	</a:t>
                </a:r>
                <a:r>
                  <a:rPr lang="zh-CN" altLang="zh-CN" sz="2600" b="1" spc="-120" smtClean="0">
                    <a:latin typeface="Times New Roman" panose="02020603050405020304" pitchFamily="18" charset="0"/>
                    <a:cs typeface="Times New Roman" panose="02020603050405020304" pitchFamily="18" charset="0"/>
                  </a:rPr>
                  <a:t>对于</a:t>
                </a:r>
                <a:r>
                  <a:rPr lang="en-US" altLang="zh-CN" sz="2600" b="1" spc="-120">
                    <a:latin typeface="Times New Roman" panose="02020603050405020304" pitchFamily="18" charset="0"/>
                    <a:cs typeface="Times New Roman" panose="02020603050405020304" pitchFamily="18" charset="0"/>
                  </a:rPr>
                  <a:t>B</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因为</a:t>
                </a:r>
                <a:r>
                  <a:rPr lang="en-US" altLang="zh-CN" sz="2600" b="1" i="1" spc="-120">
                    <a:latin typeface="Times New Roman" panose="02020603050405020304" pitchFamily="18" charset="0"/>
                    <a:cs typeface="Times New Roman" panose="02020603050405020304" pitchFamily="18" charset="0"/>
                  </a:rPr>
                  <a:t>D</a:t>
                </a:r>
                <a:r>
                  <a:rPr lang="en-US" altLang="zh-CN" sz="2600" b="1" spc="-120">
                    <a:latin typeface="Times New Roman" panose="02020603050405020304" pitchFamily="18" charset="0"/>
                    <a:cs typeface="Times New Roman" panose="02020603050405020304" pitchFamily="18" charset="0"/>
                  </a:rPr>
                  <a:t>(0)=</a:t>
                </a:r>
                <a:r>
                  <a:rPr lang="en-US" altLang="zh-CN" sz="2600" b="1" i="1" spc="-120">
                    <a:latin typeface="Times New Roman" panose="02020603050405020304" pitchFamily="18" charset="0"/>
                    <a:cs typeface="Times New Roman" panose="02020603050405020304" pitchFamily="18" charset="0"/>
                  </a:rPr>
                  <a:t>D</a:t>
                </a:r>
                <a:r>
                  <a:rPr lang="en-US" altLang="zh-CN" sz="2600" b="1" spc="-120">
                    <a:latin typeface="Times New Roman" panose="02020603050405020304" pitchFamily="18" charset="0"/>
                    <a:cs typeface="Times New Roman" panose="02020603050405020304" pitchFamily="18" charset="0"/>
                  </a:rPr>
                  <a:t>(1)=1</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所以函数</a:t>
                </a:r>
                <a:r>
                  <a:rPr lang="en-US" altLang="zh-CN" sz="2600" b="1" i="1" spc="-120">
                    <a:latin typeface="Times New Roman" panose="02020603050405020304" pitchFamily="18" charset="0"/>
                    <a:cs typeface="Times New Roman" panose="02020603050405020304" pitchFamily="18" charset="0"/>
                  </a:rPr>
                  <a:t>D</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不是实数集上的单调函数</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因此</a:t>
                </a:r>
                <a:r>
                  <a:rPr lang="en-US" altLang="zh-CN" sz="2600" b="1" spc="-120">
                    <a:latin typeface="Times New Roman" panose="02020603050405020304" pitchFamily="18" charset="0"/>
                    <a:cs typeface="Times New Roman" panose="02020603050405020304" pitchFamily="18" charset="0"/>
                  </a:rPr>
                  <a:t>B</a:t>
                </a:r>
                <a:r>
                  <a:rPr lang="zh-CN" altLang="zh-CN" sz="2600" b="1" spc="-120">
                    <a:latin typeface="Times New Roman" panose="02020603050405020304" pitchFamily="18" charset="0"/>
                    <a:cs typeface="Times New Roman" panose="02020603050405020304" pitchFamily="18" charset="0"/>
                  </a:rPr>
                  <a:t>不正确</a:t>
                </a:r>
                <a:r>
                  <a:rPr lang="en-US" altLang="zh-CN" sz="2600" b="1" spc="-120">
                    <a:latin typeface="Times New Roman" panose="02020603050405020304" pitchFamily="18" charset="0"/>
                    <a:cs typeface="Times New Roman" panose="02020603050405020304" pitchFamily="18" charset="0"/>
                  </a:rPr>
                  <a:t>;</a:t>
                </a:r>
                <a:endParaRPr lang="zh-CN" altLang="zh-CN" sz="1150" spc="-12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由函数的解析式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(π)=0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(3.14)=1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(π)&lt;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(3.14)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34626"/>
                <a:ext cx="11589417" cy="5594930"/>
              </a:xfrm>
              <a:prstGeom prst="rect">
                <a:avLst/>
              </a:prstGeom>
              <a:blipFill rotWithShape="0">
                <a:blip r:embed="rId4"/>
                <a:stretch>
                  <a:fillRect l="-947" r="-947" b="-763"/>
                </a:stretch>
              </a:blipFill>
            </p:spPr>
            <p:txBody>
              <a:bodyPr/>
              <a:lstStyle/>
              <a:p>
                <a:r>
                  <a:rPr lang="zh-CN" altLang="en-US">
                    <a:noFill/>
                  </a:rPr>
                  <a:t> </a:t>
                </a:r>
              </a:p>
            </p:txBody>
          </p:sp>
        </mc:Fallback>
      </mc:AlternateContent>
      <p:sp>
        <p:nvSpPr>
          <p:cNvPr id="11" name="矩形 10"/>
          <p:cNvSpPr/>
          <p:nvPr>
            <p:custDataLst>
              <p:tags r:id="rId2"/>
            </p:custDataLst>
          </p:nvPr>
        </p:nvSpPr>
        <p:spPr>
          <a:xfrm>
            <a:off x="8699105" y="814320"/>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AD</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80852"/>
            <a:ext cx="12190413" cy="380162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504076"/>
                <a:ext cx="11589417" cy="5773375"/>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a:t>
                </a:r>
                <a:r>
                  <a:rPr lang="zh-CN" altLang="zh-CN" sz="2600" b="1">
                    <a:latin typeface="Times New Roman" panose="02020603050405020304" pitchFamily="18" charset="0"/>
                    <a:cs typeface="Times New Roman" panose="02020603050405020304" pitchFamily="18" charset="0"/>
                  </a:rPr>
                  <a:t>对于函数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e>
                        </m:d>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下列结论中正确的是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0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方程</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有唯一实数解</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&gt;0</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e>
                        </m:d>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e>
                        </m:d>
                      </m:den>
                    </m:f>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为奇函数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den>
                    </m:f>
                  </m:oMath>
                </a14:m>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是奇函数</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的单调递增区间为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对</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504076"/>
                <a:ext cx="11589417" cy="5773375"/>
              </a:xfrm>
              <a:prstGeom prst="rect">
                <a:avLst/>
              </a:prstGeom>
              <a:blipFill rotWithShape="0">
                <a:blip r:embed="rId4"/>
                <a:stretch>
                  <a:fillRect l="-947" r="-105"/>
                </a:stretch>
              </a:blipFill>
            </p:spPr>
            <p:txBody>
              <a:bodyPr/>
              <a:lstStyle/>
              <a:p>
                <a:r>
                  <a:rPr lang="zh-CN" altLang="en-US">
                    <a:noFill/>
                  </a:rPr>
                  <a:t> </a:t>
                </a:r>
              </a:p>
            </p:txBody>
          </p:sp>
        </mc:Fallback>
      </mc:AlternateContent>
      <p:sp>
        <p:nvSpPr>
          <p:cNvPr id="10" name="矩形 9"/>
          <p:cNvSpPr/>
          <p:nvPr>
            <p:custDataLst>
              <p:tags r:id="rId2"/>
            </p:custDataLst>
          </p:nvPr>
        </p:nvSpPr>
        <p:spPr>
          <a:xfrm>
            <a:off x="7618970" y="633018"/>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ABD</a:t>
            </a:r>
            <a:endParaRPr lang="zh-CN" altLang="en-US" sz="3000" b="1" dirty="0">
              <a:solidFill>
                <a:srgbClr val="C00000"/>
              </a:solidFill>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blinds(horizontal)">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linds(horizontal)">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blinds(horizontal)">
                                      <p:cBhvr>
                                        <p:cTn id="32" dur="500"/>
                                        <p:tgtEl>
                                          <p:spTgt spid="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blinds(horizontal)">
                                      <p:cBhvr>
                                        <p:cTn id="3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210025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一次分式函数</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我们把形如</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𝒅</m:t>
                        </m:r>
                      </m:num>
                      <m:den>
                        <m:r>
                          <a:rPr lang="en-US" altLang="zh-CN" sz="2600" b="1" i="1">
                            <a:latin typeface="Cambria Math" panose="02040503050406030204" pitchFamily="18" charset="0"/>
                            <a:cs typeface="Times New Roman" panose="02020603050405020304" pitchFamily="18" charset="0"/>
                          </a:rPr>
                          <m:t>𝒂𝒙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的函数称为一次分式函数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图象</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2100255"/>
              </a:xfrm>
              <a:prstGeom prst="rect">
                <a:avLst/>
              </a:prstGeom>
              <a:blipFill rotWithShape="0">
                <a:blip r:embed="rId3"/>
                <a:stretch>
                  <a:fillRect l="-947" b="-6395"/>
                </a:stretch>
              </a:blipFill>
            </p:spPr>
            <p:txBody>
              <a:bodyPr/>
              <a:lstStyle/>
              <a:p>
                <a:r>
                  <a:rPr lang="zh-CN" altLang="en-US">
                    <a:noFill/>
                  </a:rPr>
                  <a:t> </a:t>
                </a:r>
              </a:p>
            </p:txBody>
          </p:sp>
        </mc:Fallback>
      </mc:AlternateContent>
      <p:pic>
        <p:nvPicPr>
          <p:cNvPr id="3" name="image39.jpeg"/>
          <p:cNvPicPr/>
          <p:nvPr/>
        </p:nvPicPr>
        <p:blipFill>
          <a:blip r:embed="rId4">
            <a:clrChange>
              <a:clrFrom>
                <a:srgbClr val="FFFFFF"/>
              </a:clrFrom>
              <a:clrTo>
                <a:srgbClr val="FFFFFF">
                  <a:alpha val="0"/>
                </a:srgbClr>
              </a:clrTo>
            </a:clrChange>
          </a:blip>
          <a:stretch>
            <a:fillRect/>
          </a:stretch>
        </p:blipFill>
        <p:spPr>
          <a:xfrm>
            <a:off x="2638774" y="2565686"/>
            <a:ext cx="6264784" cy="2958157"/>
          </a:xfrm>
          <a:prstGeom prst="rect">
            <a:avLst/>
          </a:prstGeom>
        </p:spPr>
      </p:pic>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949150"/>
            <a:ext cx="12190413" cy="429046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92501"/>
                <a:ext cx="11589417" cy="140993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的解集是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1409938"/>
              </a:xfrm>
              <a:prstGeom prst="rect">
                <a:avLst/>
              </a:prstGeom>
              <a:blipFill rotWithShape="0">
                <a:blip r:embed="rId4"/>
                <a:stretch>
                  <a:fillRect l="-947" b="-95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custDataLst>
                  <p:tags r:id="rId2"/>
                </p:custDataLst>
              </p:nvPr>
            </p:nvSpPr>
            <p:spPr>
              <a:xfrm>
                <a:off x="6842440" y="599752"/>
                <a:ext cx="1348318" cy="1337097"/>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d>
                        <m:dPr>
                          <m:begChr m:val="["/>
                          <m:ctrlPr>
                            <a:rPr lang="zh-CN"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400" b="1" i="1">
                              <a:solidFill>
                                <a:srgbClr val="C00000"/>
                              </a:solidFill>
                              <a:latin typeface="Cambria Math" panose="02040503050406030204" pitchFamily="18" charset="0"/>
                              <a:cs typeface="Times New Roman" panose="02020603050405020304" pitchFamily="18" charset="0"/>
                            </a:rPr>
                            <m:t>𝟐</m:t>
                          </m:r>
                          <m:r>
                            <a:rPr lang="en-US" altLang="zh-CN" sz="2400" b="1">
                              <a:solidFill>
                                <a:srgbClr val="C00000"/>
                              </a:solidFill>
                              <a:latin typeface="Cambria Math" panose="02040503050406030204" pitchFamily="18" charset="0"/>
                              <a:cs typeface="Times New Roman" panose="02020603050405020304" pitchFamily="18" charset="0"/>
                            </a:rPr>
                            <m:t>,</m:t>
                          </m:r>
                          <m:f>
                            <m:fPr>
                              <m:ctrlPr>
                                <a:rPr lang="zh-CN" altLang="zh-CN" sz="24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𝟏𝟔</m:t>
                              </m:r>
                            </m:num>
                            <m:den>
                              <m:r>
                                <a:rPr lang="en-US" altLang="zh-CN" sz="2400" b="1" i="1">
                                  <a:solidFill>
                                    <a:srgbClr val="C00000"/>
                                  </a:solidFill>
                                  <a:latin typeface="Cambria Math" panose="02040503050406030204" pitchFamily="18" charset="0"/>
                                  <a:cs typeface="Times New Roman" panose="02020603050405020304" pitchFamily="18" charset="0"/>
                                </a:rPr>
                                <m:t>𝟕</m:t>
                              </m:r>
                            </m:den>
                          </m:f>
                        </m:e>
                      </m:d>
                      <m:r>
                        <a:rPr lang="en-US" altLang="zh-CN" sz="2400" b="1" i="1">
                          <a:solidFill>
                            <a:srgbClr val="C00000"/>
                          </a:solidFill>
                          <a:latin typeface="Cambria Math" panose="02040503050406030204" pitchFamily="18" charset="0"/>
                          <a:cs typeface="Times New Roman" panose="02020603050405020304" pitchFamily="18" charset="0"/>
                        </a:rPr>
                        <m:t> </m:t>
                      </m:r>
                      <m:r>
                        <a:rPr lang="en-US" altLang="zh-CN" sz="2400" b="1" i="1" smtClean="0">
                          <a:solidFill>
                            <a:srgbClr val="C00000"/>
                          </a:solidFill>
                          <a:latin typeface="Cambria Math" panose="02040503050406030204" pitchFamily="18" charset="0"/>
                          <a:cs typeface="Times New Roman" panose="02020603050405020304" pitchFamily="18" charset="0"/>
                        </a:rPr>
                        <m:t> </m:t>
                      </m:r>
                    </m:oMath>
                  </m:oMathPara>
                </a14:m>
                <a:endParaRPr lang="zh-CN" altLang="zh-CN" sz="240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5"/>
                </p:custDataLst>
              </p:nvPr>
            </p:nvSpPr>
            <p:spPr>
              <a:xfrm>
                <a:off x="6842440" y="599752"/>
                <a:ext cx="1348318" cy="1337097"/>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1931525"/>
                <a:ext cx="11589417" cy="809773"/>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zh-CN" altLang="zh-CN" sz="2600" b="1">
                    <a:latin typeface="Times New Roman" panose="02020603050405020304" pitchFamily="18" charset="0"/>
                    <a:cs typeface="Times New Roman" panose="02020603050405020304" pitchFamily="18" charset="0"/>
                  </a:rPr>
                  <a:t>在定义域</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内为增函数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931525"/>
                <a:ext cx="11589417" cy="809773"/>
              </a:xfrm>
              <a:prstGeom prst="rect">
                <a:avLst/>
              </a:prstGeom>
              <a:blipFill rotWithShape="0">
                <a:blip r:embed="rId7"/>
                <a:stretch>
                  <a:fillRect l="-947" b="-1729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57585" y="2195978"/>
                <a:ext cx="6092825" cy="1788567"/>
              </a:xfrm>
              <a:prstGeom prst="rect">
                <a:avLst/>
              </a:prstGeom>
            </p:spPr>
            <p:txBody>
              <a:bodyPr>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  </m:t>
                              </m:r>
                              <m:r>
                                <a:rPr lang="en-US" altLang="zh-CN" sz="2600" b="1" i="0" smtClean="0">
                                  <a:latin typeface="Cambria Math" panose="02040503050406030204" pitchFamily="18" charset="0"/>
                                  <a:cs typeface="Times New Roman" panose="02020603050405020304" pitchFamily="18" charset="0"/>
                                </a:rPr>
                                <m:t>     </m:t>
                              </m:r>
                              <m:r>
                                <a:rPr lang="en-US" altLang="zh-CN" sz="2600" b="1">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𝟖</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𝟖</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a:latin typeface="Cambria Math" panose="02040503050406030204" pitchFamily="18" charset="0"/>
                                  <a:cs typeface="Times New Roman" panose="02020603050405020304" pitchFamily="18" charset="0"/>
                                </a:rPr>
                                <m:t>,</m:t>
                              </m:r>
                            </m:e>
                          </m:mr>
                        </m:m>
                        <m:r>
                          <a:rPr lang="en-US" altLang="zh-CN" sz="2600" b="1" i="1">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57585" y="2195978"/>
                <a:ext cx="6092825" cy="1788567"/>
              </a:xfrm>
              <a:prstGeom prst="rect">
                <a:avLst/>
              </a:prstGeom>
              <a:blipFill rotWithShape="0">
                <a:blip r:embed="rId8"/>
                <a:stretch>
                  <a:fillRect l="-18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78504" y="3859664"/>
                <a:ext cx="4183518" cy="915764"/>
              </a:xfrm>
              <a:prstGeom prst="rect">
                <a:avLst/>
              </a:prstGeom>
            </p:spPr>
            <p:txBody>
              <a:bodyPr wrap="non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所以不等式的解集为</a:t>
                </a:r>
                <a14:m>
                  <m:oMath xmlns:m="http://schemas.openxmlformats.org/officeDocument/2006/math">
                    <m:d>
                      <m:dPr>
                        <m:beg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𝟕</m:t>
                            </m:r>
                          </m:den>
                        </m:f>
                      </m:e>
                    </m:d>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78504" y="3859664"/>
                <a:ext cx="4183518" cy="915764"/>
              </a:xfrm>
              <a:prstGeom prst="rect">
                <a:avLst/>
              </a:prstGeom>
              <a:blipFill rotWithShape="0">
                <a:blip r:embed="rId9"/>
                <a:stretch>
                  <a:fillRect l="-2620" r="-1892" b="-6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80105"/>
                <a:ext cx="11589417" cy="108702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den>
                    </m:f>
                  </m:oMath>
                </a14:m>
                <a:r>
                  <a:rPr lang="zh-CN" altLang="zh-CN" sz="2600" b="1">
                    <a:latin typeface="Times New Roman" panose="02020603050405020304" pitchFamily="18" charset="0"/>
                    <a:cs typeface="Times New Roman" panose="02020603050405020304" pitchFamily="18" charset="0"/>
                  </a:rPr>
                  <a:t>的值域是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80105"/>
                <a:ext cx="11589417" cy="1087029"/>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custDataLst>
                  <p:tags r:id="rId2"/>
                </p:custDataLst>
              </p:nvPr>
            </p:nvSpPr>
            <p:spPr>
              <a:xfrm>
                <a:off x="4309664" y="267066"/>
                <a:ext cx="1440074" cy="1388970"/>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d>
                        <m:dPr>
                          <m:begChr m:val="["/>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4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𝟓</m:t>
                              </m:r>
                            </m:num>
                            <m:den>
                              <m:r>
                                <a:rPr lang="en-US" altLang="zh-CN" sz="2400" b="1" i="1">
                                  <a:solidFill>
                                    <a:srgbClr val="C00000"/>
                                  </a:solidFill>
                                  <a:latin typeface="Cambria Math" panose="02040503050406030204" pitchFamily="18" charset="0"/>
                                  <a:cs typeface="Times New Roman" panose="02020603050405020304" pitchFamily="18" charset="0"/>
                                </a:rPr>
                                <m:t>𝟐</m:t>
                              </m:r>
                            </m:den>
                          </m:f>
                          <m:r>
                            <a:rPr lang="en-US" altLang="zh-CN" sz="2400" b="1">
                              <a:solidFill>
                                <a:srgbClr val="C00000"/>
                              </a:solidFill>
                              <a:latin typeface="Cambria Math" panose="02040503050406030204" pitchFamily="18" charset="0"/>
                              <a:cs typeface="Times New Roman" panose="02020603050405020304" pitchFamily="18" charset="0"/>
                            </a:rPr>
                            <m:t>,+</m:t>
                          </m:r>
                          <m:r>
                            <a:rPr lang="en-US" altLang="zh-CN" sz="2400" b="1" i="1">
                              <a:solidFill>
                                <a:srgbClr val="C00000"/>
                              </a:solidFill>
                              <a:latin typeface="Cambria Math" panose="02040503050406030204" pitchFamily="18" charset="0"/>
                              <a:cs typeface="Times New Roman" panose="02020603050405020304" pitchFamily="18" charset="0"/>
                            </a:rPr>
                            <m:t>∞</m:t>
                          </m:r>
                        </m:e>
                      </m:d>
                    </m:oMath>
                  </m:oMathPara>
                </a14:m>
                <a:endParaRPr lang="zh-CN" altLang="zh-CN" sz="24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5"/>
                </p:custDataLst>
              </p:nvPr>
            </p:nvSpPr>
            <p:spPr>
              <a:xfrm>
                <a:off x="4309664" y="267066"/>
                <a:ext cx="1440074" cy="1388970"/>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1701578"/>
                <a:ext cx="11589417" cy="444025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可化为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𝒕</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易知该函数在</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𝒕</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701578"/>
                <a:ext cx="11589417" cy="4440255"/>
              </a:xfrm>
              <a:prstGeom prst="rect">
                <a:avLst/>
              </a:prstGeom>
              <a:blipFill rotWithShape="0">
                <a:blip r:embed="rId7"/>
                <a:stretch>
                  <a:fillRect l="-947" b="-5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349659"/>
            <a:ext cx="12190413" cy="394465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353604"/>
                <a:ext cx="11589417" cy="1965731"/>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𝐬𝐢𝐧</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𝐬𝐢𝐧</m:t>
                            </m:r>
                            <m:r>
                              <a:rPr lang="en-US" altLang="zh-CN" sz="2600" b="1" i="1" smtClean="0">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的最大值记为</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353604"/>
                <a:ext cx="11589417" cy="1965731"/>
              </a:xfrm>
              <a:prstGeom prst="rect">
                <a:avLst/>
              </a:prstGeom>
              <a:blipFill rotWithShape="0">
                <a:blip r:embed="rId4"/>
                <a:stretch>
                  <a:fillRect l="-947" r="-947"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custDataLst>
                  <p:tags r:id="rId2"/>
                </p:custDataLst>
              </p:nvPr>
            </p:nvSpPr>
            <p:spPr>
              <a:xfrm>
                <a:off x="1315886" y="1338483"/>
                <a:ext cx="458780" cy="8414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𝟑</m:t>
                          </m:r>
                        </m:num>
                        <m:den>
                          <m:r>
                            <a:rPr lang="en-US" altLang="zh-CN" sz="2600" b="1" i="1">
                              <a:solidFill>
                                <a:srgbClr val="C00000"/>
                              </a:solidFill>
                              <a:latin typeface="Cambria Math" panose="02040503050406030204" pitchFamily="18" charset="0"/>
                              <a:cs typeface="Times New Roman" panose="02020603050405020304" pitchFamily="18" charset="0"/>
                            </a:rPr>
                            <m:t>𝟒</m:t>
                          </m:r>
                        </m:den>
                      </m:f>
                    </m:oMath>
                  </m:oMathPara>
                </a14:m>
                <a:endParaRPr lang="zh-CN" altLang="en-US" sz="2600" b="1" dirty="0">
                  <a:solidFill>
                    <a:srgbClr val="C00000"/>
                  </a:solidFill>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1315886" y="1338483"/>
                <a:ext cx="458780" cy="841449"/>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42970" y="2156782"/>
                <a:ext cx="11589417" cy="3947427"/>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𝐬𝐢𝐧</m:t>
                        </m:r>
                        <m:r>
                          <a:rPr lang="en-US" altLang="zh-CN" sz="2600" b="1" i="1" smtClean="0">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𝒙</m:t>
                        </m:r>
                      </m:den>
                    </m:f>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𝐬𝐢𝐧</m:t>
                        </m:r>
                        <m:r>
                          <a:rPr lang="en-US" altLang="zh-CN" sz="2600" b="1" i="1" smtClean="0">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u</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原题可化为</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的最大值记为</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于是</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)=max</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𝒕</m:t>
                            </m:r>
                          </m:e>
                        </m:d>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d>
                      </m:e>
                    </m:d>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max</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𝒕</m:t>
                            </m:r>
                          </m:e>
                        </m:d>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d>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42970" y="2156782"/>
                <a:ext cx="11589417" cy="3947427"/>
              </a:xfrm>
              <a:prstGeom prst="rect">
                <a:avLst/>
              </a:prstGeom>
              <a:blipFill rotWithShape="0">
                <a:blip r:embed="rId7"/>
                <a:stretch>
                  <a:fillRect l="-947" b="-1236"/>
                </a:stretch>
              </a:blipFill>
            </p:spPr>
            <p:txBody>
              <a:bodyPr/>
              <a:lstStyle/>
              <a:p>
                <a:r>
                  <a:rPr lang="zh-CN" altLang="en-US">
                    <a:noFill/>
                  </a:rPr>
                  <a:t> </a:t>
                </a:r>
              </a:p>
            </p:txBody>
          </p:sp>
        </mc:Fallback>
      </mc:AlternateContent>
      <p:pic>
        <p:nvPicPr>
          <p:cNvPr id="6" name="image56.jpeg"/>
          <p:cNvPicPr/>
          <p:nvPr/>
        </p:nvPicPr>
        <p:blipFill>
          <a:blip r:embed="rId8">
            <a:clrChange>
              <a:clrFrom>
                <a:srgbClr val="FFFFFF"/>
              </a:clrFrom>
              <a:clrTo>
                <a:srgbClr val="FFFFFF">
                  <a:alpha val="0"/>
                </a:srgbClr>
              </a:clrTo>
            </a:clrChange>
          </a:blip>
          <a:stretch>
            <a:fillRect/>
          </a:stretch>
        </p:blipFill>
        <p:spPr>
          <a:xfrm>
            <a:off x="8039449" y="3877315"/>
            <a:ext cx="3023997" cy="2267998"/>
          </a:xfrm>
          <a:prstGeom prst="rect">
            <a:avLst/>
          </a:prstGeom>
        </p:spPr>
      </p:pic>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488"/>
            <a:ext cx="12190413" cy="629779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15648" y="624292"/>
                <a:ext cx="11589417" cy="1406539"/>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15648" y="624292"/>
                <a:ext cx="11589417" cy="1406539"/>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362757" y="1523124"/>
                <a:ext cx="11589417" cy="2008435"/>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62757" y="1523124"/>
                <a:ext cx="11589417" cy="2008435"/>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85627" y="3648670"/>
                <a:ext cx="11589417" cy="8844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85627" y="3648670"/>
                <a:ext cx="11589417" cy="884409"/>
              </a:xfrm>
              <a:prstGeom prst="rect">
                <a:avLst/>
              </a:prstGeom>
              <a:blipFill rotWithShape="0">
                <a:blip r:embed="rId5"/>
                <a:stretch>
                  <a:fillRect l="-947" b="-620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841497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814595"/>
            <a:ext cx="12190413" cy="244607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3" name="矩形 12"/>
              <p:cNvSpPr/>
              <p:nvPr/>
            </p:nvSpPr>
            <p:spPr>
              <a:xfrm>
                <a:off x="269382" y="492501"/>
                <a:ext cx="11589417" cy="5728107"/>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在定义域内的某个区间</a:t>
                </a:r>
                <a:r>
                  <a:rPr lang="en-US" altLang="zh-CN" sz="2600" b="1" i="1">
                    <a:latin typeface="Times New Roman" panose="02020603050405020304" pitchFamily="18" charset="0"/>
                    <a:cs typeface="Times New Roman" panose="02020603050405020304" pitchFamily="18" charset="0"/>
                  </a:rPr>
                  <a:t>I</a:t>
                </a:r>
                <a:r>
                  <a:rPr lang="zh-CN" altLang="zh-CN" sz="2600" b="1">
                    <a:latin typeface="Times New Roman" panose="02020603050405020304" pitchFamily="18" charset="0"/>
                    <a:cs typeface="Times New Roman" panose="02020603050405020304" pitchFamily="18" charset="0"/>
                  </a:rPr>
                  <a:t>上是增函数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在区间</a:t>
                </a:r>
                <a:r>
                  <a:rPr lang="en-US" altLang="zh-CN" sz="2600" b="1" i="1">
                    <a:latin typeface="Times New Roman" panose="02020603050405020304" pitchFamily="18" charset="0"/>
                    <a:cs typeface="Times New Roman" panose="02020603050405020304" pitchFamily="18" charset="0"/>
                  </a:rPr>
                  <a:t>I</a:t>
                </a:r>
                <a:r>
                  <a:rPr lang="zh-CN" altLang="zh-CN" sz="2600" b="1">
                    <a:latin typeface="Times New Roman" panose="02020603050405020304" pitchFamily="18" charset="0"/>
                    <a:cs typeface="Times New Roman" panose="02020603050405020304" pitchFamily="18" charset="0"/>
                  </a:rPr>
                  <a:t>上是减函数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则称函数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在区间</a:t>
                </a:r>
                <a:r>
                  <a:rPr lang="en-US" altLang="zh-CN" sz="2600" b="1" i="1">
                    <a:latin typeface="Times New Roman" panose="02020603050405020304" pitchFamily="18" charset="0"/>
                    <a:cs typeface="Times New Roman" panose="02020603050405020304" pitchFamily="18" charset="0"/>
                  </a:rPr>
                  <a:t>I</a:t>
                </a:r>
                <a:r>
                  <a:rPr lang="zh-CN" altLang="zh-CN" sz="2600" b="1">
                    <a:latin typeface="Times New Roman" panose="02020603050405020304" pitchFamily="18" charset="0"/>
                    <a:cs typeface="Times New Roman" panose="02020603050405020304" pitchFamily="18" charset="0"/>
                  </a:rPr>
                  <a:t>上是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弱增函数</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分别判断函数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e</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上是否是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弱增函数</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不必证明</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=e</a:t>
                </a:r>
                <a:r>
                  <a:rPr lang="en-US" altLang="zh-CN" sz="2600" b="1" i="1" baseline="30000">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是增函数</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弱增函数</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𝒈</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上不单调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上不是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弱增函数</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269382" y="492501"/>
                <a:ext cx="11589417" cy="5728107"/>
              </a:xfrm>
              <a:prstGeom prst="rect">
                <a:avLst/>
              </a:prstGeom>
              <a:blipFill rotWithShape="0">
                <a:blip r:embed="rId3"/>
                <a:stretch>
                  <a:fillRect l="-947" r="-263" b="-5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4661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blinds(horizontal)">
                                      <p:cBhvr>
                                        <p:cTn id="7" dur="500"/>
                                        <p:tgtEl>
                                          <p:spTgt spid="1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blinds(horizontal)">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blinds(horizontal)">
                                      <p:cBhvr>
                                        <p:cTn id="1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99615"/>
            <a:ext cx="12190413" cy="42479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492501"/>
                <a:ext cx="11589417" cy="5068952"/>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是常数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弱增函数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应满足的条件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上是增函数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𝒉</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上是减函数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𝒃</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492501"/>
                <a:ext cx="11589417" cy="5068952"/>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21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2133631"/>
            <a:ext cx="12190413" cy="416067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6" name="矩形 5"/>
              <p:cNvSpPr/>
              <p:nvPr/>
            </p:nvSpPr>
            <p:spPr>
              <a:xfrm>
                <a:off x="269382" y="492501"/>
                <a:ext cx="11589417" cy="415902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试判断</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的奇偶性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并说明理由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既不是奇函数又不是偶函数</a:t>
                </a:r>
                <a:r>
                  <a:rPr lang="en-US" altLang="zh-CN" sz="2600" b="1" smtClean="0">
                    <a:latin typeface="Times New Roman" panose="02020603050405020304" pitchFamily="18" charset="0"/>
                    <a:cs typeface="Times New Roman" panose="02020603050405020304" pitchFamily="18" charset="0"/>
                  </a:rPr>
                  <a:t>.</a:t>
                </a:r>
              </a:p>
              <a:p>
                <a:pPr marL="356400">
                  <a:lnSpc>
                    <a:spcPct val="150000"/>
                  </a:lnSpc>
                  <a:spcAft>
                    <a:spcPts val="0"/>
                  </a:spcAft>
                  <a:tabLst>
                    <a:tab pos="2970530" algn="l"/>
                  </a:tabLst>
                </a:pP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492501"/>
                <a:ext cx="11589417" cy="4159024"/>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1227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269524"/>
            <a:ext cx="12190413" cy="50247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480926"/>
                <a:ext cx="11589417" cy="5807039"/>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且对任意</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恒成立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由上可知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恒成立</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9&lt;0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的取值范围为</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480926"/>
                <a:ext cx="11589417" cy="5807039"/>
              </a:xfrm>
              <a:prstGeom prst="rect">
                <a:avLst/>
              </a:prstGeom>
              <a:blipFill rotWithShape="0">
                <a:blip r:embed="rId3"/>
                <a:stretch>
                  <a:fillRect l="-947" b="-3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linds(horizontal)">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57811"/>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492501"/>
                <a:ext cx="11589417" cy="3802323"/>
              </a:xfrm>
              <a:prstGeom prst="rect">
                <a:avLst/>
              </a:prstGeom>
            </p:spPr>
            <p:txBody>
              <a:bodyPr wrap="square">
                <a:spAutoFit/>
              </a:bodyPr>
              <a:lstStyle/>
              <a:p>
                <a:pPr>
                  <a:lnSpc>
                    <a:spcPct val="150000"/>
                  </a:lnSpc>
                  <a:spcAft>
                    <a:spcPts val="0"/>
                  </a:spcAft>
                  <a:tabLst>
                    <a:tab pos="2970530" algn="l"/>
                  </a:tabLst>
                </a:pPr>
                <a:r>
                  <a:rPr lang="zh-CN" altLang="zh-CN" sz="2600" b="1" dirty="0" smtClean="0">
                    <a:effectLst/>
                    <a:latin typeface="Times New Roman" panose="02020603050405020304" pitchFamily="18" charset="0"/>
                    <a:ea typeface="黑体" panose="02010609060101010101" pitchFamily="49" charset="-122"/>
                    <a:cs typeface="Times New Roman" panose="02020603050405020304" pitchFamily="18" charset="0"/>
                  </a:rPr>
                  <a:t>法</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二</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参数分离</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由于</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&lt;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只要</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𝒂</m:t>
                            </m:r>
                          </m:den>
                        </m:f>
                      </m:e>
                    </m: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解得</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1&lt;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dirty="0">
                    <a:latin typeface="Times New Roman" panose="02020603050405020304" pitchFamily="18" charset="0"/>
                    <a:cs typeface="Times New Roman" panose="02020603050405020304" pitchFamily="18" charset="0"/>
                  </a:rPr>
                  <a:t>1&lt;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的取值范围为</a:t>
                </a:r>
                <a:r>
                  <a:rPr lang="en-US" altLang="zh-CN" sz="2600" b="1" dirty="0">
                    <a:latin typeface="Times New Roman" panose="02020603050405020304" pitchFamily="18" charset="0"/>
                    <a:cs typeface="Times New Roman" panose="02020603050405020304" pitchFamily="18" charset="0"/>
                  </a:rPr>
                  <a:t>1&lt;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492501"/>
                <a:ext cx="11589417" cy="3802323"/>
              </a:xfrm>
              <a:prstGeom prst="rect">
                <a:avLst/>
              </a:prstGeom>
              <a:blipFill rotWithShape="0">
                <a:blip r:embed="rId3"/>
                <a:stretch>
                  <a:fillRect l="-947" b="-80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1784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701578"/>
            <a:ext cx="12190413" cy="461370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4" name="矩形 3"/>
          <p:cNvSpPr/>
          <p:nvPr/>
        </p:nvSpPr>
        <p:spPr>
          <a:xfrm>
            <a:off x="269382" y="910207"/>
            <a:ext cx="11589417" cy="623953"/>
          </a:xfrm>
          <a:prstGeom prst="rect">
            <a:avLst/>
          </a:prstGeom>
        </p:spPr>
        <p:txBody>
          <a:bodyPr wrap="square">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若</a:t>
            </a:r>
            <a:r>
              <a:rPr lang="en-US" altLang="zh-CN" sz="2600" b="1" i="1" dirty="0">
                <a:latin typeface="Times New Roman" panose="02020603050405020304" pitchFamily="18" charset="0"/>
                <a:cs typeface="Times New Roman" panose="02020603050405020304" pitchFamily="18" charset="0"/>
              </a:rPr>
              <a:t>x</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zh-CN" altLang="zh-CN" sz="2600" b="1" dirty="0">
                <a:latin typeface="Times New Roman" panose="02020603050405020304" pitchFamily="18" charset="0"/>
                <a:cs typeface="Times New Roman" panose="02020603050405020304" pitchFamily="18" charset="0"/>
              </a:rPr>
              <a:t>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求</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的最大值的表达式</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矩形 4"/>
              <p:cNvSpPr/>
              <p:nvPr/>
            </p:nvSpPr>
            <p:spPr>
              <a:xfrm>
                <a:off x="338518" y="1133055"/>
                <a:ext cx="11589417" cy="3808928"/>
              </a:xfrm>
              <a:prstGeom prst="rect">
                <a:avLst/>
              </a:prstGeom>
            </p:spPr>
            <p:txBody>
              <a:bodyPr wrap="square">
                <a:spAutoFit/>
              </a:bodyPr>
              <a:lstStyle/>
              <a:p>
                <a:pPr>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当</a:t>
                </a:r>
                <a:r>
                  <a:rPr lang="en-US" altLang="zh-CN" sz="2600" b="1" i="1" dirty="0">
                    <a:latin typeface="Times New Roman" panose="02020603050405020304" pitchFamily="18" charset="0"/>
                    <a:cs typeface="Times New Roman" panose="02020603050405020304" pitchFamily="18" charset="0"/>
                  </a:rPr>
                  <a:t>x</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zh-CN" altLang="zh-CN" sz="2600" b="1" dirty="0">
                    <a:latin typeface="Times New Roman" panose="02020603050405020304" pitchFamily="18" charset="0"/>
                    <a:cs typeface="Times New Roman" panose="02020603050405020304" pitchFamily="18" charset="0"/>
                  </a:rPr>
                  <a:t>时</a:t>
                </a:r>
                <a:r>
                  <a:rPr lang="en-US" altLang="zh-CN" sz="2600" b="1" dirty="0" smtClean="0">
                    <a:latin typeface="宋体" panose="02010600030101010101" pitchFamily="2" charset="-122"/>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d>
                                <m:dPr>
                                  <m:endChr m:val="]"/>
                                  <m:ctrlPr>
                                    <a:rPr lang="en-US" altLang="zh-CN" sz="2600" b="1" i="1">
                                      <a:latin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e>
                              </m:d>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a:latin typeface="Cambria Math" panose="02040503050406030204" pitchFamily="18" charset="0"/>
                        <a:cs typeface="Times New Roman" panose="02020603050405020304" pitchFamily="18" charset="0"/>
                      </a:rPr>
                      <m:t> </m:t>
                    </m:r>
                  </m:oMath>
                </a14:m>
                <a:r>
                  <a:rPr lang="en-US" altLang="zh-CN" sz="1150" dirty="0" smtClean="0">
                    <a:latin typeface="Calibri" panose="020F0502020204030204" pitchFamily="34"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由上式知</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在区间</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6</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上单调递增</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当</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zh-CN" altLang="zh-CN" sz="2600" b="1" dirty="0">
                    <a:latin typeface="Times New Roman" panose="02020603050405020304" pitchFamily="18" charset="0"/>
                    <a:cs typeface="Times New Roman" panose="02020603050405020304" pitchFamily="18" charset="0"/>
                  </a:rPr>
                  <a:t>时</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上单调递增</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在</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3</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上单调递减</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上单调递增</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在</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3</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上单调递减</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6</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上单调递增</a:t>
                </a:r>
                <a:r>
                  <a:rPr lang="en-US" altLang="zh-CN" sz="2600" b="1" dirty="0" smtClean="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p:sp>
            <p:nvSpPr>
              <p:cNvPr id="5" name="矩形 4"/>
              <p:cNvSpPr>
                <a:spLocks noRot="1" noChangeAspect="1" noMove="1" noResize="1" noEditPoints="1" noAdjustHandles="1" noChangeArrowheads="1" noChangeShapeType="1" noTextEdit="1"/>
              </p:cNvSpPr>
              <p:nvPr/>
            </p:nvSpPr>
            <p:spPr>
              <a:xfrm>
                <a:off x="338518" y="1133055"/>
                <a:ext cx="11589417" cy="3808928"/>
              </a:xfrm>
              <a:prstGeom prst="rect">
                <a:avLst/>
              </a:prstGeom>
              <a:blipFill rotWithShape="0">
                <a:blip r:embed="rId3"/>
                <a:stretch>
                  <a:fillRect l="-947" b="-11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142998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508132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性质</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定义域</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值域</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对称中心</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③</a:t>
                </a:r>
                <a:r>
                  <a:rPr lang="zh-CN" altLang="zh-CN" sz="2600" b="1">
                    <a:latin typeface="Times New Roman" panose="02020603050405020304" pitchFamily="18" charset="0"/>
                    <a:cs typeface="Times New Roman" panose="02020603050405020304" pitchFamily="18" charset="0"/>
                  </a:rPr>
                  <a:t>渐近线方程</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oMath>
                </a14:m>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④</a:t>
                </a:r>
                <a:r>
                  <a:rPr lang="zh-CN" altLang="zh-CN" sz="2600" b="1">
                    <a:latin typeface="Times New Roman" panose="02020603050405020304" pitchFamily="18" charset="0"/>
                    <a:cs typeface="Times New Roman" panose="02020603050405020304" pitchFamily="18" charset="0"/>
                  </a:rPr>
                  <a:t>单调性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函数在区间</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d>
                  </m:oMath>
                </a14:m>
                <a:r>
                  <a:rPr lang="zh-CN" altLang="zh-CN" sz="2600" b="1">
                    <a:latin typeface="Times New Roman" panose="02020603050405020304" pitchFamily="18" charset="0"/>
                    <a:cs typeface="Times New Roman" panose="02020603050405020304" pitchFamily="18" charset="0"/>
                  </a:rPr>
                  <a:t>和</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e>
                    </m:d>
                  </m:oMath>
                </a14:m>
                <a:r>
                  <a:rPr lang="zh-CN" altLang="zh-CN" sz="2600" b="1">
                    <a:latin typeface="Times New Roman" panose="02020603050405020304" pitchFamily="18" charset="0"/>
                    <a:cs typeface="Times New Roman" panose="02020603050405020304" pitchFamily="18" charset="0"/>
                  </a:rPr>
                  <a:t>上分别单调递减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函数在区间</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d>
                  </m:oMath>
                </a14:m>
                <a:r>
                  <a:rPr lang="zh-CN" altLang="zh-CN" sz="2600" b="1">
                    <a:latin typeface="Times New Roman" panose="02020603050405020304" pitchFamily="18" charset="0"/>
                    <a:cs typeface="Times New Roman" panose="02020603050405020304" pitchFamily="18" charset="0"/>
                  </a:rPr>
                  <a:t>和</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e>
                    </m:d>
                  </m:oMath>
                </a14:m>
                <a:r>
                  <a:rPr lang="zh-CN" altLang="zh-CN" sz="2600" b="1">
                    <a:latin typeface="Times New Roman" panose="02020603050405020304" pitchFamily="18" charset="0"/>
                    <a:cs typeface="Times New Roman" panose="02020603050405020304" pitchFamily="18" charset="0"/>
                  </a:rPr>
                  <a:t>上分别单调递增</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5081327"/>
              </a:xfrm>
              <a:prstGeom prst="rect">
                <a:avLst/>
              </a:prstGeom>
              <a:blipFill rotWithShape="0">
                <a:blip r:embed="rId3"/>
                <a:stretch>
                  <a:fillRect l="-947" b="-1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31527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338518" y="1080537"/>
                <a:ext cx="11589417" cy="2537746"/>
              </a:xfrm>
              <a:prstGeom prst="rect">
                <a:avLst/>
              </a:prstGeom>
            </p:spPr>
            <p:txBody>
              <a:bodyPr wrap="square">
                <a:spAutoFit/>
              </a:bodyPr>
              <a:lstStyle/>
              <a:p>
                <a:pPr>
                  <a:lnSpc>
                    <a:spcPct val="110000"/>
                  </a:lnSpc>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=max{</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max</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𝟐𝟏</m:t>
                                      </m:r>
                                    </m:num>
                                    <m:den>
                                      <m:r>
                                        <a:rPr lang="en-US" altLang="zh-CN" sz="2600" b="1" i="1">
                                          <a:latin typeface="Cambria Math" panose="02040503050406030204" pitchFamily="18" charset="0"/>
                                          <a:cs typeface="Times New Roman" panose="02020603050405020304" pitchFamily="18" charset="0"/>
                                        </a:rPr>
                                        <m:t>𝟒</m:t>
                                      </m:r>
                                    </m:den>
                                  </m:f>
                                </m:e>
                              </m:d>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e>
                              </m:d>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综上所述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的最大值的表达式</a:t>
                </a:r>
                <a:r>
                  <a:rPr lang="zh-CN" altLang="zh-CN" sz="2600" b="1" smtClean="0">
                    <a:latin typeface="Times New Roman" panose="02020603050405020304" pitchFamily="18" charset="0"/>
                    <a:cs typeface="Times New Roman" panose="02020603050405020304" pitchFamily="18" charset="0"/>
                  </a:rPr>
                  <a:t>为</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38518" y="1080537"/>
                <a:ext cx="11589417" cy="2537746"/>
              </a:xfrm>
              <a:prstGeom prst="rect">
                <a:avLst/>
              </a:prstGeom>
              <a:blipFill rotWithShape="0">
                <a:blip r:embed="rId3"/>
                <a:stretch>
                  <a:fillRect l="-947" t="-2398" b="-239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443779" y="3128793"/>
                <a:ext cx="4211987" cy="2008435"/>
              </a:xfrm>
              <a:prstGeom prst="rect">
                <a:avLst/>
              </a:prstGeom>
            </p:spPr>
            <p:txBody>
              <a:bodyPr wrap="non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d>
                                <m:d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𝟐𝟏</m:t>
                                      </m:r>
                                    </m:num>
                                    <m:den>
                                      <m:r>
                                        <a:rPr lang="en-US" altLang="zh-CN" sz="2600" b="1" i="1">
                                          <a:latin typeface="Cambria Math" panose="02040503050406030204" pitchFamily="18" charset="0"/>
                                          <a:cs typeface="Times New Roman" panose="02020603050405020304" pitchFamily="18" charset="0"/>
                                        </a:rPr>
                                        <m:t>𝟒</m:t>
                                      </m:r>
                                    </m:den>
                                  </m:f>
                                </m:e>
                              </m:d>
                              <m:r>
                                <a:rPr lang="en-US" altLang="zh-CN" sz="2600" b="1">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d>
                                <m:dPr>
                                  <m:beg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e>
                              </m:d>
                              <m:r>
                                <a:rPr lang="en-US" altLang="zh-CN" sz="2600" b="1">
                                  <a:latin typeface="Cambria Math" panose="02040503050406030204" pitchFamily="18" charset="0"/>
                                  <a:cs typeface="Times New Roman" panose="02020603050405020304" pitchFamily="18" charset="0"/>
                                </a:rPr>
                                <m:t>. </m:t>
                              </m:r>
                            </m:e>
                          </m:mr>
                        </m:m>
                        <m:r>
                          <a:rPr lang="en-US" altLang="zh-CN" sz="2600" b="1" i="1">
                            <a:latin typeface="Cambria Math" panose="02040503050406030204" pitchFamily="18" charset="0"/>
                            <a:cs typeface="Times New Roman" panose="02020603050405020304" pitchFamily="18" charset="0"/>
                          </a:rPr>
                          <m:t> </m:t>
                        </m:r>
                      </m:e>
                    </m:d>
                  </m:oMath>
                </a14:m>
                <a:endParaRPr lang="zh-CN" altLang="zh-CN" sz="260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43779" y="3128793"/>
                <a:ext cx="4211987" cy="2008435"/>
              </a:xfrm>
              <a:prstGeom prst="rect">
                <a:avLst/>
              </a:prstGeom>
              <a:blipFill rotWithShape="0">
                <a:blip r:embed="rId4"/>
                <a:stretch>
                  <a:fillRect l="-26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869362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89537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对勾函数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895373"/>
              </a:xfrm>
              <a:prstGeom prst="rect">
                <a:avLst/>
              </a:prstGeom>
              <a:blipFill rotWithShape="0">
                <a:blip r:embed="rId3"/>
                <a:stretch>
                  <a:fillRect l="-947" b="-61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52955" y="1498126"/>
                <a:ext cx="11589417" cy="4131965"/>
              </a:xfrm>
              <a:prstGeom prst="rect">
                <a:avLst/>
              </a:prstGeom>
            </p:spPr>
            <p:txBody>
              <a:bodyPr wrap="square">
                <a:spAutoFit/>
              </a:bodyPr>
              <a:lstStyle/>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性质</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奇偶性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奇函数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单调性</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单</a:t>
                </a:r>
                <a:r>
                  <a:rPr lang="zh-CN" altLang="zh-CN" sz="2600" b="1">
                    <a:latin typeface="Times New Roman" panose="02020603050405020304" pitchFamily="18" charset="0"/>
                    <a:cs typeface="Times New Roman" panose="02020603050405020304" pitchFamily="18" charset="0"/>
                  </a:rPr>
                  <a:t>增区间</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rad>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e>
                    </m:d>
                  </m:oMath>
                </a14:m>
                <a:r>
                  <a:rPr lang="en-US" altLang="zh-CN" sz="2600" b="1" smtClean="0">
                    <a:latin typeface="Times New Roman" panose="02020603050405020304" pitchFamily="18" charset="0"/>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单</a:t>
                </a:r>
                <a:r>
                  <a:rPr lang="zh-CN" altLang="zh-CN" sz="2600" b="1">
                    <a:latin typeface="Times New Roman" panose="02020603050405020304" pitchFamily="18" charset="0"/>
                    <a:cs typeface="Times New Roman" panose="02020603050405020304" pitchFamily="18" charset="0"/>
                  </a:rPr>
                  <a:t>减区间</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rad>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Calibri" panose="020F0502020204030204" pitchFamily="34" charset="0"/>
                    <a:cs typeface="宋体" panose="02010600030101010101" pitchFamily="2" charset="-122"/>
                  </a:rPr>
                  <a:t>③</a:t>
                </a:r>
                <a:r>
                  <a:rPr lang="zh-CN" altLang="zh-CN" sz="2600" b="1">
                    <a:latin typeface="Times New Roman" panose="02020603050405020304" pitchFamily="18" charset="0"/>
                    <a:cs typeface="Times New Roman" panose="02020603050405020304" pitchFamily="18" charset="0"/>
                  </a:rPr>
                  <a:t>渐近线</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图象</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52955" y="1498126"/>
                <a:ext cx="11589417" cy="4131965"/>
              </a:xfrm>
              <a:prstGeom prst="rect">
                <a:avLst/>
              </a:prstGeom>
              <a:blipFill rotWithShape="0">
                <a:blip r:embed="rId4"/>
                <a:stretch>
                  <a:fillRect l="-947" t="-737" b="-2655"/>
                </a:stretch>
              </a:blipFill>
            </p:spPr>
            <p:txBody>
              <a:bodyPr/>
              <a:lstStyle/>
              <a:p>
                <a:r>
                  <a:rPr lang="zh-CN" altLang="en-US">
                    <a:noFill/>
                  </a:rPr>
                  <a:t> </a:t>
                </a:r>
              </a:p>
            </p:txBody>
          </p:sp>
        </mc:Fallback>
      </mc:AlternateContent>
      <p:pic>
        <p:nvPicPr>
          <p:cNvPr id="4" name="image40.jpeg"/>
          <p:cNvPicPr/>
          <p:nvPr/>
        </p:nvPicPr>
        <p:blipFill>
          <a:blip r:embed="rId5">
            <a:clrChange>
              <a:clrFrom>
                <a:srgbClr val="FFFFFF"/>
              </a:clrFrom>
              <a:clrTo>
                <a:srgbClr val="FFFFFF">
                  <a:alpha val="0"/>
                </a:srgbClr>
              </a:clrTo>
            </a:clrChange>
          </a:blip>
          <a:stretch>
            <a:fillRect/>
          </a:stretch>
        </p:blipFill>
        <p:spPr>
          <a:xfrm>
            <a:off x="7192281" y="2997740"/>
            <a:ext cx="3223465" cy="3310301"/>
          </a:xfrm>
          <a:prstGeom prst="rect">
            <a:avLst/>
          </a:prstGeom>
        </p:spPr>
      </p:pic>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330045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飘带函数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性质</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奇偶性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奇函数</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单调性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③</a:t>
                </a:r>
                <a:r>
                  <a:rPr lang="zh-CN" altLang="zh-CN" sz="2600" b="1">
                    <a:latin typeface="Times New Roman" panose="02020603050405020304" pitchFamily="18" charset="0"/>
                    <a:cs typeface="Times New Roman" panose="02020603050405020304" pitchFamily="18" charset="0"/>
                  </a:rPr>
                  <a:t>渐近线</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图象</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3300455"/>
              </a:xfrm>
              <a:prstGeom prst="rect">
                <a:avLst/>
              </a:prstGeom>
              <a:blipFill rotWithShape="0">
                <a:blip r:embed="rId3"/>
                <a:stretch>
                  <a:fillRect l="-947" b="-3697"/>
                </a:stretch>
              </a:blipFill>
            </p:spPr>
            <p:txBody>
              <a:bodyPr/>
              <a:lstStyle/>
              <a:p>
                <a:r>
                  <a:rPr lang="zh-CN" altLang="en-US">
                    <a:noFill/>
                  </a:rPr>
                  <a:t> </a:t>
                </a:r>
              </a:p>
            </p:txBody>
          </p:sp>
        </mc:Fallback>
      </mc:AlternateContent>
      <p:pic>
        <p:nvPicPr>
          <p:cNvPr id="6" name="image41.jpeg"/>
          <p:cNvPicPr/>
          <p:nvPr/>
        </p:nvPicPr>
        <p:blipFill>
          <a:blip r:embed="rId4"/>
          <a:stretch>
            <a:fillRect/>
          </a:stretch>
        </p:blipFill>
        <p:spPr>
          <a:xfrm>
            <a:off x="2854800" y="3398621"/>
            <a:ext cx="3240405" cy="2834908"/>
          </a:xfrm>
          <a:prstGeom prst="rect">
            <a:avLst/>
          </a:prstGeom>
        </p:spPr>
      </p:pic>
    </p:spTree>
    <p:extLst>
      <p:ext uri="{BB962C8B-B14F-4D97-AF65-F5344CB8AC3E}">
        <p14:creationId xmlns:p14="http://schemas.microsoft.com/office/powerpoint/2010/main" val="2303181908"/>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1510</Words>
  <Application>Microsoft Office PowerPoint</Application>
  <PresentationFormat>自定义</PresentationFormat>
  <Paragraphs>422</Paragraphs>
  <Slides>71</Slides>
  <Notes>9</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71</vt:i4>
      </vt:variant>
    </vt:vector>
  </HeadingPairs>
  <TitlesOfParts>
    <vt:vector size="86" baseType="lpstr">
      <vt:lpstr>MS Mincho</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48</cp:revision>
  <dcterms:created xsi:type="dcterms:W3CDTF">2024-01-05T07:50:57Z</dcterms:created>
  <dcterms:modified xsi:type="dcterms:W3CDTF">2025-02-27T08:12:41Z</dcterms:modified>
</cp:coreProperties>
</file>