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4" r:id="rId8"/>
    <p:sldId id="265" r:id="rId9"/>
    <p:sldId id="268" r:id="rId10"/>
    <p:sldId id="338" r:id="rId11"/>
    <p:sldId id="339" r:id="rId12"/>
    <p:sldId id="269" r:id="rId13"/>
    <p:sldId id="270" r:id="rId14"/>
    <p:sldId id="271" r:id="rId15"/>
    <p:sldId id="272" r:id="rId16"/>
    <p:sldId id="273" r:id="rId17"/>
    <p:sldId id="342" r:id="rId18"/>
    <p:sldId id="275" r:id="rId19"/>
    <p:sldId id="276" r:id="rId20"/>
    <p:sldId id="352" r:id="rId21"/>
    <p:sldId id="353" r:id="rId22"/>
    <p:sldId id="277" r:id="rId23"/>
    <p:sldId id="278" r:id="rId24"/>
    <p:sldId id="279" r:id="rId25"/>
    <p:sldId id="318" r:id="rId26"/>
    <p:sldId id="280" r:id="rId27"/>
    <p:sldId id="281" r:id="rId28"/>
    <p:sldId id="354" r:id="rId29"/>
    <p:sldId id="282" r:id="rId30"/>
    <p:sldId id="283" r:id="rId31"/>
    <p:sldId id="355" r:id="rId32"/>
    <p:sldId id="290" r:id="rId33"/>
    <p:sldId id="291" r:id="rId34"/>
    <p:sldId id="319" r:id="rId35"/>
    <p:sldId id="325" r:id="rId36"/>
    <p:sldId id="326" r:id="rId37"/>
    <p:sldId id="356" r:id="rId38"/>
    <p:sldId id="357" r:id="rId39"/>
    <p:sldId id="358" r:id="rId40"/>
    <p:sldId id="295" r:id="rId41"/>
    <p:sldId id="296" r:id="rId42"/>
    <p:sldId id="297" r:id="rId43"/>
    <p:sldId id="298" r:id="rId44"/>
    <p:sldId id="299" r:id="rId45"/>
    <p:sldId id="300" r:id="rId46"/>
    <p:sldId id="301" r:id="rId47"/>
    <p:sldId id="359" r:id="rId48"/>
    <p:sldId id="302" r:id="rId49"/>
    <p:sldId id="360" r:id="rId50"/>
    <p:sldId id="303" r:id="rId51"/>
    <p:sldId id="361" r:id="rId52"/>
    <p:sldId id="304" r:id="rId53"/>
    <p:sldId id="362" r:id="rId54"/>
    <p:sldId id="305" r:id="rId55"/>
    <p:sldId id="363" r:id="rId56"/>
    <p:sldId id="306" r:id="rId57"/>
    <p:sldId id="364" r:id="rId58"/>
    <p:sldId id="307" r:id="rId59"/>
    <p:sldId id="308" r:id="rId60"/>
    <p:sldId id="309" r:id="rId61"/>
    <p:sldId id="365" r:id="rId62"/>
    <p:sldId id="310" r:id="rId63"/>
    <p:sldId id="343" r:id="rId64"/>
    <p:sldId id="311" r:id="rId65"/>
    <p:sldId id="367" r:id="rId66"/>
    <p:sldId id="335" r:id="rId67"/>
    <p:sldId id="351" r:id="rId68"/>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92" d="100"/>
          <a:sy n="92" d="100"/>
        </p:scale>
        <p:origin x="192" y="8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2025/2/15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3.xml"/><Relationship Id="rId13" Type="http://schemas.openxmlformats.org/officeDocument/2006/relationships/slide" Target="../slides/slide50.xml"/><Relationship Id="rId18" Type="http://schemas.openxmlformats.org/officeDocument/2006/relationships/slide" Target="../slides/slide59.xml"/><Relationship Id="rId3" Type="http://schemas.openxmlformats.org/officeDocument/2006/relationships/tags" Target="../tags/tag41.xml"/><Relationship Id="rId21" Type="http://schemas.openxmlformats.org/officeDocument/2006/relationships/slide" Target="../slides/slide64.xml"/><Relationship Id="rId7" Type="http://schemas.openxmlformats.org/officeDocument/2006/relationships/slide" Target="../slides/slide42.xml"/><Relationship Id="rId12" Type="http://schemas.openxmlformats.org/officeDocument/2006/relationships/slide" Target="../slides/slide48.xml"/><Relationship Id="rId17" Type="http://schemas.openxmlformats.org/officeDocument/2006/relationships/slide" Target="../slides/slide58.xml"/><Relationship Id="rId2" Type="http://schemas.openxmlformats.org/officeDocument/2006/relationships/tags" Target="../tags/tag40.xml"/><Relationship Id="rId16" Type="http://schemas.openxmlformats.org/officeDocument/2006/relationships/slide" Target="../slides/slide56.xml"/><Relationship Id="rId20" Type="http://schemas.openxmlformats.org/officeDocument/2006/relationships/slide" Target="../slides/slide62.xml"/><Relationship Id="rId1" Type="http://schemas.openxmlformats.org/officeDocument/2006/relationships/tags" Target="../tags/tag39.xml"/><Relationship Id="rId6" Type="http://schemas.openxmlformats.org/officeDocument/2006/relationships/slide" Target="../slides/slide41.xml"/><Relationship Id="rId11" Type="http://schemas.openxmlformats.org/officeDocument/2006/relationships/slide" Target="../slides/slide46.xml"/><Relationship Id="rId5" Type="http://schemas.openxmlformats.org/officeDocument/2006/relationships/slideMaster" Target="../slideMasters/slideMaster1.xml"/><Relationship Id="rId15" Type="http://schemas.openxmlformats.org/officeDocument/2006/relationships/slide" Target="../slides/slide54.xml"/><Relationship Id="rId10" Type="http://schemas.openxmlformats.org/officeDocument/2006/relationships/slide" Target="../slides/slide45.xml"/><Relationship Id="rId19" Type="http://schemas.openxmlformats.org/officeDocument/2006/relationships/slide" Target="../slides/slide60.xml"/><Relationship Id="rId4" Type="http://schemas.openxmlformats.org/officeDocument/2006/relationships/tags" Target="../tags/tag42.xml"/><Relationship Id="rId9" Type="http://schemas.openxmlformats.org/officeDocument/2006/relationships/slide" Target="../slides/slide44.xml"/><Relationship Id="rId14" Type="http://schemas.openxmlformats.org/officeDocument/2006/relationships/slide" Target="../slides/slide52.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descr="46461-grasses-morning-nature-sunset-sky-1920x1080"/>
          <p:cNvPicPr>
            <a:picLocks noChangeAspect="1"/>
          </p:cNvPicPr>
          <p:nvPr userDrawn="1"/>
        </p:nvPicPr>
        <p:blipFill>
          <a:blip r:embed="rId2"/>
          <a:stretch>
            <a:fillRect/>
          </a:stretch>
        </p:blipFill>
        <p:spPr>
          <a:xfrm>
            <a:off x="-33020" y="0"/>
            <a:ext cx="12225020" cy="6858000"/>
          </a:xfrm>
          <a:prstGeom prst="rect">
            <a:avLst/>
          </a:prstGeom>
        </p:spPr>
      </p:pic>
      <p:sp>
        <p:nvSpPr>
          <p:cNvPr id="8" name="矩形 7"/>
          <p:cNvSpPr/>
          <p:nvPr userDrawn="1"/>
        </p:nvSpPr>
        <p:spPr>
          <a:xfrm>
            <a:off x="-34556" y="250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46461-grasses-morning-nature-sunset-sky-1920x1080"/>
          <p:cNvPicPr>
            <a:picLocks noChangeAspect="1"/>
          </p:cNvPicPr>
          <p:nvPr userDrawn="1"/>
        </p:nvPicPr>
        <p:blipFill>
          <a:blip r:embed="rId4"/>
          <a:stretch>
            <a:fillRect/>
          </a:stretch>
        </p:blipFill>
        <p:spPr>
          <a:xfrm>
            <a:off x="-33020" y="0"/>
            <a:ext cx="12225020" cy="685800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Layout" Target="../slideLayouts/slideLayout3.xml"/><Relationship Id="rId4" Type="http://schemas.openxmlformats.org/officeDocument/2006/relationships/tags" Target="../tags/tag8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2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Layout" Target="../slideLayouts/slideLayout3.xml"/><Relationship Id="rId4" Type="http://schemas.openxmlformats.org/officeDocument/2006/relationships/tags" Target="../tags/tag9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40.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xml"/><Relationship Id="rId1" Type="http://schemas.openxmlformats.org/officeDocument/2006/relationships/tags" Target="../tags/tag9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Layout" Target="../slideLayouts/slideLayout3.xml"/><Relationship Id="rId4" Type="http://schemas.openxmlformats.org/officeDocument/2006/relationships/tags" Target="../tags/tag11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6.xml"/><Relationship Id="rId1" Type="http://schemas.openxmlformats.org/officeDocument/2006/relationships/tags" Target="../tags/tag11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8.xml"/><Relationship Id="rId1" Type="http://schemas.openxmlformats.org/officeDocument/2006/relationships/tags" Target="../tags/tag11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slideLayout" Target="../slideLayouts/slideLayout8.xml"/><Relationship Id="rId1" Type="http://schemas.openxmlformats.org/officeDocument/2006/relationships/tags" Target="../tags/tag13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5.xml"/><Relationship Id="rId1" Type="http://schemas.openxmlformats.org/officeDocument/2006/relationships/tags" Target="../tags/tag13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8.xml"/><Relationship Id="rId1" Type="http://schemas.openxmlformats.org/officeDocument/2006/relationships/tags" Target="../tags/tag13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14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tags" Target="../tags/tag14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8.xml"/><Relationship Id="rId1" Type="http://schemas.openxmlformats.org/officeDocument/2006/relationships/tags" Target="../tags/tag14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1.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15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153.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第二章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函数</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函数的对称性及应用</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281399"/>
            <a:ext cx="12190413" cy="4901465"/>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7483919" y="692693"/>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05616" y="621443"/>
            <a:ext cx="11589417" cy="489364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(0)=4.</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blinds(horizontal)">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15479"/>
            <a:ext cx="12190413" cy="4324831"/>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2118869" y="1280386"/>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5</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380125" y="621443"/>
            <a:ext cx="11705311"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若偶函数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654678" y="1846354"/>
            <a:ext cx="11705311" cy="302461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1)=5.</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697762"/>
            <a:ext cx="12190413" cy="351048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函数的对称性</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5161541"/>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(2023·</a:t>
                </a:r>
                <a:r>
                  <a:rPr lang="zh-CN" altLang="zh-CN" sz="2600" b="1">
                    <a:latin typeface="Times New Roman" panose="02020603050405020304" pitchFamily="18" charset="0"/>
                    <a:cs typeface="Times New Roman" panose="02020603050405020304" pitchFamily="18" charset="0"/>
                  </a:rPr>
                  <a:t>全国乙卷节选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e>
                    </m:d>
                  </m:oMath>
                </a14:m>
                <a:r>
                  <a:rPr lang="en-US" altLang="zh-CN" sz="2600" b="1">
                    <a:latin typeface="Times New Roman" panose="02020603050405020304" pitchFamily="18" charset="0"/>
                    <a:cs typeface="Times New Roman" panose="02020603050405020304" pitchFamily="18" charset="0"/>
                  </a:rPr>
                  <a:t>ln(1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是否存在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若存在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若不存在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说明理由</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假设存在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使得曲线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5161541"/>
              </a:xfrm>
              <a:prstGeom prst="rect">
                <a:avLst/>
              </a:prstGeom>
              <a:blipFill rotWithShape="0">
                <a:blip r:embed="rId5"/>
                <a:stretch>
                  <a:fillRect l="-94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8772"/>
            <a:ext cx="12190413" cy="62330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260640"/>
                <a:ext cx="11589417" cy="5570884"/>
              </a:xfrm>
              <a:prstGeom prst="rect">
                <a:avLst/>
              </a:prstGeom>
            </p:spPr>
            <p:txBody>
              <a:bodyPr wrap="square">
                <a:spAutoFit/>
              </a:bodyPr>
              <a:lstStyle/>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于是</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endParaRPr lang="zh-CN" altLang="zh-CN" sz="1150" smtClean="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满足题意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故存在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260640"/>
                <a:ext cx="11589417" cy="557088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2179648"/>
                <a:ext cx="11589417" cy="209307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的图象与函数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79648"/>
                <a:ext cx="11589417" cy="2093073"/>
              </a:xfrm>
              <a:prstGeom prst="rect">
                <a:avLst/>
              </a:prstGeom>
              <a:blipFill rotWithShape="0">
                <a:blip r:embed="rId6"/>
                <a:stretch>
                  <a:fillRect l="-947" b="-23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139277"/>
            <a:ext cx="12190413" cy="407400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36061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新高考Ⅰ卷节选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是中心对称图形</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中心对称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360617"/>
              </a:xfrm>
              <a:prstGeom prst="rect">
                <a:avLst/>
              </a:prstGeom>
              <a:blipFill rotWithShape="0">
                <a:blip r:embed="rId3"/>
                <a:stretch>
                  <a:fillRect l="-947" b="-9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4763"/>
            <a:ext cx="12190413" cy="62330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441041"/>
                <a:ext cx="11589417" cy="5294270"/>
              </a:xfrm>
              <a:prstGeom prst="rect">
                <a:avLst/>
              </a:prstGeom>
            </p:spPr>
            <p:txBody>
              <a:bodyPr wrap="square">
                <a:spAutoFit/>
              </a:bodyPr>
              <a:lstStyle/>
              <a:p>
                <a:pPr>
                  <a:lnSpc>
                    <a:spcPct val="15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其图象关于坐标原点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的图象可由</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的图象向右平移</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个单位长度</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再向上平移</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个单位长度得到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是中心对称图形</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441041"/>
                <a:ext cx="11589417" cy="5294270"/>
              </a:xfrm>
              <a:prstGeom prst="rect">
                <a:avLst/>
              </a:prstGeom>
              <a:blipFill rotWithShape="0">
                <a:blip r:embed="rId3"/>
                <a:stretch>
                  <a:fillRect l="-947" r="-947" b="-6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448728"/>
            <a:ext cx="12190413" cy="281366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6534"/>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对称性与周期性</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3"/>
            </p:custDataLst>
          </p:nvPr>
        </p:nvSpPr>
        <p:spPr>
          <a:xfrm>
            <a:off x="5464946" y="1767418"/>
            <a:ext cx="457775" cy="553213"/>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2" name="矩形 11"/>
              <p:cNvSpPr/>
              <p:nvPr/>
            </p:nvSpPr>
            <p:spPr>
              <a:xfrm>
                <a:off x="310946" y="576911"/>
                <a:ext cx="11589417" cy="575260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2</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(1)(2025·</a:t>
                </a:r>
                <a:r>
                  <a:rPr lang="zh-CN" altLang="zh-CN" sz="2600" b="1" dirty="0">
                    <a:latin typeface="Times New Roman" panose="02020603050405020304" pitchFamily="18" charset="0"/>
                    <a:cs typeface="Times New Roman" panose="02020603050405020304" pitchFamily="18" charset="0"/>
                  </a:rPr>
                  <a:t>海口调研</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的定义域为</a:t>
                </a:r>
                <a:r>
                  <a:rPr lang="en-US" altLang="zh-CN" sz="2600" b="1" dirty="0" err="1">
                    <a:latin typeface="Times New Roman" panose="02020603050405020304" pitchFamily="18" charset="0"/>
                    <a:cs typeface="Times New Roman" panose="02020603050405020304" pitchFamily="18" charset="0"/>
                  </a:rPr>
                  <a:t>R</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dirty="0">
                    <a:latin typeface="Times New Roman" panose="02020603050405020304" pitchFamily="18" charset="0"/>
                    <a:cs typeface="Times New Roman" panose="02020603050405020304" pitchFamily="18" charset="0"/>
                  </a:rPr>
                  <a:t>为偶函数</a:t>
                </a:r>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i="1" dirty="0">
                    <a:latin typeface="宋体" panose="02010600030101010101" pitchFamily="2" charset="-122"/>
                    <a:cs typeface="Times New Roman" panose="02020603050405020304" pitchFamily="18" charset="0"/>
                  </a:rPr>
                  <a:t>	</a:t>
                </a:r>
                <a:r>
                  <a:rPr lang="en-US" altLang="zh-CN" sz="2600" b="1" i="1" dirty="0"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C.0</a:t>
                </a: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D</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p>
              <a:p>
                <a:pPr marL="355600" indent="-355600">
                  <a:lnSpc>
                    <a:spcPct val="150000"/>
                  </a:lnSpc>
                  <a:spcAft>
                    <a:spcPts val="0"/>
                  </a:spcAft>
                  <a:tabLst>
                    <a:tab pos="2970530" algn="l"/>
                  </a:tabLst>
                </a:pPr>
                <a:r>
                  <a:rPr lang="en-US" altLang="zh-CN" sz="2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dirty="0">
                    <a:latin typeface="Times New Roman" panose="02020603050405020304" pitchFamily="18" charset="0"/>
                    <a:cs typeface="Times New Roman" panose="02020603050405020304" pitchFamily="18" charset="0"/>
                  </a:rPr>
                  <a:t>为偶函数</a:t>
                </a:r>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en-US" altLang="zh-CN" sz="2600" b="1" i="1" dirty="0"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)=0</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)=0</a:t>
                </a:r>
                <a:r>
                  <a:rPr lang="en-US" altLang="zh-CN" sz="2600" b="1" dirty="0" smtClean="0">
                    <a:latin typeface="宋体" panose="02010600030101010101" pitchFamily="2" charset="-122"/>
                    <a:cs typeface="Times New Roman" panose="02020603050405020304" pitchFamily="18" charset="0"/>
                  </a:rPr>
                  <a:t>,</a:t>
                </a:r>
                <a:endParaRPr lang="zh-CN" altLang="zh-CN" sz="1050" kern="100" dirty="0">
                  <a:effectLst/>
                  <a:latin typeface="宋体"/>
                  <a:cs typeface="Courier New"/>
                </a:endParaRPr>
              </a:p>
            </p:txBody>
          </p:sp>
        </mc:Choice>
        <mc:Fallback xmlns="">
          <p:sp>
            <p:nvSpPr>
              <p:cNvPr id="12" name="矩形 11"/>
              <p:cNvSpPr>
                <a:spLocks noRot="1" noChangeAspect="1" noMove="1" noResize="1" noEditPoints="1" noAdjustHandles="1" noChangeArrowheads="1" noChangeShapeType="1" noTextEdit="1"/>
              </p:cNvSpPr>
              <p:nvPr/>
            </p:nvSpPr>
            <p:spPr>
              <a:xfrm>
                <a:off x="310946" y="576911"/>
                <a:ext cx="11589417" cy="5752600"/>
              </a:xfrm>
              <a:prstGeom prst="rect">
                <a:avLst/>
              </a:prstGeom>
              <a:blipFill rotWithShape="0">
                <a:blip r:embed="rId5"/>
                <a:stretch>
                  <a:fillRect l="-947" b="-5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81100"/>
                <a:ext cx="11589417" cy="518642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rPr>
                        </m:ctrlPr>
                      </m:dPr>
                      <m:e>
                        <m:f>
                          <m:fPr>
                            <m:ctrlPr>
                              <a:rPr lang="zh-CN" altLang="zh-CN" sz="2600" b="1" i="1">
                                <a:effectLst/>
                                <a:latin typeface="Cambria Math" panose="02040503050406030204" pitchFamily="18" charset="0"/>
                                <a:ea typeface="Cambria Math" panose="020405030504060302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rPr>
                  <a:t>=</a:t>
                </a:r>
                <a:r>
                  <a:rPr lang="en-US" altLang="zh-CN" sz="2600" b="1" i="1">
                    <a:latin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rPr>
                  <a:t>.</a:t>
                </a:r>
                <a:endParaRPr lang="zh-CN" altLang="zh-CN" sz="1050" kern="100" dirty="0">
                  <a:effectLst/>
                  <a:latin typeface="宋体"/>
                  <a:cs typeface="Courier New"/>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81100"/>
                <a:ext cx="11589417" cy="5186420"/>
              </a:xfrm>
              <a:prstGeom prst="rect">
                <a:avLst/>
              </a:prstGeom>
              <a:blipFill rotWithShape="0">
                <a:blip r:embed="rId3"/>
                <a:stretch>
                  <a:fillRect l="-947" b="-1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能通过平移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分析得出一般的轴对称和中心对称公式和推论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会利用对称公式解决问题</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矩形 6"/>
              <p:cNvSpPr/>
              <p:nvPr/>
            </p:nvSpPr>
            <p:spPr>
              <a:xfrm>
                <a:off x="439804" y="621443"/>
                <a:ext cx="11248573" cy="327641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安徽名校联考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的定义域均为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中心对称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	</a:t>
                </a: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a:t>
                </a: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m:rPr>
                        <m:nor/>
                      </m:rPr>
                      <a:rPr lang="en-US" altLang="zh-CN" sz="2600" b="1">
                        <a:latin typeface="Cambria Math" panose="02040503050406030204" pitchFamily="18" charset="0"/>
                        <a:cs typeface="Times New Roman" panose="02020603050405020304" pitchFamily="18" charset="0"/>
                      </a:rPr>
                      <m:t> </m:t>
                    </m:r>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020</a:t>
                </a:r>
                <a:endParaRPr lang="zh-CN" altLang="zh-CN" sz="1150">
                  <a:latin typeface="Calibri" panose="020F0502020204030204" pitchFamily="34" charset="0"/>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439804" y="621443"/>
                <a:ext cx="11248573" cy="3276410"/>
              </a:xfrm>
              <a:prstGeom prst="rect">
                <a:avLst/>
              </a:prstGeom>
              <a:blipFill rotWithShape="0">
                <a:blip r:embed="rId3"/>
                <a:stretch>
                  <a:fillRect l="-976" r="-325"/>
                </a:stretch>
              </a:blipFill>
            </p:spPr>
            <p:txBody>
              <a:bodyPr/>
              <a:lstStyle/>
              <a:p>
                <a:r>
                  <a:rPr lang="zh-CN" altLang="en-US">
                    <a:noFill/>
                  </a:rPr>
                  <a:t> </a:t>
                </a:r>
              </a:p>
            </p:txBody>
          </p:sp>
        </mc:Fallback>
      </mc:AlternateContent>
      <p:sp>
        <p:nvSpPr>
          <p:cNvPr id="8" name="矩形 7"/>
          <p:cNvSpPr/>
          <p:nvPr>
            <p:custDataLst>
              <p:tags r:id="rId1"/>
            </p:custDataLst>
          </p:nvPr>
        </p:nvSpPr>
        <p:spPr>
          <a:xfrm>
            <a:off x="944083" y="1941922"/>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BD</a:t>
            </a:r>
            <a:endParaRPr lang="zh-CN" altLang="en-US" sz="3000" b="1" dirty="0">
              <a:solidFill>
                <a:srgbClr val="C00000"/>
              </a:solidFill>
            </a:endParaRPr>
          </a:p>
        </p:txBody>
      </p:sp>
    </p:spTree>
    <p:extLst>
      <p:ext uri="{BB962C8B-B14F-4D97-AF65-F5344CB8AC3E}">
        <p14:creationId xmlns:p14="http://schemas.microsoft.com/office/powerpoint/2010/main" val="15295777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54914"/>
            <a:ext cx="12190413" cy="636826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5593711"/>
              </a:xfrm>
              <a:prstGeom prst="rect">
                <a:avLst/>
              </a:prstGeom>
            </p:spPr>
            <p:txBody>
              <a:bodyPr wrap="square">
                <a:spAutoFit/>
              </a:bodyPr>
              <a:lstStyle/>
              <a:p>
                <a:pPr>
                  <a:lnSpc>
                    <a:spcPct val="12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中心对称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smtClean="0">
                    <a:latin typeface="宋体" panose="02010600030101010101" pitchFamily="2" charset="-122"/>
                    <a:cs typeface="Times New Roman" panose="02020603050405020304" pitchFamily="18" charset="0"/>
                  </a:rPr>
                  <a:t>,</a:t>
                </a:r>
              </a:p>
              <a:p>
                <a:pPr>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为周期的周期函数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(0)=7</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593711"/>
              </a:xfrm>
              <a:prstGeom prst="rect">
                <a:avLst/>
              </a:prstGeom>
              <a:blipFill rotWithShape="0">
                <a:blip r:embed="rId3"/>
                <a:stretch>
                  <a:fillRect l="-947" t="-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4439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182428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则其周期为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的对称中心为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则其周期为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对称中心为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则其周期为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455165"/>
            <a:ext cx="12190413" cy="382863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496804"/>
                <a:ext cx="11589417" cy="5776966"/>
              </a:xfrm>
              <a:prstGeom prst="rect">
                <a:avLst/>
              </a:prstGeom>
            </p:spPr>
            <p:txBody>
              <a:bodyPr wrap="square">
                <a:spAutoFit/>
              </a:bodyPr>
              <a:lstStyle/>
              <a:p>
                <a:pPr marL="355600" indent="-355600">
                  <a:lnSpc>
                    <a:spcPct val="11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(1)(2024·</a:t>
                </a:r>
                <a:r>
                  <a:rPr lang="zh-CN" altLang="zh-CN" sz="2600" b="1">
                    <a:latin typeface="Times New Roman" panose="02020603050405020304" pitchFamily="18" charset="0"/>
                    <a:cs typeface="Times New Roman" panose="02020603050405020304" pitchFamily="18" charset="0"/>
                  </a:rPr>
                  <a:t>武汉二模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23</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B.0	</a:t>
                </a:r>
                <a:r>
                  <a:rPr lang="en-US" altLang="zh-CN" sz="2600" b="1" smtClean="0">
                    <a:latin typeface="Times New Roman" panose="02020603050405020304" pitchFamily="18" charset="0"/>
                    <a:cs typeface="Times New Roman" panose="02020603050405020304" pitchFamily="18" charset="0"/>
                  </a:rPr>
                  <a:t>	C.1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定义域为</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(0)=0.</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于是</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smtClean="0">
                    <a:latin typeface="宋体" panose="02010600030101010101" pitchFamily="2" charset="-122"/>
                    <a:cs typeface="Times New Roman" panose="02020603050405020304" pitchFamily="18" charset="0"/>
                  </a:rPr>
                  <a:t>,	</a:t>
                </a:r>
                <a:endParaRPr lang="zh-CN" altLang="zh-CN" sz="1150" smtClean="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(1)=</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(1)=1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(0)=0</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于是</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23</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496804"/>
                <a:ext cx="11589417" cy="5776966"/>
              </a:xfrm>
              <a:prstGeom prst="rect">
                <a:avLst/>
              </a:prstGeom>
              <a:blipFill rotWithShape="0">
                <a:blip r:embed="rId4"/>
                <a:stretch>
                  <a:fillRect l="-947" t="-1055"/>
                </a:stretch>
              </a:blipFill>
            </p:spPr>
            <p:txBody>
              <a:bodyPr/>
              <a:lstStyle/>
              <a:p>
                <a:r>
                  <a:rPr lang="zh-CN" altLang="en-US">
                    <a:noFill/>
                  </a:rPr>
                  <a:t> </a:t>
                </a:r>
              </a:p>
            </p:txBody>
          </p:sp>
        </mc:Fallback>
      </mc:AlternateContent>
      <p:sp>
        <p:nvSpPr>
          <p:cNvPr id="8" name="矩形 7"/>
          <p:cNvSpPr/>
          <p:nvPr>
            <p:custDataLst>
              <p:tags r:id="rId2"/>
            </p:custDataLst>
          </p:nvPr>
        </p:nvSpPr>
        <p:spPr>
          <a:xfrm>
            <a:off x="7612450" y="1303666"/>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linds(horizontal)">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681656"/>
            <a:ext cx="12190413" cy="357408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550193"/>
            <a:ext cx="11589417" cy="5765361"/>
          </a:xfrm>
          <a:prstGeom prst="rect">
            <a:avLst/>
          </a:prstGeom>
        </p:spPr>
        <p:txBody>
          <a:bodyPr wrap="square">
            <a:spAutoFit/>
          </a:bodyPr>
          <a:lstStyle/>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保定质检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周期函数</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由题知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将</a:t>
            </a: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代入</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换为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代入上式有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③</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再将</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换为</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代入</a:t>
            </a:r>
            <a:r>
              <a:rPr lang="zh-CN" altLang="zh-CN" sz="2600" b="1">
                <a:latin typeface="Calibri" panose="020F0502020204030204" pitchFamily="34" charset="0"/>
                <a:cs typeface="宋体" panose="02010600030101010101" pitchFamily="2" charset="-122"/>
              </a:rPr>
              <a:t>③</a:t>
            </a:r>
            <a:r>
              <a:rPr lang="zh-CN" altLang="zh-CN" sz="2600" b="1">
                <a:latin typeface="Times New Roman" panose="02020603050405020304" pitchFamily="18" charset="0"/>
                <a:cs typeface="Times New Roman" panose="02020603050405020304" pitchFamily="18" charset="0"/>
              </a:rPr>
              <a:t>式有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④</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的周期函数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3202678" y="1100997"/>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BCD</a:t>
            </a:r>
            <a:endParaRPr lang="zh-CN" altLang="en-US" sz="3000" b="1" dirty="0">
              <a:solidFill>
                <a:srgbClr val="C00000"/>
              </a:solidFill>
            </a:endParaRPr>
          </a:p>
        </p:txBody>
      </p:sp>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linds(horizontal)">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blinds(horizontal)">
                                      <p:cBhvr>
                                        <p:cTn id="37" dur="500"/>
                                        <p:tgtEl>
                                          <p:spTgt spid="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blinds(horizontal)">
                                      <p:cBhvr>
                                        <p:cTn id="4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621443"/>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周期</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对称且周期为</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及</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40974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linds(horizontal)">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3198364"/>
            <a:ext cx="12190413" cy="311134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对称性、周期性与单调性</a:t>
            </a:r>
            <a:endParaRPr lang="zh-CN" altLang="zh-CN" sz="1200">
              <a:latin typeface="Calibri" panose="020F0502020204030204" pitchFamily="34" charset="0"/>
              <a:cs typeface="Times New Roman" panose="02020603050405020304" pitchFamily="18" charset="0"/>
            </a:endParaRPr>
          </a:p>
        </p:txBody>
      </p:sp>
      <p:sp>
        <p:nvSpPr>
          <p:cNvPr id="14" name="矩形 13"/>
          <p:cNvSpPr/>
          <p:nvPr/>
        </p:nvSpPr>
        <p:spPr>
          <a:xfrm>
            <a:off x="269382" y="752072"/>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3</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多选</a:t>
            </a:r>
            <a:r>
              <a:rPr lang="en-US" altLang="zh-CN" sz="2600" b="1" dirty="0">
                <a:latin typeface="Times New Roman" panose="02020603050405020304" pitchFamily="18" charset="0"/>
                <a:cs typeface="Times New Roman" panose="02020603050405020304" pitchFamily="18" charset="0"/>
              </a:rPr>
              <a:t>)(2025·</a:t>
            </a:r>
            <a:r>
              <a:rPr lang="zh-CN" altLang="zh-CN" sz="2600" b="1" dirty="0">
                <a:latin typeface="Times New Roman" panose="02020603050405020304" pitchFamily="18" charset="0"/>
                <a:cs typeface="Times New Roman" panose="02020603050405020304" pitchFamily="18" charset="0"/>
              </a:rPr>
              <a:t>杭州调考</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已知定义域为</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的函数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上单调递增</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且图象关于</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2)				</a:t>
            </a:r>
            <a:r>
              <a:rPr lang="en-US" altLang="zh-CN" sz="2600" b="1" dirty="0" err="1" smtClean="0">
                <a:latin typeface="Times New Roman" panose="02020603050405020304" pitchFamily="18" charset="0"/>
                <a:cs typeface="Times New Roman" panose="02020603050405020304" pitchFamily="18" charset="0"/>
              </a:rPr>
              <a:t>B.</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的周期</a:t>
            </a:r>
            <a:r>
              <a:rPr lang="en-US" altLang="zh-CN" sz="2600" b="1" i="1" dirty="0">
                <a:latin typeface="Times New Roman" panose="02020603050405020304" pitchFamily="18" charset="0"/>
                <a:cs typeface="Times New Roman" panose="02020603050405020304" pitchFamily="18" charset="0"/>
              </a:rPr>
              <a:t>T</a:t>
            </a:r>
            <a:r>
              <a:rPr lang="en-US" altLang="zh-CN" sz="2600" b="1" dirty="0">
                <a:latin typeface="Times New Roman" panose="02020603050405020304" pitchFamily="18" charset="0"/>
                <a:cs typeface="Times New Roman" panose="02020603050405020304" pitchFamily="18" charset="0"/>
              </a:rPr>
              <a:t>=2</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上单调</a:t>
            </a:r>
            <a:r>
              <a:rPr lang="zh-CN" altLang="zh-CN" sz="2600" b="1" dirty="0" smtClean="0">
                <a:latin typeface="Times New Roman" panose="02020603050405020304" pitchFamily="18" charset="0"/>
                <a:cs typeface="Times New Roman" panose="02020603050405020304" pitchFamily="18" charset="0"/>
              </a:rPr>
              <a:t>递减</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满足</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025)&gt;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026)&gt;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027)</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可得</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图象的对称轴方程为</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(0)=</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又</a:t>
            </a:r>
            <a:r>
              <a:rPr lang="zh-CN" altLang="zh-CN" sz="2600" b="1" dirty="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可知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的图象关于</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即</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
        <p:nvSpPr>
          <p:cNvPr id="15" name="矩形 14"/>
          <p:cNvSpPr/>
          <p:nvPr>
            <p:custDataLst>
              <p:tags r:id="rId3"/>
            </p:custDataLst>
          </p:nvPr>
        </p:nvSpPr>
        <p:spPr>
          <a:xfrm>
            <a:off x="6836917" y="1446732"/>
            <a:ext cx="73930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blinds(horizontal)">
                                      <p:cBhvr>
                                        <p:cTn id="3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52072"/>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52072"/>
            <a:ext cx="11589417" cy="489364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根据</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选项的分析可知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确定的单调区间内均不包含</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zh-CN" altLang="zh-CN" sz="2600" b="1">
                <a:latin typeface="Times New Roman" panose="02020603050405020304" pitchFamily="18" charset="0"/>
                <a:cs typeface="Times New Roman" panose="02020603050405020304" pitchFamily="18" charset="0"/>
              </a:rPr>
              <a:t>不成立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3264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解决函数性质的综合问题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一般要利用周期性与对称性缩小自变量的值或转换自变量所在的区间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然后利用单调性比较大小或解不等式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030216"/>
            <a:ext cx="12190413" cy="32316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21443"/>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齐鲁名校联盟联考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0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(8</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上单调</a:t>
            </a:r>
            <a:r>
              <a:rPr lang="zh-CN" altLang="zh-CN" sz="2600" b="1" smtClean="0">
                <a:latin typeface="Times New Roman" panose="02020603050405020304" pitchFamily="18" charset="0"/>
                <a:cs typeface="Times New Roman" panose="02020603050405020304" pitchFamily="18" charset="0"/>
              </a:rPr>
              <a:t>递减</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上有</a:t>
            </a:r>
            <a:r>
              <a:rPr lang="en-US" altLang="zh-CN" sz="2600" b="1">
                <a:latin typeface="Times New Roman" panose="02020603050405020304" pitchFamily="18" charset="0"/>
                <a:cs typeface="Times New Roman" panose="02020603050405020304" pitchFamily="18" charset="0"/>
              </a:rPr>
              <a:t>50</a:t>
            </a:r>
            <a:r>
              <a:rPr lang="zh-CN" altLang="zh-CN" sz="2600" b="1">
                <a:latin typeface="Times New Roman" panose="02020603050405020304" pitchFamily="18" charset="0"/>
                <a:cs typeface="Times New Roman" panose="02020603050405020304" pitchFamily="18" charset="0"/>
              </a:rPr>
              <a:t>个零点</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smtClean="0">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8063199" y="1339857"/>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621443"/>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上的零点为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上有</a:t>
            </a:r>
            <a:r>
              <a:rPr lang="en-US" altLang="zh-CN" sz="2600" b="1">
                <a:latin typeface="Times New Roman" panose="02020603050405020304" pitchFamily="18" charset="0"/>
                <a:cs typeface="Times New Roman" panose="02020603050405020304" pitchFamily="18" charset="0"/>
              </a:rPr>
              <a:t>50</a:t>
            </a:r>
            <a:r>
              <a:rPr lang="zh-CN" altLang="zh-CN" sz="2600" b="1">
                <a:latin typeface="Times New Roman" panose="02020603050405020304" pitchFamily="18" charset="0"/>
                <a:cs typeface="Times New Roman" panose="02020603050405020304" pitchFamily="18" charset="0"/>
              </a:rPr>
              <a:t>个零点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7483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63490" y="128300"/>
            <a:ext cx="11641048" cy="522091"/>
          </a:xfrm>
          <a:prstGeom prst="rect">
            <a:avLst/>
          </a:prstGeom>
        </p:spPr>
        <p:txBody>
          <a:bodyPr wrap="square">
            <a:spAutoFit/>
          </a:bodyPr>
          <a:lstStyle/>
          <a:p>
            <a:pPr defTabSz="1219200" fontAlgn="auto">
              <a:spcBef>
                <a:spcPts val="0"/>
              </a:spcBef>
              <a:spcAft>
                <a:spcPts val="0"/>
              </a:spcAft>
              <a:defRPr/>
            </a:pPr>
            <a:r>
              <a:rPr lang="zh-CN" altLang="en-US" sz="2800" b="1" kern="0" smtClean="0">
                <a:latin typeface="微软雅黑" panose="020B0503020204020204" pitchFamily="34" charset="-122"/>
                <a:ea typeface="微软雅黑" panose="020B0503020204020204" pitchFamily="34" charset="-122"/>
              </a:rPr>
              <a:t>微点突破</a:t>
            </a:r>
            <a:r>
              <a:rPr lang="zh-CN" altLang="en-US" sz="2800" b="1" kern="0">
                <a:latin typeface="微软雅黑" panose="020B0503020204020204" pitchFamily="34" charset="-122"/>
                <a:ea typeface="微软雅黑" panose="020B0503020204020204" pitchFamily="34" charset="-122"/>
              </a:rPr>
              <a:t>　</a:t>
            </a:r>
            <a:r>
              <a:rPr lang="zh-CN" altLang="en-US" sz="2800" b="1" kern="0" smtClean="0">
                <a:latin typeface="微软雅黑" panose="020B0503020204020204" pitchFamily="34" charset="-122"/>
                <a:ea typeface="微软雅黑" panose="020B0503020204020204" pitchFamily="34" charset="-122"/>
              </a:rPr>
              <a:t>  </a:t>
            </a:r>
            <a:r>
              <a:rPr lang="zh-CN" altLang="zh-CN" sz="2800" b="1" smtClean="0">
                <a:latin typeface="Times New Roman" panose="02020603050405020304" pitchFamily="18" charset="0"/>
                <a:ea typeface="微软雅黑" panose="020B0503020204020204" pitchFamily="34" charset="-122"/>
                <a:cs typeface="Times New Roman" panose="02020603050405020304" pitchFamily="18" charset="0"/>
              </a:rPr>
              <a:t>抽象</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函数</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p:sp>
        <p:nvSpPr>
          <p:cNvPr id="3" name="矩形 2"/>
          <p:cNvSpPr/>
          <p:nvPr/>
        </p:nvSpPr>
        <p:spPr>
          <a:xfrm>
            <a:off x="269382" y="642225"/>
            <a:ext cx="11589417" cy="422493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我们把不给出具体解析式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只给出函数的特殊条件或特征的函数称为抽象函数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解决抽象函数问题的两种常用方法有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函数性质法和特殊值法</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常见的抽象函数模型</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i="1" baseline="-25000">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30000">
                <a:latin typeface="Times New Roman" panose="02020603050405020304" pitchFamily="18" charset="0"/>
                <a:cs typeface="Times New Roman" panose="02020603050405020304" pitchFamily="18" charset="0"/>
              </a:rPr>
              <a:t>α</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29635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997740"/>
            <a:ext cx="12190413" cy="319238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921031"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一、抽象函数求值</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南京部分学校联考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对任意</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(90)</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B.0	</a:t>
            </a:r>
            <a:r>
              <a:rPr lang="en-US" altLang="zh-CN" sz="2600" b="1" smtClean="0">
                <a:latin typeface="Times New Roman" panose="02020603050405020304" pitchFamily="18" charset="0"/>
                <a:cs typeface="Times New Roman" panose="02020603050405020304" pitchFamily="18" charset="0"/>
              </a:rPr>
              <a:t>		C.2</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5" name="矩形 4"/>
          <p:cNvSpPr/>
          <p:nvPr>
            <p:custDataLst>
              <p:tags r:id="rId2"/>
            </p:custDataLst>
          </p:nvPr>
        </p:nvSpPr>
        <p:spPr>
          <a:xfrm>
            <a:off x="8801055" y="19294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50588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blinds(horizontal)">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blinds(horizontal)">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621443"/>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(6)=0;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(7)=</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(8)=0.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依此类推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k</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(89)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0=2.</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840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4077875"/>
            <a:ext cx="12190413" cy="22164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5605381"/>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二、抽象函数的性质</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2</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多选</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的定义域为</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k</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k</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Z}</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(1)=1</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0					</a:t>
                </a:r>
                <a:r>
                  <a:rPr lang="en-US" altLang="zh-CN" sz="2600" b="1" dirty="0" err="1" smtClean="0">
                    <a:latin typeface="Times New Roman" panose="02020603050405020304" pitchFamily="18" charset="0"/>
                    <a:cs typeface="Times New Roman" panose="02020603050405020304" pitchFamily="18" charset="0"/>
                  </a:rPr>
                  <a:t>B.</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为偶函数</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为周期函数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a:t>
                </a:r>
                <a:r>
                  <a:rPr lang="en-US" altLang="zh-CN" sz="2600" b="1" dirty="0">
                    <a:latin typeface="Times New Roman" panose="02020603050405020304" pitchFamily="18" charset="0"/>
                    <a:cs typeface="Times New Roman" panose="02020603050405020304" pitchFamily="18" charset="0"/>
                  </a:rPr>
                  <a:t>4</a:t>
                </a:r>
                <a:r>
                  <a:rPr lang="zh-CN" altLang="zh-CN" sz="2600" b="1" dirty="0">
                    <a:latin typeface="Times New Roman" panose="02020603050405020304" pitchFamily="18" charset="0"/>
                    <a:cs typeface="Times New Roman" panose="02020603050405020304" pitchFamily="18" charset="0"/>
                  </a:rPr>
                  <a:t>为</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a:t>
                </a:r>
                <a:r>
                  <a:rPr lang="zh-CN" altLang="zh-CN" sz="2600" b="1" dirty="0" smtClean="0">
                    <a:latin typeface="Times New Roman" panose="02020603050405020304" pitchFamily="18" charset="0"/>
                    <a:cs typeface="Times New Roman" panose="02020603050405020304" pitchFamily="18" charset="0"/>
                  </a:rPr>
                  <a:t>周期</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027)=</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令</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得</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(0)=0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正确</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B</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令</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因此</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5605381"/>
              </a:xfrm>
              <a:prstGeom prst="rect">
                <a:avLst/>
              </a:prstGeom>
              <a:blipFill rotWithShape="0">
                <a:blip r:embed="rId4"/>
                <a:stretch>
                  <a:fillRect l="-947" r="-2367" b="-544"/>
                </a:stretch>
              </a:blipFill>
            </p:spPr>
            <p:txBody>
              <a:bodyPr/>
              <a:lstStyle/>
              <a:p>
                <a:r>
                  <a:rPr lang="zh-CN" altLang="en-US">
                    <a:noFill/>
                  </a:rPr>
                  <a:t> </a:t>
                </a:r>
              </a:p>
            </p:txBody>
          </p:sp>
        </mc:Fallback>
      </mc:AlternateContent>
      <p:sp>
        <p:nvSpPr>
          <p:cNvPr id="9" name="矩形 8"/>
          <p:cNvSpPr/>
          <p:nvPr>
            <p:custDataLst>
              <p:tags r:id="rId2"/>
            </p:custDataLst>
          </p:nvPr>
        </p:nvSpPr>
        <p:spPr>
          <a:xfrm>
            <a:off x="1295112" y="2252384"/>
            <a:ext cx="1016625" cy="553998"/>
          </a:xfrm>
          <a:prstGeom prst="rect">
            <a:avLst/>
          </a:prstGeom>
        </p:spPr>
        <p:txBody>
          <a:bodyPr wrap="none">
            <a:spAutoFit/>
          </a:bodyPr>
          <a:lstStyle/>
          <a:p>
            <a:r>
              <a:rPr lang="en-US" altLang="zh-CN" sz="3000" b="1" kern="100" dirty="0" err="1"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14986586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533838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为周期函数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338384"/>
              </a:xfrm>
              <a:prstGeom prst="rect">
                <a:avLst/>
              </a:prstGeom>
              <a:blipFill rotWithShape="0">
                <a:blip r:embed="rId3"/>
                <a:stretch>
                  <a:fillRect l="-947" b="-5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987079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781713"/>
            <a:ext cx="12190413" cy="35125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536108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zh-CN" altLang="zh-CN" sz="2600" b="1">
                    <a:solidFill>
                      <a:srgbClr val="0000FF"/>
                    </a:solidFill>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满足对任意的实数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都有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	B.2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	</a:t>
                </a:r>
                <a:r>
                  <a:rPr lang="en-US" altLang="zh-CN" sz="2600" b="1" smtClean="0">
                    <a:latin typeface="Times New Roman" panose="02020603050405020304" pitchFamily="18" charset="0"/>
                    <a:cs typeface="Times New Roman" panose="02020603050405020304" pitchFamily="18" charset="0"/>
                  </a:rPr>
                  <a:t>	C.1</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013	</a:t>
                </a:r>
                <a:r>
                  <a:rPr lang="en-US" altLang="zh-CN" sz="2600" b="1" smtClean="0">
                    <a:latin typeface="Times New Roman" panose="02020603050405020304" pitchFamily="18" charset="0"/>
                    <a:cs typeface="Times New Roman" panose="02020603050405020304" pitchFamily="18" charset="0"/>
                  </a:rPr>
                  <a:t>	D.1</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013=2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536108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6" name="矩形 15"/>
          <p:cNvSpPr/>
          <p:nvPr>
            <p:custDataLst>
              <p:tags r:id="rId2"/>
            </p:custDataLst>
          </p:nvPr>
        </p:nvSpPr>
        <p:spPr>
          <a:xfrm>
            <a:off x="4517459" y="154173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5585494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565685"/>
            <a:ext cx="12190413" cy="37286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500508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绍兴质检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上的增函数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的取值范围为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在上述等式中取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可变形为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5005088"/>
              </a:xfrm>
              <a:prstGeom prst="rect">
                <a:avLst/>
              </a:prstGeom>
              <a:blipFill rotWithShape="0">
                <a:blip r:embed="rId4"/>
                <a:stretch>
                  <a:fillRect l="-947" b="-731"/>
                </a:stretch>
              </a:blipFill>
            </p:spPr>
            <p:txBody>
              <a:bodyPr/>
              <a:lstStyle/>
              <a:p>
                <a:r>
                  <a:rPr lang="zh-CN" altLang="en-US">
                    <a:noFill/>
                  </a:rPr>
                  <a:t> </a:t>
                </a:r>
              </a:p>
            </p:txBody>
          </p:sp>
        </mc:Fallback>
      </mc:AlternateContent>
      <p:sp>
        <p:nvSpPr>
          <p:cNvPr id="16" name="矩形 15"/>
          <p:cNvSpPr/>
          <p:nvPr>
            <p:custDataLst>
              <p:tags r:id="rId2"/>
            </p:custDataLst>
          </p:nvPr>
        </p:nvSpPr>
        <p:spPr>
          <a:xfrm>
            <a:off x="9048728" y="1675566"/>
            <a:ext cx="907621" cy="623953"/>
          </a:xfrm>
          <a:prstGeom prst="rect">
            <a:avLst/>
          </a:prstGeom>
        </p:spPr>
        <p:txBody>
          <a:bodyPr wrap="none">
            <a:spAutoFit/>
          </a:bodyPr>
          <a:lstStyle/>
          <a:p>
            <a:pPr lvl="0">
              <a:lnSpc>
                <a:spcPct val="150000"/>
              </a:lnSpc>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1150">
              <a:solidFill>
                <a:prstClr val="black"/>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3724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621443"/>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上的增函数</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269382" y="825595"/>
                <a:ext cx="11589417" cy="260859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e>
                    </m:d>
                  </m:oMath>
                </a14:m>
                <a:r>
                  <a:rPr lang="zh-CN" altLang="zh-CN" sz="2600" b="1">
                    <a:latin typeface="Times New Roman" panose="02020603050405020304" pitchFamily="18" charset="0"/>
                    <a:cs typeface="Times New Roman" panose="02020603050405020304" pitchFamily="18" charset="0"/>
                  </a:rPr>
                  <a:t>解得</a:t>
                </a:r>
                <a:r>
                  <a:rPr lang="en-US" altLang="zh-CN" sz="2600" b="1">
                    <a:latin typeface="Times New Roman" panose="02020603050405020304" pitchFamily="18" charset="0"/>
                    <a:cs typeface="Times New Roman" panose="02020603050405020304" pitchFamily="18" charset="0"/>
                  </a:rPr>
                  <a:t>3&lt;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825595"/>
                <a:ext cx="11589417" cy="2608599"/>
              </a:xfrm>
              <a:prstGeom prst="rect">
                <a:avLst/>
              </a:prstGeom>
              <a:blipFill rotWithShape="0">
                <a:blip r:embed="rId3"/>
                <a:stretch>
                  <a:fillRect l="-947" b="-23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28003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997740"/>
            <a:ext cx="12190413" cy="329656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聊城检测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的图象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a:t>
            </a:r>
            <a:r>
              <a:rPr lang="en-US" altLang="zh-CN" sz="2600" b="1" i="1">
                <a:latin typeface="Times New Roman" panose="02020603050405020304" pitchFamily="18" charset="0"/>
                <a:cs typeface="Times New Roman" panose="02020603050405020304" pitchFamily="18" charset="0"/>
              </a:rPr>
              <a:t>x</a:t>
            </a:r>
            <a:r>
              <a:rPr lang="zh-CN" altLang="zh-CN" sz="2600" b="1" smtClean="0">
                <a:latin typeface="Times New Roman" panose="02020603050405020304" pitchFamily="18" charset="0"/>
                <a:cs typeface="Times New Roman" panose="02020603050405020304" pitchFamily="18" charset="0"/>
              </a:rPr>
              <a:t>轴对称</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关于原点</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的图象关于原点对称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的图象关于原点对称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6598511" y="125445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linds(horizontal)">
                                      <p:cBhvr>
                                        <p:cTn id="2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318061"/>
            <a:ext cx="12190413" cy="398409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a:t>
            </a:r>
            <a:r>
              <a:rPr lang="en-US" altLang="zh-CN" sz="2600" b="1">
                <a:latin typeface="Times New Roman" panose="02020603050405020304" pitchFamily="18" charset="0"/>
                <a:cs typeface="Times New Roman" panose="02020603050405020304" pitchFamily="18" charset="0"/>
              </a:rPr>
              <a:t>	B.2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C.0</a:t>
            </a:r>
            <a:r>
              <a:rPr lang="en-US" altLang="zh-CN" sz="2600" b="1">
                <a:latin typeface="Times New Roman" panose="02020603050405020304" pitchFamily="18" charset="0"/>
                <a:cs typeface="Times New Roman" panose="02020603050405020304" pitchFamily="18" charset="0"/>
              </a:rPr>
              <a:t>	D.</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检验</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式恒成立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7" name="矩形 16"/>
          <p:cNvSpPr/>
          <p:nvPr>
            <p:custDataLst>
              <p:tags r:id="rId2"/>
            </p:custDataLst>
          </p:nvPr>
        </p:nvSpPr>
        <p:spPr>
          <a:xfrm>
            <a:off x="8284281" y="620525"/>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blinds(horizontal)">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blinds(horizontal)">
                                      <p:cBhvr>
                                        <p:cTn id="3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626555"/>
            <a:ext cx="12190413" cy="35831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59157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武汉模拟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=0	B.</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1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=0	D.</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591578"/>
              </a:xfrm>
              <a:prstGeom prst="rect">
                <a:avLst/>
              </a:prstGeom>
              <a:blipFill rotWithShape="0">
                <a:blip r:embed="rId4"/>
                <a:stretch>
                  <a:fillRect l="-947" b="-930"/>
                </a:stretch>
              </a:blipFill>
            </p:spPr>
            <p:txBody>
              <a:bodyPr/>
              <a:lstStyle/>
              <a:p>
                <a:r>
                  <a:rPr lang="zh-CN" altLang="en-US">
                    <a:noFill/>
                  </a:rPr>
                  <a:t> </a:t>
                </a:r>
              </a:p>
            </p:txBody>
          </p:sp>
        </mc:Fallback>
      </mc:AlternateContent>
      <p:sp>
        <p:nvSpPr>
          <p:cNvPr id="11" name="矩形 10"/>
          <p:cNvSpPr/>
          <p:nvPr>
            <p:custDataLst>
              <p:tags r:id="rId2"/>
            </p:custDataLst>
          </p:nvPr>
        </p:nvSpPr>
        <p:spPr>
          <a:xfrm>
            <a:off x="4284374" y="11950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1780046"/>
            <a:ext cx="12190413" cy="45093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492501"/>
            <a:ext cx="11589417" cy="309315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	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a:t>
            </a:r>
            <a:r>
              <a:rPr lang="en-US" altLang="zh-CN" sz="2600" b="1" smtClean="0">
                <a:latin typeface="Times New Roman" panose="02020603050405020304" pitchFamily="18" charset="0"/>
                <a:cs typeface="Times New Roman" panose="02020603050405020304" pitchFamily="18" charset="0"/>
              </a:rPr>
              <a:t>	C.1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8621973" y="621443"/>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542670" y="2971718"/>
                <a:ext cx="11589417" cy="2008435"/>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e>
                    </m:d>
                  </m:oMath>
                </a14:m>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2670" y="2971718"/>
                <a:ext cx="11589417" cy="2008435"/>
              </a:xfrm>
              <a:prstGeom prst="rect">
                <a:avLst/>
              </a:prstGeom>
              <a:blipFill rotWithShape="0">
                <a:blip r:embed="rId4"/>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519238"/>
            <a:ext cx="12190413" cy="372575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575627"/>
                <a:ext cx="11589417" cy="5583965"/>
              </a:xfrm>
              <a:prstGeom prst="rect">
                <a:avLst/>
              </a:prstGeom>
            </p:spPr>
            <p:txBody>
              <a:bodyPr wrap="square">
                <a:spAutoFit/>
              </a:bodyPr>
              <a:lstStyle/>
              <a:p>
                <a:pPr marL="355600" indent="-355600">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𝟏𝟒</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endPar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55600" indent="-355600">
                  <a:lnSpc>
                    <a:spcPct val="120000"/>
                  </a:lnSpc>
                  <a:spcAft>
                    <a:spcPts val="0"/>
                  </a:spcAft>
                  <a:tabLst>
                    <a:tab pos="2970530" algn="l"/>
                  </a:tabLst>
                </a:pPr>
                <a:r>
                  <a:rPr lang="en-US"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的图象关于原点对称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为周期的周期函数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𝟏𝟒</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575627"/>
                <a:ext cx="11589417" cy="5583965"/>
              </a:xfrm>
              <a:prstGeom prst="rect">
                <a:avLst/>
              </a:prstGeom>
              <a:blipFill rotWithShape="0">
                <a:blip r:embed="rId4"/>
                <a:stretch>
                  <a:fillRect l="-947" t="-546" b="-109"/>
                </a:stretch>
              </a:blipFill>
            </p:spPr>
            <p:txBody>
              <a:bodyPr/>
              <a:lstStyle/>
              <a:p>
                <a:r>
                  <a:rPr lang="zh-CN" altLang="en-US">
                    <a:noFill/>
                  </a:rPr>
                  <a:t> </a:t>
                </a:r>
              </a:p>
            </p:txBody>
          </p:sp>
        </mc:Fallback>
      </mc:AlternateContent>
      <p:sp>
        <p:nvSpPr>
          <p:cNvPr id="15" name="矩形 14"/>
          <p:cNvSpPr/>
          <p:nvPr>
            <p:custDataLst>
              <p:tags r:id="rId2"/>
            </p:custDataLst>
          </p:nvPr>
        </p:nvSpPr>
        <p:spPr>
          <a:xfrm>
            <a:off x="3130203" y="1257649"/>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blinds(horizontal)">
                                      <p:cBhvr>
                                        <p:cTn id="37" dur="500"/>
                                        <p:tgtEl>
                                          <p:spTgt spid="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Effect transition="in" filter="blinds(horizontal)">
                                      <p:cBhvr>
                                        <p:cTn id="42"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3636950"/>
            <a:ext cx="12190413" cy="248480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504376"/>
                <a:ext cx="11589417" cy="5552610"/>
              </a:xfrm>
              <a:prstGeom prst="rect">
                <a:avLst/>
              </a:prstGeom>
            </p:spPr>
            <p:txBody>
              <a:bodyPr wrap="square">
                <a:spAutoFit/>
              </a:bodyPr>
              <a:lstStyle/>
              <a:p>
                <a:pPr marL="355600" indent="-355600">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雅安诊断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zh-CN" altLang="zh-CN" sz="2600" b="1">
                    <a:latin typeface="Times New Roman" panose="02020603050405020304" pitchFamily="18" charset="0"/>
                    <a:cs typeface="Times New Roman" panose="02020603050405020304" pitchFamily="18" charset="0"/>
                  </a:rPr>
                  <a:t>恒成立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则不等式</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3)&gt;0</a:t>
                </a:r>
                <a:r>
                  <a:rPr lang="zh-CN" altLang="zh-CN" sz="2600" b="1">
                    <a:latin typeface="Times New Roman" panose="02020603050405020304" pitchFamily="18" charset="0"/>
                    <a:cs typeface="Times New Roman" panose="02020603050405020304" pitchFamily="18" charset="0"/>
                  </a:rPr>
                  <a:t>的解集为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504376"/>
                <a:ext cx="11589417" cy="5552610"/>
              </a:xfrm>
              <a:prstGeom prst="rect">
                <a:avLst/>
              </a:prstGeom>
              <a:blipFill rotWithShape="0">
                <a:blip r:embed="rId4"/>
                <a:stretch>
                  <a:fillRect l="-947" b="-1756"/>
                </a:stretch>
              </a:blipFill>
            </p:spPr>
            <p:txBody>
              <a:bodyPr/>
              <a:lstStyle/>
              <a:p>
                <a:r>
                  <a:rPr lang="zh-CN" altLang="en-US">
                    <a:noFill/>
                  </a:rPr>
                  <a:t> </a:t>
                </a:r>
              </a:p>
            </p:txBody>
          </p:sp>
        </mc:Fallback>
      </mc:AlternateContent>
      <p:sp>
        <p:nvSpPr>
          <p:cNvPr id="14" name="矩形 13"/>
          <p:cNvSpPr/>
          <p:nvPr>
            <p:custDataLst>
              <p:tags r:id="rId2"/>
            </p:custDataLst>
          </p:nvPr>
        </p:nvSpPr>
        <p:spPr>
          <a:xfrm>
            <a:off x="4417129" y="195850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7380"/>
            <a:ext cx="12190413" cy="620987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等价于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结合单调性可知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结合单调性可知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3)&gt;0</a:t>
            </a:r>
            <a:r>
              <a:rPr lang="zh-CN" altLang="zh-CN" sz="2600" b="1">
                <a:latin typeface="Times New Roman" panose="02020603050405020304" pitchFamily="18" charset="0"/>
                <a:cs typeface="Times New Roman" panose="02020603050405020304" pitchFamily="18" charset="0"/>
              </a:rPr>
              <a:t>的解集为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3088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3217142"/>
            <a:ext cx="12190413" cy="305004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17654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广州模拟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115</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r>
                  <a:rPr lang="en-US" altLang="zh-CN" sz="2600" b="1" i="1">
                    <a:solidFill>
                      <a:srgbClr val="000000"/>
                    </a:solidFill>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A.116</a:t>
                </a:r>
                <a:r>
                  <a:rPr lang="en-US" altLang="zh-CN" sz="2600" b="1">
                    <a:latin typeface="Times New Roman" panose="02020603050405020304" pitchFamily="18" charset="0"/>
                    <a:cs typeface="Times New Roman" panose="02020603050405020304" pitchFamily="18" charset="0"/>
                  </a:rPr>
                  <a:t>	B.115	</a:t>
                </a:r>
                <a:r>
                  <a:rPr lang="en-US" altLang="zh-CN" sz="2600" b="1" smtClean="0">
                    <a:latin typeface="Times New Roman" panose="02020603050405020304" pitchFamily="18" charset="0"/>
                    <a:cs typeface="Times New Roman" panose="02020603050405020304" pitchFamily="18" charset="0"/>
                  </a:rPr>
                  <a:t>	C.114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D.113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也为偶函数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176545"/>
              </a:xfrm>
              <a:prstGeom prst="rect">
                <a:avLst/>
              </a:prstGeom>
              <a:blipFill rotWithShape="0">
                <a:blip r:embed="rId4"/>
                <a:stretch>
                  <a:fillRect l="-947" r="-421" b="-707"/>
                </a:stretch>
              </a:blipFill>
            </p:spPr>
            <p:txBody>
              <a:bodyPr/>
              <a:lstStyle/>
              <a:p>
                <a:r>
                  <a:rPr lang="zh-CN" altLang="en-US">
                    <a:noFill/>
                  </a:rPr>
                  <a:t> </a:t>
                </a:r>
              </a:p>
            </p:txBody>
          </p:sp>
        </mc:Fallback>
      </mc:AlternateContent>
      <p:sp>
        <p:nvSpPr>
          <p:cNvPr id="10" name="矩形 9"/>
          <p:cNvSpPr/>
          <p:nvPr>
            <p:custDataLst>
              <p:tags r:id="rId2"/>
            </p:custDataLst>
          </p:nvPr>
        </p:nvSpPr>
        <p:spPr>
          <a:xfrm>
            <a:off x="3748353" y="185503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671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30931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347877" y="2950240"/>
                <a:ext cx="8857107" cy="217572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115</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 </m:t>
                    </m:r>
                    <m:r>
                      <a:rPr lang="en-US" altLang="zh-CN" sz="2600" b="1"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𝒇</m:t>
                    </m: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0=114.</a:t>
                </a:r>
                <a:endParaRPr lang="zh-CN" altLang="zh-CN" sz="260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47877" y="2950240"/>
                <a:ext cx="8857107" cy="2175724"/>
              </a:xfrm>
              <a:prstGeom prst="rect">
                <a:avLst/>
              </a:prstGeom>
              <a:blipFill rotWithShape="0">
                <a:blip r:embed="rId3"/>
                <a:stretch>
                  <a:fillRect l="-1239" b="-28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90667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1041457"/>
            <a:ext cx="11589417"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奇函数、偶函数的对称性</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奇函数的图象</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偶函数的图象</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a:t>
            </a:r>
            <a:r>
              <a:rPr lang="zh-CN" altLang="zh-CN" sz="2600" b="1" smtClean="0">
                <a:latin typeface="Times New Roman" panose="02020603050405020304" pitchFamily="18" charset="0"/>
                <a:cs typeface="Times New Roman" panose="02020603050405020304" pitchFamily="18" charset="0"/>
              </a:rPr>
              <a:t>为</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a:t>
            </a:r>
            <a:r>
              <a:rPr lang="en-US" altLang="zh-CN" sz="2600" b="1" smtClean="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的图象的对称中心</a:t>
            </a:r>
            <a:r>
              <a:rPr lang="zh-CN" altLang="zh-CN" sz="2600" b="1" smtClean="0">
                <a:latin typeface="Times New Roman" panose="02020603050405020304" pitchFamily="18" charset="0"/>
                <a:cs typeface="Times New Roman" panose="02020603050405020304" pitchFamily="18" charset="0"/>
              </a:rPr>
              <a:t>为</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则函数的图象关于</a:t>
            </a:r>
            <a:r>
              <a:rPr lang="zh-CN" altLang="zh-CN" sz="2600" b="1" smtClean="0">
                <a:latin typeface="Times New Roman" panose="02020603050405020304" pitchFamily="18" charset="0"/>
                <a:cs typeface="Times New Roman" panose="02020603050405020304" pitchFamily="18" charset="0"/>
              </a:rPr>
              <a:t>点</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3" name="矩形 2"/>
          <p:cNvSpPr/>
          <p:nvPr/>
        </p:nvSpPr>
        <p:spPr>
          <a:xfrm>
            <a:off x="3775797" y="1737203"/>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原点</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8407825" y="1701578"/>
            <a:ext cx="688009"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轴</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矩形 4"/>
          <p:cNvSpPr/>
          <p:nvPr/>
        </p:nvSpPr>
        <p:spPr>
          <a:xfrm>
            <a:off x="7571770" y="2336771"/>
            <a:ext cx="819455"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4848816" y="2925476"/>
            <a:ext cx="93326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(-2,0)</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7" name="矩形 6"/>
          <p:cNvSpPr/>
          <p:nvPr/>
        </p:nvSpPr>
        <p:spPr>
          <a:xfrm>
            <a:off x="8465448" y="4076862"/>
            <a:ext cx="822661"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25143529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632920"/>
            <a:ext cx="12190413" cy="361711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79190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周期</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smtClean="0">
                    <a:latin typeface="Times New Roman" panose="02020603050405020304" pitchFamily="18" charset="0"/>
                    <a:cs typeface="Times New Roman" panose="02020603050405020304" pitchFamily="18" charset="0"/>
                  </a:rPr>
                  <a:t>0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791907"/>
              </a:xfrm>
              <a:prstGeom prst="rect">
                <a:avLst/>
              </a:prstGeom>
              <a:blipFill rotWithShape="0">
                <a:blip r:embed="rId4"/>
                <a:stretch>
                  <a:fillRect l="-947" b="-526"/>
                </a:stretch>
              </a:blipFill>
            </p:spPr>
            <p:txBody>
              <a:bodyPr/>
              <a:lstStyle/>
              <a:p>
                <a:r>
                  <a:rPr lang="zh-CN" altLang="en-US">
                    <a:noFill/>
                  </a:rPr>
                  <a:t> </a:t>
                </a:r>
              </a:p>
            </p:txBody>
          </p:sp>
        </mc:Fallback>
      </mc:AlternateContent>
      <p:sp>
        <p:nvSpPr>
          <p:cNvPr id="13" name="矩形 12"/>
          <p:cNvSpPr/>
          <p:nvPr>
            <p:custDataLst>
              <p:tags r:id="rId2"/>
            </p:custDataLst>
          </p:nvPr>
        </p:nvSpPr>
        <p:spPr>
          <a:xfrm>
            <a:off x="10502386" y="605680"/>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linds(horizontal)">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blinds(horizontal)">
                                      <p:cBhvr>
                                        <p:cTn id="3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43840"/>
            <a:ext cx="12190413" cy="62194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369331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286227" y="4066000"/>
            <a:ext cx="7196116" cy="1224118"/>
          </a:xfrm>
          <a:prstGeom prst="rect">
            <a:avLst/>
          </a:prstGeom>
        </p:spPr>
        <p:txBody>
          <a:bodyPr wrap="square">
            <a:spAutoFit/>
          </a:bodyPr>
          <a:lstStyle/>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作出一个符合上述条件的图象</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的图象不关于直线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6" name="image36.jpeg"/>
          <p:cNvPicPr/>
          <p:nvPr/>
        </p:nvPicPr>
        <p:blipFill>
          <a:blip r:embed="rId3">
            <a:clrChange>
              <a:clrFrom>
                <a:srgbClr val="FFFFFF"/>
              </a:clrFrom>
              <a:clrTo>
                <a:srgbClr val="FFFFFF">
                  <a:alpha val="0"/>
                </a:srgbClr>
              </a:clrTo>
            </a:clrChange>
          </a:blip>
          <a:stretch>
            <a:fillRect/>
          </a:stretch>
        </p:blipFill>
        <p:spPr>
          <a:xfrm>
            <a:off x="7289105" y="4126451"/>
            <a:ext cx="4638830" cy="1655890"/>
          </a:xfrm>
          <a:prstGeom prst="rect">
            <a:avLst/>
          </a:prstGeom>
        </p:spPr>
      </p:pic>
    </p:spTree>
    <p:extLst>
      <p:ext uri="{BB962C8B-B14F-4D97-AF65-F5344CB8AC3E}">
        <p14:creationId xmlns:p14="http://schemas.microsoft.com/office/powerpoint/2010/main" val="29928589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536601"/>
            <a:ext cx="12190413" cy="26487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恒有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a:t>
            </a:r>
            <a:r>
              <a:rPr lang="zh-CN" altLang="zh-CN" sz="2600" b="1" smtClean="0">
                <a:latin typeface="Times New Roman" panose="02020603050405020304" pitchFamily="18" charset="0"/>
                <a:cs typeface="Times New Roman" panose="02020603050405020304" pitchFamily="18" charset="0"/>
              </a:rPr>
              <a:t>对称轴</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上单调</a:t>
            </a:r>
            <a:r>
              <a:rPr lang="zh-CN" altLang="zh-CN" sz="2600" b="1" smtClean="0">
                <a:latin typeface="Times New Roman" panose="02020603050405020304" pitchFamily="18" charset="0"/>
                <a:cs typeface="Times New Roman" panose="02020603050405020304" pitchFamily="18" charset="0"/>
              </a:rPr>
              <a:t>递增</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6675814" y="1808456"/>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8115"/>
            <a:ext cx="12190413" cy="62389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391762" y="837470"/>
            <a:ext cx="10009790" cy="4529795"/>
          </a:xfrm>
          <a:prstGeom prst="rect">
            <a:avLst/>
          </a:prstGeom>
        </p:spPr>
        <p:txBody>
          <a:bodyPr>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endParaRPr lang="zh-CN" altLang="zh-CN" sz="26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7537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为周期函数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的周期是</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10780326" y="597693"/>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blinds(horizontal)">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8115"/>
            <a:ext cx="12190413" cy="62389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249299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的周期是</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的图象的对称中心</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8445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186490"/>
            <a:ext cx="12190413" cy="31113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11.(2024·</a:t>
            </a:r>
            <a:r>
              <a:rPr lang="zh-CN" altLang="zh-CN" sz="2600" b="1">
                <a:latin typeface="Times New Roman" panose="02020603050405020304" pitchFamily="18" charset="0"/>
                <a:cs typeface="Times New Roman" panose="02020603050405020304" pitchFamily="18" charset="0"/>
              </a:rPr>
              <a:t>云南三校联考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5488028" y="1183205"/>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293132" y="1041622"/>
                <a:ext cx="11589417" cy="516853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2024</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048</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smtClean="0">
                    <a:latin typeface="Times New Roman" panose="02020603050405020304" pitchFamily="18" charset="0"/>
                    <a:cs typeface="Times New Roman" panose="02020603050405020304" pitchFamily="18" charset="0"/>
                  </a:rPr>
                  <a:t>4			D.</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选项</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的结论可知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93132" y="1041622"/>
                <a:ext cx="11589417" cy="5168531"/>
              </a:xfrm>
              <a:prstGeom prst="rect">
                <a:avLst/>
              </a:prstGeom>
              <a:blipFill rotWithShape="0">
                <a:blip r:embed="rId4"/>
                <a:stretch>
                  <a:fillRect b="-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48087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8115"/>
            <a:ext cx="12190413" cy="62389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mc:Choice xmlns:a14="http://schemas.microsoft.com/office/drawing/2010/main" Requires="a14">
          <p:sp>
            <p:nvSpPr>
              <p:cNvPr id="2" name="矩形 1"/>
              <p:cNvSpPr/>
              <p:nvPr/>
            </p:nvSpPr>
            <p:spPr>
              <a:xfrm>
                <a:off x="293132" y="1182980"/>
                <a:ext cx="11589417" cy="4753865"/>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2024</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)=506[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8=4</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048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及</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满足题设要求</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但</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对称矛盾</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293132" y="1182980"/>
                <a:ext cx="11589417" cy="4753865"/>
              </a:xfrm>
              <a:prstGeom prst="rect">
                <a:avLst/>
              </a:prstGeom>
              <a:blipFill rotWithShape="0">
                <a:blip r:embed="rId3"/>
                <a:stretch>
                  <a:fillRect l="-947"/>
                </a:stretch>
              </a:blipFill>
            </p:spPr>
            <p:txBody>
              <a:bodyPr/>
              <a:lstStyle/>
              <a:p>
                <a:r>
                  <a:rPr lang="zh-CN" altLang="en-US">
                    <a:noFill/>
                  </a:rPr>
                  <a:t> </a:t>
                </a:r>
              </a:p>
            </p:txBody>
          </p:sp>
        </mc:Fallback>
      </mc:AlternateContent>
      <p:sp>
        <p:nvSpPr>
          <p:cNvPr id="4" name="矩形 3"/>
          <p:cNvSpPr/>
          <p:nvPr/>
        </p:nvSpPr>
        <p:spPr>
          <a:xfrm>
            <a:off x="262477" y="606929"/>
            <a:ext cx="10793813" cy="1576615"/>
          </a:xfrm>
          <a:prstGeom prst="rect">
            <a:avLst/>
          </a:prstGeom>
        </p:spPr>
        <p:txBody>
          <a:bodyPr>
            <a:spAutoFit/>
          </a:bodyPr>
          <a:lstStyle/>
          <a:p>
            <a:pPr indent="-355600">
              <a:lnSpc>
                <a:spcPct val="150000"/>
              </a:lnSpc>
              <a:spcAft>
                <a:spcPts val="0"/>
              </a:spcAft>
              <a:tabLst>
                <a:tab pos="2970530" algn="l"/>
              </a:tabLst>
            </a:pPr>
            <a:r>
              <a:rPr lang="zh-CN" altLang="zh-CN" sz="2400" b="1">
                <a:latin typeface="Times New Roman" panose="02020603050405020304" pitchFamily="18" charset="0"/>
                <a:cs typeface="Times New Roman" panose="02020603050405020304" pitchFamily="18" charset="0"/>
              </a:rPr>
              <a:t>所以</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2)=4</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则</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所以函数</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Times New Roman" panose="02020603050405020304" pitchFamily="18" charset="0"/>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的一个周期为</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400" b="1">
                <a:latin typeface="Times New Roman" panose="02020603050405020304" pitchFamily="18" charset="0"/>
                <a:cs typeface="Times New Roman" panose="02020603050405020304" pitchFamily="18" charset="0"/>
              </a:rPr>
              <a:t>因为</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所以</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(1)</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(3)=4</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(4)=4</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176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524674"/>
            <a:ext cx="12190413" cy="269850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309315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写出一个同时具有性质</a:t>
            </a:r>
            <a:r>
              <a:rPr lang="zh-CN" altLang="zh-CN" sz="2600" b="1">
                <a:latin typeface="Calibri" panose="020F0502020204030204" pitchFamily="34" charset="0"/>
                <a:cs typeface="宋体" panose="02010600030101010101" pitchFamily="2" charset="-122"/>
              </a:rPr>
              <a:t>①②③</a:t>
            </a:r>
            <a:r>
              <a:rPr lang="zh-CN" altLang="zh-CN" sz="2600" b="1">
                <a:latin typeface="Times New Roman" panose="02020603050405020304" pitchFamily="18" charset="0"/>
                <a:cs typeface="Times New Roman" panose="02020603050405020304" pitchFamily="18" charset="0"/>
              </a:rPr>
              <a:t>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①</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②</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③</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p:cNvSpPr/>
              <p:nvPr>
                <p:custDataLst>
                  <p:tags r:id="rId2"/>
                </p:custDataLst>
              </p:nvPr>
            </p:nvSpPr>
            <p:spPr>
              <a:xfrm>
                <a:off x="6851482" y="809462"/>
                <a:ext cx="3151825" cy="820866"/>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2sin</a:t>
                </a:r>
                <a:r>
                  <a:rPr lang="en-US" altLang="zh-CN" sz="2600" b="1">
                    <a:solidFill>
                      <a:srgbClr val="C00000"/>
                    </a:solidFill>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Times New Roman" panose="02020603050405020304" pitchFamily="18" charset="0"/>
                    <a:cs typeface="Times New Roman" panose="02020603050405020304" pitchFamily="18" charset="0"/>
                  </a:rPr>
                  <a:t>(</a:t>
                </a:r>
                <a:r>
                  <a:rPr lang="zh-CN" altLang="zh-CN" sz="2600" b="1">
                    <a:solidFill>
                      <a:srgbClr val="C00000"/>
                    </a:solidFill>
                    <a:latin typeface="Times New Roman" panose="02020603050405020304" pitchFamily="18" charset="0"/>
                    <a:cs typeface="Times New Roman" panose="02020603050405020304" pitchFamily="18" charset="0"/>
                  </a:rPr>
                  <a:t>答案不唯一</a:t>
                </a:r>
                <a:r>
                  <a:rPr lang="en-US" altLang="zh-CN" sz="2600" b="1">
                    <a:solidFill>
                      <a:srgbClr val="C00000"/>
                    </a:solidFill>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4"/>
                </p:custDataLst>
              </p:nvPr>
            </p:nvSpPr>
            <p:spPr>
              <a:xfrm>
                <a:off x="6851482" y="809462"/>
                <a:ext cx="3151825" cy="820866"/>
              </a:xfrm>
              <a:prstGeom prst="rect">
                <a:avLst/>
              </a:prstGeom>
              <a:blipFill rotWithShape="0">
                <a:blip r:embed="rId5"/>
                <a:stretch>
                  <a:fillRect l="-3482" r="-3095" b="-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27993" y="3592204"/>
                <a:ext cx="10535834" cy="142103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①②③</a:t>
                </a:r>
                <a:r>
                  <a:rPr lang="zh-CN" altLang="zh-CN" sz="2600" b="1">
                    <a:latin typeface="Times New Roman" panose="02020603050405020304" pitchFamily="18" charset="0"/>
                    <a:cs typeface="Times New Roman" panose="02020603050405020304" pitchFamily="18" charset="0"/>
                  </a:rPr>
                  <a:t>可知函数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可写出满足条件的函数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27993" y="3592204"/>
                <a:ext cx="10535834" cy="1421030"/>
              </a:xfrm>
              <a:prstGeom prst="rect">
                <a:avLst/>
              </a:prstGeom>
              <a:blipFill rotWithShape="0">
                <a:blip r:embed="rId6"/>
                <a:stretch>
                  <a:fillRect l="-1042" b="-42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471281"/>
            <a:ext cx="12190413" cy="37387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mc:Choice xmlns:a14="http://schemas.microsoft.com/office/drawing/2010/main" Requires="a14">
          <p:sp>
            <p:nvSpPr>
              <p:cNvPr id="11" name="矩形 10"/>
              <p:cNvSpPr/>
              <p:nvPr/>
            </p:nvSpPr>
            <p:spPr>
              <a:xfrm>
                <a:off x="269382" y="816020"/>
                <a:ext cx="11589417" cy="1655261"/>
              </a:xfrm>
              <a:prstGeom prst="rect">
                <a:avLst/>
              </a:prstGeom>
            </p:spPr>
            <p:txBody>
              <a:bodyPr wrap="square">
                <a:spAutoFit/>
              </a:bodyPr>
              <a:lstStyle/>
              <a:p>
                <a:pPr marL="355600" indent="-355600">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13.</a:t>
                </a:r>
                <a:r>
                  <a:rPr lang="zh-CN" altLang="zh-CN" sz="2600" b="1" dirty="0">
                    <a:latin typeface="Times New Roman" panose="02020603050405020304" pitchFamily="18" charset="0"/>
                    <a:cs typeface="Times New Roman" panose="02020603050405020304" pitchFamily="18" charset="0"/>
                  </a:rPr>
                  <a:t>已知函数</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是奇函数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若曲线</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与曲线</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共有</a:t>
                </a:r>
                <a:r>
                  <a:rPr lang="en-US" altLang="zh-CN" sz="2600" b="1" dirty="0">
                    <a:latin typeface="Times New Roman" panose="02020603050405020304" pitchFamily="18" charset="0"/>
                    <a:cs typeface="Times New Roman" panose="02020603050405020304" pitchFamily="18" charset="0"/>
                  </a:rPr>
                  <a:t>6</a:t>
                </a:r>
                <a:r>
                  <a:rPr lang="zh-CN" altLang="zh-CN" sz="2600" b="1" dirty="0">
                    <a:latin typeface="Times New Roman" panose="02020603050405020304" pitchFamily="18" charset="0"/>
                    <a:cs typeface="Times New Roman" panose="02020603050405020304" pitchFamily="18" charset="0"/>
                  </a:rPr>
                  <a:t>个交点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分别为</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6</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6</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p:sp>
            <p:nvSpPr>
              <p:cNvPr id="11" name="矩形 10"/>
              <p:cNvSpPr>
                <a:spLocks noRot="1" noChangeAspect="1" noMove="1" noResize="1" noEditPoints="1" noAdjustHandles="1" noChangeArrowheads="1" noChangeShapeType="1" noTextEdit="1"/>
              </p:cNvSpPr>
              <p:nvPr/>
            </p:nvSpPr>
            <p:spPr>
              <a:xfrm>
                <a:off x="269382" y="816020"/>
                <a:ext cx="11589417" cy="1655261"/>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6614511" y="1618450"/>
            <a:ext cx="351378" cy="492443"/>
          </a:xfrm>
          <a:prstGeom prst="rect">
            <a:avLst/>
          </a:prstGeom>
        </p:spPr>
        <p:txBody>
          <a:bodyPr wrap="none">
            <a:spAutoFit/>
          </a:bodyPr>
          <a:lstStyle/>
          <a:p>
            <a:r>
              <a:rPr lang="en-US" altLang="zh-CN" sz="2600" b="1" dirty="0">
                <a:solidFill>
                  <a:srgbClr val="C00000"/>
                </a:solidFill>
                <a:latin typeface="Times New Roman" panose="02020603050405020304" pitchFamily="18" charset="0"/>
              </a:rPr>
              <a:t>6</a:t>
            </a:r>
            <a:endParaRPr lang="zh-CN" altLang="en-US" sz="2600" b="1" dirty="0">
              <a:solidFill>
                <a:srgbClr val="C00000"/>
              </a:solidFill>
            </a:endParaRPr>
          </a:p>
        </p:txBody>
      </p:sp>
      <mc:AlternateContent xmlns:mc="http://schemas.openxmlformats.org/markup-compatibility/2006">
        <mc:Choice xmlns:a14="http://schemas.microsoft.com/office/drawing/2010/main" Requires="a14">
          <p:sp>
            <p:nvSpPr>
              <p:cNvPr id="5" name="矩形 4"/>
              <p:cNvSpPr/>
              <p:nvPr/>
            </p:nvSpPr>
            <p:spPr>
              <a:xfrm>
                <a:off x="566420" y="2482558"/>
                <a:ext cx="11589417" cy="215963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baseline="-25000" smtClean="0">
                    <a:latin typeface="Times New Roman" panose="02020603050405020304" pitchFamily="18" charset="0"/>
                    <a:cs typeface="Times New Roman" panose="02020603050405020304" pitchFamily="18" charset="0"/>
                  </a:rPr>
                  <a:t>6</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2=6</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566420" y="2482558"/>
                <a:ext cx="11589417" cy="2159630"/>
              </a:xfrm>
              <a:prstGeom prst="rect">
                <a:avLst/>
              </a:prstGeom>
              <a:blipFill rotWithShape="0">
                <a:blip r:embed="rId5"/>
                <a:stretch>
                  <a:fillRect l="-947" b="-28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矩形 1"/>
              <p:cNvSpPr/>
              <p:nvPr/>
            </p:nvSpPr>
            <p:spPr>
              <a:xfrm>
                <a:off x="559450" y="4056233"/>
                <a:ext cx="6122189" cy="1569789"/>
              </a:xfrm>
              <a:prstGeom prst="rect">
                <a:avLst/>
              </a:prstGeom>
            </p:spPr>
            <p:txBody>
              <a:bodyPr wrap="none">
                <a:spAutoFit/>
              </a:bodyPr>
              <a:lstStyle/>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m>
                      <m:mPr>
                        <m:mcs>
                          <m:mc>
                            <m:mcPr>
                              <m:count m:val="1"/>
                              <m:mcJc m:val="center"/>
                            </m:mcPr>
                          </m:mc>
                        </m:mcs>
                        <m:ctrlPr>
                          <a:rPr lang="zh-CN" altLang="zh-CN" sz="26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Times New Roman" panose="02020603050405020304" pitchFamily="18" charset="0"/>
                    <a:cs typeface="Times New Roman" panose="02020603050405020304" pitchFamily="18" charset="0"/>
                  </a:rPr>
                  <a:t>)=6.</a:t>
                </a:r>
                <a:endParaRPr lang="zh-CN" altLang="zh-CN" sz="2600">
                  <a:latin typeface="Calibri" panose="020F0502020204030204" pitchFamily="34" charset="0"/>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559450" y="4056233"/>
                <a:ext cx="6122189" cy="1569789"/>
              </a:xfrm>
              <a:prstGeom prst="rect">
                <a:avLst/>
              </a:prstGeom>
              <a:blipFill rotWithShape="0">
                <a:blip r:embed="rId6"/>
                <a:stretch>
                  <a:fillRect l="-1793" r="-10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2492990"/>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两个函数图象的对称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矩形 1"/>
          <p:cNvSpPr/>
          <p:nvPr/>
        </p:nvSpPr>
        <p:spPr>
          <a:xfrm>
            <a:off x="4711616" y="1269524"/>
            <a:ext cx="688009"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轴</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725094" y="1875196"/>
            <a:ext cx="686406"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轴</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4844056" y="2493422"/>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原点</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153067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en-US" altLang="zh-CN" sz="2600" b="1" i="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tabLst>
                <a:tab pos="2970530" algn="l"/>
              </a:tabLst>
            </a:pP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5207347" y="1136623"/>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4</a:t>
            </a:r>
            <a:endParaRPr lang="zh-CN" altLang="en-US" sz="2600" b="1" dirty="0">
              <a:solidFill>
                <a:srgbClr val="C00000"/>
              </a:solidFill>
            </a:endParaRPr>
          </a:p>
        </p:txBody>
      </p:sp>
      <p:sp>
        <p:nvSpPr>
          <p:cNvPr id="5" name="矩形 4"/>
          <p:cNvSpPr/>
          <p:nvPr/>
        </p:nvSpPr>
        <p:spPr>
          <a:xfrm>
            <a:off x="469282" y="1833026"/>
            <a:ext cx="11589417" cy="422493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7253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6639"/>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469282" y="1269524"/>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839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3" name="矩形 12"/>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15.</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判断并证明函数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的对称性</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f</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466185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blinds(horizontal)">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blinds(horizontal)">
                                      <p:cBhvr>
                                        <p:cTn id="27" dur="5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8" end="8"/>
                                            </p:txEl>
                                          </p:spTgt>
                                        </p:tgtEl>
                                        <p:attrNameLst>
                                          <p:attrName>style.visibility</p:attrName>
                                        </p:attrNameLst>
                                      </p:cBhvr>
                                      <p:to>
                                        <p:strVal val="visible"/>
                                      </p:to>
                                    </p:set>
                                    <p:animEffect transition="in" filter="blinds(horizontal)">
                                      <p:cBhvr>
                                        <p:cTn id="3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96900"/>
            <a:ext cx="12190413" cy="50750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4" name="矩形 3"/>
          <p:cNvSpPr/>
          <p:nvPr/>
        </p:nvSpPr>
        <p:spPr>
          <a:xfrm>
            <a:off x="269382" y="492501"/>
            <a:ext cx="11589417" cy="3693319"/>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的单调区间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单调递增</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也单调递增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单调递减区间为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2151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290781"/>
            <a:ext cx="12190413" cy="39168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572996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16.</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是奇函数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并解关于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的不等式</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a:t>
                </a:r>
                <a:r>
                  <a:rPr lang="zh-CN" altLang="zh-CN" sz="2600" b="1">
                    <a:latin typeface="Times New Roman" panose="02020603050405020304" pitchFamily="18" charset="0"/>
                    <a:cs typeface="Times New Roman" panose="02020603050405020304" pitchFamily="18" charset="0"/>
                  </a:rPr>
                  <a:t>任意的</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572996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12271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540684"/>
              </a:xfrm>
              <a:prstGeom prst="rect">
                <a:avLst/>
              </a:prstGeom>
            </p:spPr>
            <p:txBody>
              <a:bodyPr wrap="square">
                <a:spAutoFit/>
              </a:bodyPr>
              <a:lstStyle/>
              <a:p>
                <a:pPr>
                  <a:lnSpc>
                    <a:spcPct val="150000"/>
                  </a:lnSpc>
                  <a:spcAft>
                    <a:spcPts val="0"/>
                  </a:spcAft>
                  <a:tabLst>
                    <a:tab pos="2970530" algn="l"/>
                  </a:tabLst>
                </a:pPr>
                <a:r>
                  <a:rPr lang="zh-CN" altLang="zh-CN" sz="2600" b="1" dirty="0" smtClean="0">
                    <a:latin typeface="Times New Roman" panose="02020603050405020304" pitchFamily="18" charset="0"/>
                    <a:cs typeface="Times New Roman" panose="02020603050405020304" pitchFamily="18" charset="0"/>
                  </a:rPr>
                  <a:t>下面</a:t>
                </a:r>
                <a:r>
                  <a:rPr lang="zh-CN" altLang="zh-CN" sz="2600" b="1" dirty="0">
                    <a:latin typeface="Times New Roman" panose="02020603050405020304" pitchFamily="18" charset="0"/>
                    <a:cs typeface="Times New Roman" panose="02020603050405020304" pitchFamily="18" charset="0"/>
                  </a:rPr>
                  <a:t>验证函数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dirty="0">
                    <a:latin typeface="Times New Roman" panose="02020603050405020304" pitchFamily="18" charset="0"/>
                    <a:cs typeface="Times New Roman" panose="02020603050405020304" pitchFamily="18" charset="0"/>
                  </a:rPr>
                  <a:t>为奇函数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故函数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dirty="0">
                    <a:latin typeface="Times New Roman" panose="02020603050405020304" pitchFamily="18" charset="0"/>
                    <a:cs typeface="Times New Roman" panose="02020603050405020304" pitchFamily="18" charset="0"/>
                  </a:rPr>
                  <a:t>为奇函数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得</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baseline="30000"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&gt;4</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即</a:t>
                </a:r>
                <a:r>
                  <a:rPr lang="en-US" altLang="zh-CN" sz="2600" b="1" dirty="0" err="1">
                    <a:latin typeface="Times New Roman" panose="02020603050405020304" pitchFamily="18" charset="0"/>
                    <a:cs typeface="Times New Roman" panose="02020603050405020304" pitchFamily="18" charset="0"/>
                  </a:rPr>
                  <a:t>2</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x</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&gt;2</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&gt;2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解得</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因此不等式</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zh-CN" altLang="zh-CN" sz="2600" b="1">
                        <a:latin typeface="Cambria Math" panose="02040503050406030204" pitchFamily="18" charset="0"/>
                        <a:cs typeface="Times New Roman" panose="02020603050405020304" pitchFamily="18" charset="0"/>
                      </a:rPr>
                      <m:t>的解集为</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e>
                    </m:d>
                  </m:oMath>
                </a14:m>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54068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3661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485551"/>
            <a:ext cx="12190413" cy="48087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4766754"/>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图象的对称中心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图象的对称中心为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476675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734655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408315"/>
            <a:ext cx="12190413" cy="4767607"/>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597693"/>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680261"/>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698681"/>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1521271"/>
                <a:ext cx="11589417" cy="4441472"/>
              </a:xfrm>
              <a:prstGeom prst="rect">
                <a:avLst/>
              </a:prstGeom>
            </p:spPr>
            <p:txBody>
              <a:bodyPr wrap="square">
                <a:spAutoFit/>
              </a:bodyPr>
              <a:lstStyle/>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对称性的四个常用结论</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特别地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特别地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521271"/>
                <a:ext cx="11589417" cy="4441472"/>
              </a:xfrm>
              <a:prstGeom prst="rect">
                <a:avLst/>
              </a:prstGeom>
              <a:blipFill rotWithShape="0">
                <a:blip r:embed="rId6"/>
                <a:stretch>
                  <a:fillRect l="-947" t="-275" r="-316" b="-24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3973841"/>
            <a:ext cx="12190413" cy="2234041"/>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8" name="矩形 7"/>
          <p:cNvSpPr/>
          <p:nvPr/>
        </p:nvSpPr>
        <p:spPr>
          <a:xfrm>
            <a:off x="9983692" y="1645069"/>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482510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由函数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的图象不关于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9826285" y="2216625"/>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9430613" y="2852831"/>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9841455" y="3411183"/>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autoUpdateAnimBg="0"/>
      <p:bldP spid="9" grpId="0" autoUpdateAnimBg="0"/>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821108"/>
            <a:ext cx="12190413" cy="341505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9195893" y="884052"/>
            <a:ext cx="441146" cy="553998"/>
          </a:xfrm>
          <a:prstGeom prst="rect">
            <a:avLst/>
          </a:prstGeom>
        </p:spPr>
        <p:txBody>
          <a:bodyPr wrap="none">
            <a:spAutoFit/>
          </a:bodyPr>
          <a:lstStyle/>
          <a:p>
            <a:r>
              <a:rPr lang="en-US" altLang="zh-CN" sz="3000" b="1" smtClean="0">
                <a:solidFill>
                  <a:srgbClr val="C00000"/>
                </a:solidFill>
                <a:latin typeface="Times New Roman" panose="02020603050405020304"/>
                <a:ea typeface="宋体" panose="02010600030101010101" pitchFamily="2" charset="-122"/>
                <a:sym typeface="Times New Roman" panose="02020603050405020304"/>
              </a:rPr>
              <a:t>B</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10" name="矩形 9"/>
              <p:cNvSpPr/>
              <p:nvPr/>
            </p:nvSpPr>
            <p:spPr>
              <a:xfrm>
                <a:off x="290164" y="600661"/>
                <a:ext cx="11589417" cy="562750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人教</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必修一</a:t>
                </a:r>
                <a:r>
                  <a:rPr lang="en-US" altLang="zh-CN" sz="2600" b="1" dirty="0" err="1">
                    <a:latin typeface="Times New Roman" panose="02020603050405020304" pitchFamily="18" charset="0"/>
                    <a:cs typeface="Times New Roman" panose="02020603050405020304" pitchFamily="18" charset="0"/>
                  </a:rPr>
                  <a:t>P87T13</a:t>
                </a:r>
                <a:r>
                  <a:rPr lang="zh-CN" altLang="zh-CN" sz="2600" b="1" dirty="0">
                    <a:latin typeface="Times New Roman" panose="02020603050405020304" pitchFamily="18" charset="0"/>
                    <a:cs typeface="Times New Roman" panose="02020603050405020304" pitchFamily="18" charset="0"/>
                  </a:rPr>
                  <a:t>改编</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图象的对称中心为</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	B.(0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	</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C</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	D.(1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向上平移一个单位长度得到</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又</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关于</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的图象关于</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90164" y="600661"/>
                <a:ext cx="11589417" cy="5627503"/>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2706</Words>
  <Application>Microsoft Office PowerPoint</Application>
  <PresentationFormat>自定义</PresentationFormat>
  <Paragraphs>475</Paragraphs>
  <Slides>67</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67</vt:i4>
      </vt:variant>
    </vt:vector>
  </HeadingPairs>
  <TitlesOfParts>
    <vt:vector size="83" baseType="lpstr">
      <vt:lpstr>等线</vt:lpstr>
      <vt:lpstr>方正书宋_GBK</vt:lpstr>
      <vt:lpstr>黑体</vt:lpstr>
      <vt:lpstr>经典繁仿黑</vt:lpstr>
      <vt:lpstr>楷体</vt:lpstr>
      <vt:lpstr>宋体</vt:lpstr>
      <vt:lpstr>微软雅黑</vt:lpstr>
      <vt:lpstr>微软雅黑 Light</vt:lpstr>
      <vt:lpstr>Arial</vt:lpstr>
      <vt:lpstr>Broadway</vt:lpstr>
      <vt:lpstr>Calibri</vt:lpstr>
      <vt:lpstr>Cambria Math</vt:lpstr>
      <vt:lpstr>Courier New</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48</cp:revision>
  <dcterms:created xsi:type="dcterms:W3CDTF">2024-01-05T07:50:57Z</dcterms:created>
  <dcterms:modified xsi:type="dcterms:W3CDTF">2025-02-15T01:11:04Z</dcterms:modified>
</cp:coreProperties>
</file>