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259" r:id="rId5"/>
    <p:sldId id="260" r:id="rId6"/>
    <p:sldId id="261" r:id="rId7"/>
    <p:sldId id="264" r:id="rId8"/>
    <p:sldId id="265" r:id="rId9"/>
    <p:sldId id="313" r:id="rId10"/>
    <p:sldId id="268" r:id="rId11"/>
    <p:sldId id="338" r:id="rId12"/>
    <p:sldId id="339" r:id="rId13"/>
    <p:sldId id="269" r:id="rId14"/>
    <p:sldId id="270" r:id="rId15"/>
    <p:sldId id="271" r:id="rId16"/>
    <p:sldId id="352" r:id="rId17"/>
    <p:sldId id="272" r:id="rId18"/>
    <p:sldId id="273" r:id="rId19"/>
    <p:sldId id="353" r:id="rId20"/>
    <p:sldId id="342" r:id="rId21"/>
    <p:sldId id="354" r:id="rId22"/>
    <p:sldId id="275" r:id="rId23"/>
    <p:sldId id="276" r:id="rId24"/>
    <p:sldId id="355" r:id="rId25"/>
    <p:sldId id="356" r:id="rId26"/>
    <p:sldId id="357" r:id="rId27"/>
    <p:sldId id="277" r:id="rId28"/>
    <p:sldId id="278" r:id="rId29"/>
    <p:sldId id="279" r:id="rId30"/>
    <p:sldId id="318" r:id="rId31"/>
    <p:sldId id="358" r:id="rId32"/>
    <p:sldId id="280" r:id="rId33"/>
    <p:sldId id="281" r:id="rId34"/>
    <p:sldId id="282" r:id="rId35"/>
    <p:sldId id="283" r:id="rId36"/>
    <p:sldId id="291" r:id="rId37"/>
    <p:sldId id="295" r:id="rId38"/>
    <p:sldId id="296" r:id="rId39"/>
    <p:sldId id="297" r:id="rId40"/>
    <p:sldId id="298" r:id="rId41"/>
    <p:sldId id="299" r:id="rId42"/>
    <p:sldId id="359" r:id="rId43"/>
    <p:sldId id="300" r:id="rId44"/>
    <p:sldId id="301" r:id="rId45"/>
    <p:sldId id="302" r:id="rId46"/>
    <p:sldId id="303" r:id="rId47"/>
    <p:sldId id="360" r:id="rId48"/>
    <p:sldId id="304" r:id="rId49"/>
    <p:sldId id="361" r:id="rId50"/>
    <p:sldId id="362" r:id="rId51"/>
    <p:sldId id="305" r:id="rId52"/>
    <p:sldId id="363" r:id="rId53"/>
    <p:sldId id="364" r:id="rId54"/>
    <p:sldId id="306" r:id="rId55"/>
    <p:sldId id="365" r:id="rId56"/>
    <p:sldId id="366" r:id="rId57"/>
    <p:sldId id="307" r:id="rId58"/>
    <p:sldId id="308" r:id="rId59"/>
    <p:sldId id="309" r:id="rId60"/>
    <p:sldId id="310" r:id="rId61"/>
    <p:sldId id="343" r:id="rId62"/>
    <p:sldId id="311" r:id="rId63"/>
    <p:sldId id="335" r:id="rId64"/>
    <p:sldId id="367" r:id="rId65"/>
    <p:sldId id="351" r:id="rId66"/>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14" autoAdjust="0"/>
  </p:normalViewPr>
  <p:slideViewPr>
    <p:cSldViewPr>
      <p:cViewPr>
        <p:scale>
          <a:sx n="75" d="100"/>
          <a:sy n="75" d="100"/>
        </p:scale>
        <p:origin x="828" y="444"/>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2025/2/15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40.xml"/><Relationship Id="rId13" Type="http://schemas.openxmlformats.org/officeDocument/2006/relationships/slide" Target="../slides/slide46.xml"/><Relationship Id="rId18" Type="http://schemas.openxmlformats.org/officeDocument/2006/relationships/slide" Target="../slides/slide58.xml"/><Relationship Id="rId3" Type="http://schemas.openxmlformats.org/officeDocument/2006/relationships/tags" Target="../tags/tag41.xml"/><Relationship Id="rId21" Type="http://schemas.openxmlformats.org/officeDocument/2006/relationships/slide" Target="../slides/slide62.xml"/><Relationship Id="rId7" Type="http://schemas.openxmlformats.org/officeDocument/2006/relationships/slide" Target="../slides/slide39.xml"/><Relationship Id="rId12" Type="http://schemas.openxmlformats.org/officeDocument/2006/relationships/slide" Target="../slides/slide45.xml"/><Relationship Id="rId17" Type="http://schemas.openxmlformats.org/officeDocument/2006/relationships/slide" Target="../slides/slide57.xml"/><Relationship Id="rId2" Type="http://schemas.openxmlformats.org/officeDocument/2006/relationships/tags" Target="../tags/tag40.xml"/><Relationship Id="rId16" Type="http://schemas.openxmlformats.org/officeDocument/2006/relationships/slide" Target="../slides/slide54.xml"/><Relationship Id="rId20" Type="http://schemas.openxmlformats.org/officeDocument/2006/relationships/slide" Target="../slides/slide60.xml"/><Relationship Id="rId1" Type="http://schemas.openxmlformats.org/officeDocument/2006/relationships/tags" Target="../tags/tag39.xml"/><Relationship Id="rId6" Type="http://schemas.openxmlformats.org/officeDocument/2006/relationships/slide" Target="../slides/slide38.xml"/><Relationship Id="rId11" Type="http://schemas.openxmlformats.org/officeDocument/2006/relationships/slide" Target="../slides/slide44.xml"/><Relationship Id="rId5" Type="http://schemas.openxmlformats.org/officeDocument/2006/relationships/slideMaster" Target="../slideMasters/slideMaster1.xml"/><Relationship Id="rId15" Type="http://schemas.openxmlformats.org/officeDocument/2006/relationships/slide" Target="../slides/slide51.xml"/><Relationship Id="rId10" Type="http://schemas.openxmlformats.org/officeDocument/2006/relationships/slide" Target="../slides/slide43.xml"/><Relationship Id="rId19" Type="http://schemas.openxmlformats.org/officeDocument/2006/relationships/slide" Target="../slides/slide59.xml"/><Relationship Id="rId4" Type="http://schemas.openxmlformats.org/officeDocument/2006/relationships/tags" Target="../tags/tag42.xml"/><Relationship Id="rId9" Type="http://schemas.openxmlformats.org/officeDocument/2006/relationships/slide" Target="../slides/slide41.xml"/><Relationship Id="rId14" Type="http://schemas.openxmlformats.org/officeDocument/2006/relationships/slide" Target="../slides/slide48.xml"/><Relationship Id="rId22"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descr="46461-grasses-morning-nature-sunset-sky-1920x1080"/>
          <p:cNvPicPr>
            <a:picLocks noChangeAspect="1"/>
          </p:cNvPicPr>
          <p:nvPr userDrawn="1"/>
        </p:nvPicPr>
        <p:blipFill>
          <a:blip r:embed="rId2"/>
          <a:stretch>
            <a:fillRect/>
          </a:stretch>
        </p:blipFill>
        <p:spPr>
          <a:xfrm>
            <a:off x="-33020" y="0"/>
            <a:ext cx="12225020" cy="6858000"/>
          </a:xfrm>
          <a:prstGeom prst="rect">
            <a:avLst/>
          </a:prstGeom>
        </p:spPr>
      </p:pic>
      <p:sp>
        <p:nvSpPr>
          <p:cNvPr id="8" name="矩形 7"/>
          <p:cNvSpPr/>
          <p:nvPr userDrawn="1"/>
        </p:nvSpPr>
        <p:spPr>
          <a:xfrm>
            <a:off x="-34556" y="2502"/>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46461-grasses-morning-nature-sunset-sky-1920x1080"/>
          <p:cNvPicPr>
            <a:picLocks noChangeAspect="1"/>
          </p:cNvPicPr>
          <p:nvPr userDrawn="1"/>
        </p:nvPicPr>
        <p:blipFill>
          <a:blip r:embed="rId4"/>
          <a:stretch>
            <a:fillRect/>
          </a:stretch>
        </p:blipFill>
        <p:spPr>
          <a:xfrm>
            <a:off x="-33020" y="0"/>
            <a:ext cx="12225020" cy="685800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rId20" action="ppaction://hlinksldjump"/>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rId21" action="ppaction://hlinksldjump"/>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2"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3.xml"/><Relationship Id="rId4" Type="http://schemas.openxmlformats.org/officeDocument/2006/relationships/tags" Target="../tags/tag7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xml"/><Relationship Id="rId1" Type="http://schemas.openxmlformats.org/officeDocument/2006/relationships/tags" Target="../tags/tag7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3.xml"/><Relationship Id="rId7" Type="http://schemas.openxmlformats.org/officeDocument/2006/relationships/image" Target="../media/image100.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6.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xml"/><Relationship Id="rId1" Type="http://schemas.openxmlformats.org/officeDocument/2006/relationships/tags" Target="../tags/tag87.xml"/></Relationships>
</file>

<file path=ppt/slides/_rels/slide27.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Layout" Target="../slideLayouts/slideLayout3.xml"/><Relationship Id="rId4" Type="http://schemas.openxmlformats.org/officeDocument/2006/relationships/tags" Target="../tags/tag9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37.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5.png"/><Relationship Id="rId5" Type="http://schemas.openxmlformats.org/officeDocument/2006/relationships/image" Target="../media/image6.TIF"/><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26.png"/><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xml"/><Relationship Id="rId1" Type="http://schemas.openxmlformats.org/officeDocument/2006/relationships/tags" Target="../tags/tag102.xml"/></Relationships>
</file>

<file path=ppt/slides/_rels/slide34.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Layout" Target="../slideLayouts/slideLayout3.xml"/><Relationship Id="rId4" Type="http://schemas.openxmlformats.org/officeDocument/2006/relationships/tags" Target="../tags/tag10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9.xml"/></Relationships>
</file>

<file path=ppt/slides/_rels/slide37.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Layout" Target="../slideLayouts/slideLayout3.xml"/><Relationship Id="rId4" Type="http://schemas.openxmlformats.org/officeDocument/2006/relationships/tags" Target="../tags/tag11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7.xml"/><Relationship Id="rId1" Type="http://schemas.openxmlformats.org/officeDocument/2006/relationships/tags" Target="../tags/tag116.xml"/></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image" Target="../media/image7.TIF"/></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120.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tags" Target="../tags/tag12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5.xml"/><Relationship Id="rId1" Type="http://schemas.openxmlformats.org/officeDocument/2006/relationships/tags" Target="../tags/tag12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7.xml"/><Relationship Id="rId1" Type="http://schemas.openxmlformats.org/officeDocument/2006/relationships/tags" Target="../tags/tag12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128.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129.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130.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slideLayout" Target="../slideLayouts/slideLayout8.xml"/><Relationship Id="rId1" Type="http://schemas.openxmlformats.org/officeDocument/2006/relationships/tags" Target="../tags/tag1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13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4.xml"/><Relationship Id="rId1" Type="http://schemas.openxmlformats.org/officeDocument/2006/relationships/tags" Target="../tags/tag13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39.png"/><Relationship Id="rId5" Type="http://schemas.openxmlformats.org/officeDocument/2006/relationships/image" Target="../media/image24.png"/><Relationship Id="rId4" Type="http://schemas.openxmlformats.org/officeDocument/2006/relationships/tags" Target="../tags/tag14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3.xml"/><Relationship Id="rId1" Type="http://schemas.openxmlformats.org/officeDocument/2006/relationships/tags" Target="../tags/tag14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5.xml"/><Relationship Id="rId1" Type="http://schemas.openxmlformats.org/officeDocument/2006/relationships/tags" Target="../tags/tag1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tags" Target="../tags/tag146.xml"/></Relationships>
</file>

<file path=ppt/slides/_rels/slide61.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slideLayout" Target="../slideLayouts/slideLayout8.xml"/><Relationship Id="rId1" Type="http://schemas.openxmlformats.org/officeDocument/2006/relationships/tags" Target="../tags/tag147.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5.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第二章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函数</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2855223" y="5158030"/>
            <a:ext cx="8874875" cy="83013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函数的奇偶性、周期性</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750666"/>
            <a:ext cx="12190413" cy="3483700"/>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10154734" y="757994"/>
            <a:ext cx="718466" cy="553998"/>
          </a:xfrm>
          <a:prstGeom prst="rect">
            <a:avLst/>
          </a:prstGeom>
        </p:spPr>
        <p:txBody>
          <a:bodyPr wrap="none">
            <a:spAutoFit/>
          </a:bodyPr>
          <a:lstStyle/>
          <a:p>
            <a:r>
              <a:rPr lang="en-US" altLang="zh-CN" sz="3000" b="1" smtClean="0">
                <a:solidFill>
                  <a:srgbClr val="C00000"/>
                </a:solidFill>
                <a:latin typeface="Times New Roman" panose="02020603050405020304"/>
                <a:ea typeface="宋体" panose="02010600030101010101" pitchFamily="2" charset="-122"/>
                <a:sym typeface="Times New Roman" panose="02020603050405020304"/>
              </a:rPr>
              <a:t>BC</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827091"/>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苏教必修一</a:t>
                </a:r>
                <a:r>
                  <a:rPr lang="en-US" altLang="zh-CN" sz="2600" b="1">
                    <a:latin typeface="Times New Roman" panose="02020603050405020304" pitchFamily="18" charset="0"/>
                    <a:cs typeface="Times New Roman" panose="02020603050405020304" pitchFamily="18" charset="0"/>
                  </a:rPr>
                  <a:t>P124</a:t>
                </a:r>
                <a:r>
                  <a:rPr lang="zh-CN" altLang="zh-CN" sz="2600" b="1">
                    <a:latin typeface="Times New Roman" panose="02020603050405020304" pitchFamily="18" charset="0"/>
                    <a:cs typeface="Times New Roman" panose="02020603050405020304" pitchFamily="18" charset="0"/>
                  </a:rPr>
                  <a:t>例</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给出下列函数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其中是奇函数的有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同理</a:t>
                </a:r>
                <a:r>
                  <a:rPr lang="zh-CN" altLang="zh-CN" sz="2600" b="1">
                    <a:latin typeface="Times New Roman" panose="02020603050405020304" pitchFamily="18" charset="0"/>
                    <a:cs typeface="Times New Roman" panose="02020603050405020304" pitchFamily="18" charset="0"/>
                  </a:rPr>
                  <a:t>可知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den>
                    </m:f>
                  </m:oMath>
                </a14:m>
                <a:r>
                  <a:rPr lang="zh-CN" altLang="zh-CN" sz="2600" b="1">
                    <a:latin typeface="Times New Roman" panose="02020603050405020304" pitchFamily="18" charset="0"/>
                    <a:cs typeface="Times New Roman" panose="02020603050405020304" pitchFamily="18" charset="0"/>
                  </a:rPr>
                  <a:t>是偶函数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827091"/>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495369"/>
            <a:ext cx="12190413" cy="3817838"/>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4837144" y="1828578"/>
            <a:ext cx="2132315"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rPr>
              <a:t>0)</a:t>
            </a:r>
            <a:r>
              <a:rPr lang="zh-CN" altLang="zh-CN" sz="2600" b="1">
                <a:solidFill>
                  <a:srgbClr val="C00000"/>
                </a:solidFill>
                <a:cs typeface="宋体" panose="02010600030101010101" pitchFamily="2" charset="-122"/>
              </a:rPr>
              <a:t>∪</a:t>
            </a:r>
            <a:r>
              <a:rPr lang="en-US" altLang="zh-CN" sz="2600" b="1">
                <a:solidFill>
                  <a:srgbClr val="C00000"/>
                </a:solidFill>
                <a:latin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rPr>
              <a:t>5]</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217427" y="621443"/>
            <a:ext cx="7554040" cy="1892826"/>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人教</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必修一</a:t>
            </a:r>
            <a:r>
              <a:rPr lang="en-US" altLang="zh-CN" sz="2600" b="1" dirty="0" err="1">
                <a:latin typeface="Times New Roman" panose="02020603050405020304" pitchFamily="18" charset="0"/>
                <a:cs typeface="Times New Roman" panose="02020603050405020304" pitchFamily="18" charset="0"/>
              </a:rPr>
              <a:t>P85</a:t>
            </a:r>
            <a:r>
              <a:rPr lang="zh-CN" altLang="zh-CN" sz="2600" b="1" dirty="0">
                <a:latin typeface="Times New Roman" panose="02020603050405020304" pitchFamily="18" charset="0"/>
                <a:cs typeface="Times New Roman" panose="02020603050405020304" pitchFamily="18" charset="0"/>
              </a:rPr>
              <a:t>练习</a:t>
            </a:r>
            <a:r>
              <a:rPr lang="en-US" altLang="zh-CN" sz="2600" b="1" dirty="0" err="1">
                <a:latin typeface="Times New Roman" panose="02020603050405020304" pitchFamily="18" charset="0"/>
                <a:cs typeface="Times New Roman" panose="02020603050405020304" pitchFamily="18" charset="0"/>
              </a:rPr>
              <a:t>T1</a:t>
            </a:r>
            <a:r>
              <a:rPr lang="zh-CN" altLang="zh-CN" sz="2600" b="1" dirty="0">
                <a:latin typeface="Times New Roman" panose="02020603050405020304" pitchFamily="18" charset="0"/>
                <a:cs typeface="Times New Roman" panose="02020603050405020304" pitchFamily="18" charset="0"/>
              </a:rPr>
              <a:t>改编</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设奇函数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的定义域为</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5</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5]</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若当</a:t>
            </a:r>
            <a:r>
              <a:rPr lang="en-US" altLang="zh-CN" sz="2600" b="1" i="1" dirty="0">
                <a:latin typeface="Times New Roman" panose="02020603050405020304" pitchFamily="18" charset="0"/>
                <a:cs typeface="Times New Roman" panose="02020603050405020304" pitchFamily="18" charset="0"/>
              </a:rPr>
              <a:t>x</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5]</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的图象如图所示</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则不等式</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)&lt;0</a:t>
            </a:r>
            <a:r>
              <a:rPr lang="zh-CN" altLang="zh-CN" sz="2600" b="1" dirty="0">
                <a:latin typeface="Times New Roman" panose="02020603050405020304" pitchFamily="18" charset="0"/>
                <a:cs typeface="Times New Roman" panose="02020603050405020304" pitchFamily="18" charset="0"/>
              </a:rPr>
              <a:t>的解集为</a:t>
            </a:r>
            <a:r>
              <a:rPr lang="zh-CN" altLang="zh-CN" sz="2600" b="1" u="sng"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p:pic>
        <p:nvPicPr>
          <p:cNvPr id="5" name="image25.jpeg"/>
          <p:cNvPicPr/>
          <p:nvPr/>
        </p:nvPicPr>
        <p:blipFill>
          <a:blip r:embed="rId3">
            <a:clrChange>
              <a:clrFrom>
                <a:srgbClr val="FFFFFF"/>
              </a:clrFrom>
              <a:clrTo>
                <a:srgbClr val="FFFFFF">
                  <a:alpha val="0"/>
                </a:srgbClr>
              </a:clrTo>
            </a:clrChange>
          </a:blip>
          <a:stretch>
            <a:fillRect/>
          </a:stretch>
        </p:blipFill>
        <p:spPr>
          <a:xfrm>
            <a:off x="8092804" y="621443"/>
            <a:ext cx="3077259" cy="2358629"/>
          </a:xfrm>
          <a:prstGeom prst="rect">
            <a:avLst/>
          </a:prstGeom>
        </p:spPr>
      </p:pic>
      <p:sp>
        <p:nvSpPr>
          <p:cNvPr id="7" name="矩形 6"/>
          <p:cNvSpPr/>
          <p:nvPr/>
        </p:nvSpPr>
        <p:spPr>
          <a:xfrm>
            <a:off x="688609" y="2439176"/>
            <a:ext cx="7554040" cy="302461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由图象可知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2&lt;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综上</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的解集为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linds(horizont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89420"/>
            <a:ext cx="12190413" cy="480488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10594933" y="557943"/>
            <a:ext cx="519694"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
        <p:nvSpPr>
          <p:cNvPr id="10" name="矩形 9"/>
          <p:cNvSpPr/>
          <p:nvPr/>
        </p:nvSpPr>
        <p:spPr>
          <a:xfrm>
            <a:off x="237077" y="621443"/>
            <a:ext cx="11589417" cy="62395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421782" y="1498378"/>
            <a:ext cx="11589417" cy="1824282"/>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(506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2304766"/>
            <a:ext cx="12190413" cy="391654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考点一</a:t>
            </a:r>
            <a:r>
              <a:rPr lang="zh-CN" altLang="zh-CN" sz="2800" b="1">
                <a:latin typeface="Times New Roman" panose="02020603050405020304" pitchFamily="18" charset="0"/>
                <a:cs typeface="Times New Roman" panose="02020603050405020304" pitchFamily="18" charset="0"/>
              </a:rPr>
              <a:t>　</a:t>
            </a:r>
            <a:r>
              <a:rPr lang="zh-CN" altLang="zh-CN" sz="2800" b="1">
                <a:latin typeface="Calibri" panose="020F0502020204030204" pitchFamily="34" charset="0"/>
                <a:ea typeface="微软雅黑" panose="020B0503020204020204" pitchFamily="34" charset="-122"/>
                <a:cs typeface="Times New Roman" panose="02020603050405020304" pitchFamily="18" charset="0"/>
              </a:rPr>
              <a:t>函数奇偶性的判断</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1834646"/>
                <a:ext cx="11589417" cy="425097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e>
                    </m:d>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从而</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既是奇函数又是偶函数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1834646"/>
                <a:ext cx="11589417" cy="4250972"/>
              </a:xfrm>
              <a:prstGeom prst="rect">
                <a:avLst/>
              </a:prstGeom>
              <a:blipFill rotWithShape="0">
                <a:blip r:embed="rId5"/>
                <a:stretch>
                  <a:fillRect b="-10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69382" y="843820"/>
                <a:ext cx="11589417" cy="1378839"/>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判断下列函数的奇偶性</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rad>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843820"/>
                <a:ext cx="11589417" cy="1378839"/>
              </a:xfrm>
              <a:prstGeom prst="rect">
                <a:avLst/>
              </a:prstGeom>
              <a:blipFill rotWithShape="0">
                <a:blip r:embed="rId6"/>
                <a:stretch>
                  <a:fillRect l="-947" b="-3524"/>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linds(horizont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56682" y="124484"/>
                <a:ext cx="11589417" cy="6051400"/>
              </a:xfrm>
              <a:prstGeom prst="rect">
                <a:avLst/>
              </a:prstGeom>
            </p:spPr>
            <p:txBody>
              <a:bodyPr wrap="square">
                <a:spAutoFit/>
              </a:bodyPr>
              <a:lstStyle/>
              <a:p>
                <a:pPr>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显然</a:t>
                </a:r>
                <a:r>
                  <a:rPr lang="zh-CN" altLang="zh-CN" sz="2600" b="1" dirty="0">
                    <a:latin typeface="Times New Roman" panose="02020603050405020304" pitchFamily="18" charset="0"/>
                    <a:cs typeface="Times New Roman" panose="02020603050405020304" pitchFamily="18" charset="0"/>
                  </a:rPr>
                  <a:t>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的定义域为</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关于原点对称</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因为当</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&lt;0</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&gt;0</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当</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&gt;0</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&lt;0</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综上可知</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对于定义域内的任意</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总有</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成立</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为奇函数</a:t>
                </a:r>
                <a:r>
                  <a:rPr lang="en-US" altLang="zh-CN" sz="2600" b="1" dirty="0" smtClean="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56682" y="124484"/>
                <a:ext cx="11589417" cy="6051400"/>
              </a:xfrm>
              <a:prstGeom prst="rect">
                <a:avLst/>
              </a:prstGeom>
              <a:blipFill rotWithShape="0">
                <a:blip r:embed="rId3"/>
                <a:stretch>
                  <a:fillRect l="-947" b="-16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548872"/>
                <a:ext cx="11589417" cy="4273029"/>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显然</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548872"/>
                <a:ext cx="11589417" cy="4273029"/>
              </a:xfrm>
              <a:prstGeom prst="rect">
                <a:avLst/>
              </a:prstGeom>
              <a:blipFill rotWithShape="0">
                <a:blip r:embed="rId3"/>
                <a:stretch>
                  <a:fillRect l="-947" b="-11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84094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69382" y="2179648"/>
            <a:ext cx="11589417" cy="2424446"/>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判断函数的奇偶性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其中包括两个必备条件</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定义域关于原点对称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否则为非奇非偶函数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判断</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是否具有等量关系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在判断奇偶性的运算中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可以转化为判断奇偶性的等价等量关系式</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奇函数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偶函数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是否成立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117965"/>
            <a:ext cx="12190413" cy="415589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custDataLst>
              <p:tags r:id="rId2"/>
            </p:custDataLst>
          </p:nvPr>
        </p:nvSpPr>
        <p:spPr>
          <a:xfrm>
            <a:off x="7238841" y="512199"/>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0" name="矩形 9"/>
              <p:cNvSpPr/>
              <p:nvPr/>
            </p:nvSpPr>
            <p:spPr>
              <a:xfrm>
                <a:off x="269382" y="380016"/>
                <a:ext cx="11589417" cy="579652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(1)(2024·</a:t>
                </a:r>
                <a:r>
                  <a:rPr lang="zh-CN" altLang="zh-CN" sz="2600" b="1">
                    <a:latin typeface="Times New Roman" panose="02020603050405020304" pitchFamily="18" charset="0"/>
                    <a:cs typeface="Times New Roman" panose="02020603050405020304" pitchFamily="18" charset="0"/>
                  </a:rPr>
                  <a:t>天津卷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下列函数是偶函数的是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	B.</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e>
                            </m:d>
                          </m:sup>
                        </m:sSup>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𝐜𝐨𝐬</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不</a:t>
                </a:r>
                <a:r>
                  <a:rPr lang="zh-CN" altLang="zh-CN" sz="2600" b="1">
                    <a:latin typeface="Times New Roman" panose="02020603050405020304" pitchFamily="18" charset="0"/>
                    <a:cs typeface="Times New Roman" panose="02020603050405020304" pitchFamily="18" charset="0"/>
                  </a:rPr>
                  <a:t>关于原点对称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𝐬𝐢𝐧</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e>
                            </m:d>
                          </m:sup>
                        </m:sSup>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e>
                            </m:d>
                          </m:sup>
                        </m:sSup>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e>
                            </m:d>
                          </m:sup>
                        </m:sSup>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380016"/>
                <a:ext cx="11589417" cy="5796523"/>
              </a:xfrm>
              <a:prstGeom prst="rect">
                <a:avLst/>
              </a:prstGeom>
              <a:blipFill rotWithShape="0">
                <a:blip r:embed="rId4"/>
                <a:stretch>
                  <a:fillRect l="-947" b="-5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2700" y="-71358"/>
            <a:ext cx="12190413" cy="633170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389318" y="621443"/>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二</a:t>
            </a:r>
            <a:r>
              <a:rPr lang="zh-CN" altLang="zh-CN" sz="2600" b="1">
                <a:latin typeface="Times New Roman" panose="02020603050405020304" pitchFamily="18" charset="0"/>
                <a:cs typeface="Times New Roman" panose="02020603050405020304" pitchFamily="18" charset="0"/>
              </a:rPr>
              <a:t>　易知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=e</a:t>
            </a:r>
            <a:r>
              <a:rPr lang="en-US" altLang="zh-CN" sz="2600" b="1" baseline="30000">
                <a:latin typeface="Times New Roman" panose="02020603050405020304" pitchFamily="18" charset="0"/>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均为偶函数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且恒为正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=e</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是非奇非偶函数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也是非奇非偶函数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易知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的定义域不关于原点对称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是非奇非偶函数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8673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blinds(horizontal)">
                                      <p:cBhvr>
                                        <p:cTn id="4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了解函数奇偶性的含义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了解函数的周期性及其几何意义</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会依据函数的性质进行简单的应用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601202"/>
            <a:ext cx="12190413" cy="36098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151289"/>
            <a:ext cx="11589417" cy="609397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新乡模拟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则下列结论一定正确的是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3" name="矩形 12"/>
          <p:cNvSpPr/>
          <p:nvPr>
            <p:custDataLst>
              <p:tags r:id="rId2"/>
            </p:custDataLst>
          </p:nvPr>
        </p:nvSpPr>
        <p:spPr>
          <a:xfrm>
            <a:off x="2575274" y="85017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linds(horizontal)">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blinds(horizontal)">
                                      <p:cBhvr>
                                        <p:cTn id="3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8606"/>
            <a:ext cx="12190413" cy="633170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220864"/>
                <a:ext cx="11589417" cy="5757730"/>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不可能是奇函数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由于无法确定</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不一定是奇函数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但</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不是奇函数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但</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都不是奇函数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220864"/>
                <a:ext cx="11589417" cy="5757730"/>
              </a:xfrm>
              <a:prstGeom prst="rect">
                <a:avLst/>
              </a:prstGeom>
              <a:blipFill rotWithShape="0">
                <a:blip r:embed="rId3"/>
                <a:stretch>
                  <a:fillRect l="-947" b="-5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526767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597568"/>
            <a:ext cx="12190413" cy="361397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函数的奇偶性的应用</a:t>
            </a:r>
            <a:endParaRPr lang="zh-CN" altLang="zh-CN" sz="1200">
              <a:latin typeface="Calibri" panose="020F0502020204030204" pitchFamily="34" charset="0"/>
              <a:cs typeface="Times New Roman" panose="02020603050405020304" pitchFamily="18" charset="0"/>
            </a:endParaRPr>
          </a:p>
        </p:txBody>
      </p:sp>
      <p:sp>
        <p:nvSpPr>
          <p:cNvPr id="11" name="矩形 10"/>
          <p:cNvSpPr/>
          <p:nvPr>
            <p:custDataLst>
              <p:tags r:id="rId3"/>
            </p:custDataLst>
          </p:nvPr>
        </p:nvSpPr>
        <p:spPr>
          <a:xfrm>
            <a:off x="2117820" y="1981105"/>
            <a:ext cx="686406"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en-US" sz="2600" b="1" dirty="0">
              <a:solidFill>
                <a:srgbClr val="C00000"/>
              </a:solidFill>
            </a:endParaRPr>
          </a:p>
        </p:txBody>
      </p:sp>
      <p:sp>
        <p:nvSpPr>
          <p:cNvPr id="12" name="矩形 11"/>
          <p:cNvSpPr/>
          <p:nvPr/>
        </p:nvSpPr>
        <p:spPr>
          <a:xfrm>
            <a:off x="165472" y="729145"/>
            <a:ext cx="11589417" cy="30931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ea typeface="黑体" panose="02010609060101010101" pitchFamily="49" charset="-122"/>
                <a:cs typeface="Times New Roman" panose="02020603050405020304" pitchFamily="18" charset="0"/>
              </a:rPr>
              <a:t>求解析式</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ea typeface="黑体" panose="02010609060101010101" pitchFamily="49" charset="-122"/>
                <a:cs typeface="Times New Roman" panose="02020603050405020304" pitchFamily="18" charset="0"/>
              </a:rPr>
              <a:t>参数或值</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2</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已知函数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为奇函数且定义域为</a:t>
            </a:r>
            <a:r>
              <a:rPr lang="en-US" altLang="zh-CN" sz="2600" b="1" dirty="0">
                <a:latin typeface="Times New Roman" panose="02020603050405020304" pitchFamily="18" charset="0"/>
                <a:cs typeface="Times New Roman" panose="02020603050405020304" pitchFamily="18" charset="0"/>
              </a:rPr>
              <a:t>R</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当</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&gt;0</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则当</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&lt;0</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u="sng"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当</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&lt;0</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&gt;0.</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dirty="0" smtClean="0">
                <a:latin typeface="Times New Roman" panose="02020603050405020304" pitchFamily="18" charset="0"/>
                <a:cs typeface="Times New Roman" panose="02020603050405020304" pitchFamily="18" charset="0"/>
              </a:rPr>
              <a:t>	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endParaRPr lang="zh-CN" altLang="zh-CN" sz="115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880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456292"/>
            <a:ext cx="12190413" cy="478456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380016"/>
                <a:ext cx="11589417" cy="1053558"/>
              </a:xfrm>
              <a:prstGeom prst="rect">
                <a:avLst/>
              </a:prstGeom>
            </p:spPr>
            <p:txBody>
              <a:bodyPr wrap="square">
                <a:spAutoFit/>
              </a:bodyPr>
              <a:lstStyle/>
              <a:p>
                <a:pPr>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(2)(2024·</a:t>
                </a:r>
                <a:r>
                  <a:rPr lang="zh-CN" altLang="zh-CN" sz="2600" b="1" dirty="0">
                    <a:latin typeface="Times New Roman" panose="02020603050405020304" pitchFamily="18" charset="0"/>
                    <a:cs typeface="Times New Roman" panose="02020603050405020304" pitchFamily="18" charset="0"/>
                  </a:rPr>
                  <a:t>邯郸二模</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a:t>
                </a:r>
                <a:r>
                  <a:rPr lang="en-US" altLang="zh-CN" sz="2600" b="1" i="1" dirty="0">
                    <a:latin typeface="Times New Roman" panose="02020603050405020304" pitchFamily="18" charset="0"/>
                    <a:cs typeface="Times New Roman" panose="02020603050405020304" pitchFamily="18" charset="0"/>
                  </a:rPr>
                  <a:t>b</a:t>
                </a:r>
                <a:r>
                  <a:rPr lang="en-US" altLang="zh-CN" sz="2600" b="1" dirty="0">
                    <a:latin typeface="Times New Roman" panose="02020603050405020304" pitchFamily="18" charset="0"/>
                    <a:cs typeface="Times New Roman" panose="02020603050405020304" pitchFamily="18" charset="0"/>
                  </a:rPr>
                  <a:t>&gt;0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𝒃𝒙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dirty="0">
                    <a:latin typeface="Times New Roman" panose="02020603050405020304" pitchFamily="18" charset="0"/>
                    <a:cs typeface="Times New Roman" panose="02020603050405020304" pitchFamily="18" charset="0"/>
                  </a:rPr>
                  <a:t>是奇函数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a:t>
                </a:r>
                <a:r>
                  <a:rPr lang="zh-CN" altLang="zh-CN" sz="2600" b="1" u="sng" dirty="0">
                    <a:latin typeface="Times New Roman" panose="02020603050405020304" pitchFamily="18" charset="0"/>
                    <a:cs typeface="Times New Roman" panose="02020603050405020304" pitchFamily="18" charset="0"/>
                  </a:rPr>
                  <a:t>　　</a:t>
                </a:r>
                <a:r>
                  <a:rPr lang="en-US" altLang="zh-CN" sz="2600" b="1" u="sng" dirty="0" smtClean="0">
                    <a:latin typeface="Times New Roman" panose="02020603050405020304" pitchFamily="18" charset="0"/>
                    <a:cs typeface="Times New Roman" panose="02020603050405020304" pitchFamily="18" charset="0"/>
                  </a:rPr>
                  <a:t>   </a:t>
                </a:r>
                <a:r>
                  <a:rPr lang="en-US" altLang="zh-CN" sz="2600" b="1" dirty="0" smtClean="0">
                    <a:latin typeface="宋体" panose="02010600030101010101" pitchFamily="2" charset="-122"/>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b</a:t>
                </a:r>
                <a:r>
                  <a:rPr lang="en-US" altLang="zh-CN" sz="2600" b="1" dirty="0">
                    <a:latin typeface="Times New Roman" panose="02020603050405020304" pitchFamily="18" charset="0"/>
                    <a:cs typeface="Times New Roman" panose="02020603050405020304" pitchFamily="18" charset="0"/>
                  </a:rPr>
                  <a:t>=</a:t>
                </a:r>
                <a:r>
                  <a:rPr lang="zh-CN" altLang="zh-CN" sz="2600" b="1" u="sng"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380016"/>
                <a:ext cx="11589417" cy="1053558"/>
              </a:xfrm>
              <a:prstGeom prst="rect">
                <a:avLst/>
              </a:prstGeom>
              <a:blipFill rotWithShape="0">
                <a:blip r:embed="rId5"/>
                <a:stretch>
                  <a:fillRect l="-947"/>
                </a:stretch>
              </a:blipFill>
            </p:spPr>
            <p:txBody>
              <a:bodyPr/>
              <a:lstStyle/>
              <a:p>
                <a:r>
                  <a:rPr lang="zh-CN" altLang="en-US">
                    <a:noFill/>
                  </a:rPr>
                  <a:t> </a:t>
                </a:r>
              </a:p>
            </p:txBody>
          </p:sp>
        </mc:Fallback>
      </mc:AlternateContent>
      <p:sp>
        <p:nvSpPr>
          <p:cNvPr id="16" name="矩形 15"/>
          <p:cNvSpPr/>
          <p:nvPr>
            <p:custDataLst>
              <p:tags r:id="rId2"/>
            </p:custDataLst>
          </p:nvPr>
        </p:nvSpPr>
        <p:spPr>
          <a:xfrm>
            <a:off x="8859559" y="684749"/>
            <a:ext cx="519694" cy="492443"/>
          </a:xfrm>
          <a:prstGeom prst="rect">
            <a:avLst/>
          </a:prstGeom>
        </p:spPr>
        <p:txBody>
          <a:bodyPr wrap="none">
            <a:spAutoFit/>
          </a:bodyPr>
          <a:lstStyle/>
          <a:p>
            <a:r>
              <a:rPr lang="en-US" altLang="zh-CN" sz="2600" b="1" dirty="0">
                <a:solidFill>
                  <a:srgbClr val="C00000"/>
                </a:solidFill>
                <a:latin typeface="宋体" panose="02010600030101010101" pitchFamily="2" charset="-122"/>
                <a:cs typeface="Times New Roman" panose="02020603050405020304" pitchFamily="18" charset="0"/>
              </a:rPr>
              <a:t>-</a:t>
            </a:r>
            <a:r>
              <a:rPr lang="en-US" altLang="zh-CN" sz="2600" b="1" dirty="0" smtClean="0">
                <a:solidFill>
                  <a:srgbClr val="C00000"/>
                </a:solidFill>
                <a:latin typeface="Times New Roman" panose="02020603050405020304" pitchFamily="18" charset="0"/>
              </a:rPr>
              <a:t>1</a:t>
            </a:r>
            <a:endParaRPr lang="zh-CN" altLang="en-US" sz="2600" b="1" dirty="0">
              <a:solidFill>
                <a:srgbClr val="C00000"/>
              </a:solidFill>
            </a:endParaRPr>
          </a:p>
        </p:txBody>
      </p:sp>
      <p:sp>
        <p:nvSpPr>
          <p:cNvPr id="5" name="矩形 4"/>
          <p:cNvSpPr/>
          <p:nvPr>
            <p:custDataLst>
              <p:tags r:id="rId3"/>
            </p:custDataLst>
          </p:nvPr>
        </p:nvSpPr>
        <p:spPr>
          <a:xfrm>
            <a:off x="10432299" y="697643"/>
            <a:ext cx="351378" cy="492443"/>
          </a:xfrm>
          <a:prstGeom prst="rect">
            <a:avLst/>
          </a:prstGeom>
        </p:spPr>
        <p:txBody>
          <a:bodyPr wrap="none">
            <a:spAutoFit/>
          </a:bodyPr>
          <a:lstStyle/>
          <a:p>
            <a:r>
              <a:rPr lang="en-US" altLang="zh-CN" sz="2600" b="1" dirty="0" smtClean="0">
                <a:solidFill>
                  <a:srgbClr val="C00000"/>
                </a:solidFill>
                <a:latin typeface="Times New Roman" panose="02020603050405020304" pitchFamily="18" charset="0"/>
              </a:rPr>
              <a:t>1</a:t>
            </a:r>
            <a:endParaRPr lang="zh-CN" altLang="en-US" sz="2600" b="1" dirty="0">
              <a:solidFill>
                <a:srgbClr val="C00000"/>
              </a:solidFill>
            </a:endParaRPr>
          </a:p>
        </p:txBody>
      </p:sp>
      <mc:AlternateContent xmlns:mc="http://schemas.openxmlformats.org/markup-compatibility/2006" xmlns:a14="http://schemas.microsoft.com/office/drawing/2010/main">
        <mc:Choice Requires="a14">
          <p:sp>
            <p:nvSpPr>
              <p:cNvPr id="6" name="矩形 5"/>
              <p:cNvSpPr/>
              <p:nvPr/>
            </p:nvSpPr>
            <p:spPr>
              <a:xfrm>
                <a:off x="421782" y="1244251"/>
                <a:ext cx="11589417" cy="1585178"/>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根据题意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𝒃𝒙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21782" y="1244251"/>
                <a:ext cx="11589417" cy="1585178"/>
              </a:xfrm>
              <a:prstGeom prst="rect">
                <a:avLst/>
              </a:prstGeom>
              <a:blipFill rotWithShape="0">
                <a:blip r:embed="rId6"/>
                <a:stretch>
                  <a:fillRect l="-947" b="-88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586882" y="2082832"/>
                <a:ext cx="11589417" cy="2093458"/>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𝟎</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𝟎</m:t>
                                      </m:r>
                                    </m:sup>
                                  </m:sSup>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𝒃</m:t>
                                      </m:r>
                                    </m:sup>
                                  </m:sSup>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586882" y="2082832"/>
                <a:ext cx="11589417" cy="2093458"/>
              </a:xfrm>
              <a:prstGeom prst="rect">
                <a:avLst/>
              </a:prstGeom>
              <a:blipFill rotWithShape="0">
                <a:blip r:embed="rId7"/>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586882" y="4008291"/>
                <a:ext cx="11589417" cy="2191754"/>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其定义域为</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86882" y="4008291"/>
                <a:ext cx="11589417" cy="2191754"/>
              </a:xfrm>
              <a:prstGeom prst="rect">
                <a:avLst/>
              </a:prstGeom>
              <a:blipFill rotWithShape="0">
                <a:blip r:embed="rId8"/>
                <a:stretch>
                  <a:fillRect l="-947" b="-30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linds(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blinds(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blinds(horizontal)">
                                      <p:cBhvr>
                                        <p:cTn id="4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171922"/>
            <a:ext cx="12190413" cy="312238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392843"/>
                <a:ext cx="11589417" cy="519174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奇偶性与单调性</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大连调研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上</a:t>
                </a:r>
                <a:r>
                  <a:rPr lang="zh-CN" altLang="zh-CN" sz="2600" b="1">
                    <a:latin typeface="Times New Roman" panose="02020603050405020304" pitchFamily="18" charset="0"/>
                    <a:cs typeface="Times New Roman" panose="02020603050405020304" pitchFamily="18" charset="0"/>
                  </a:rPr>
                  <a:t>单调递增</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d>
                      <m:dPr>
                        <m:beg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d>
                      <m:dPr>
                        <m:beg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endPar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55600" indent="-355600">
                  <a:lnSpc>
                    <a:spcPct val="150000"/>
                  </a:lnSpc>
                  <a:spcAft>
                    <a:spcPts val="0"/>
                  </a:spcAft>
                  <a:tabLst>
                    <a:tab pos="2970530" algn="l"/>
                  </a:tabLst>
                </a:pPr>
                <a:r>
                  <a:rPr lang="en-US" altLang="zh-CN" sz="26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392843"/>
                <a:ext cx="11589417" cy="5191742"/>
              </a:xfrm>
              <a:prstGeom prst="rect">
                <a:avLst/>
              </a:prstGeom>
              <a:blipFill rotWithShape="0">
                <a:blip r:embed="rId4"/>
                <a:stretch>
                  <a:fillRect l="-947" b="-704"/>
                </a:stretch>
              </a:blipFill>
            </p:spPr>
            <p:txBody>
              <a:bodyPr/>
              <a:lstStyle/>
              <a:p>
                <a:r>
                  <a:rPr lang="zh-CN" altLang="en-US">
                    <a:noFill/>
                  </a:rPr>
                  <a:t> </a:t>
                </a:r>
              </a:p>
            </p:txBody>
          </p:sp>
        </mc:Fallback>
      </mc:AlternateContent>
      <p:sp>
        <p:nvSpPr>
          <p:cNvPr id="8" name="矩形 7"/>
          <p:cNvSpPr/>
          <p:nvPr>
            <p:custDataLst>
              <p:tags r:id="rId2"/>
            </p:custDataLst>
          </p:nvPr>
        </p:nvSpPr>
        <p:spPr>
          <a:xfrm>
            <a:off x="8085717" y="1688878"/>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17996474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430816"/>
                <a:ext cx="11589417" cy="2008435"/>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m:rPr>
                                  <m:nor/>
                                </m:rPr>
                                <a:rPr lang="en-US" altLang="zh-CN" sz="2600" b="1">
                                  <a:latin typeface="+mn-ea"/>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m:rPr>
                                  <m:nor/>
                                </m:rPr>
                                <a:rPr lang="en-US" altLang="zh-CN" sz="2600" b="1" i="0">
                                  <a:latin typeface="+mn-ea"/>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m:rPr>
                                  <m:nor/>
                                </m:rPr>
                                <a:rPr lang="en-US" altLang="zh-CN" sz="2600" b="1">
                                  <a:latin typeface="+mn-ea"/>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m:rPr>
                                  <m:nor/>
                                </m:rPr>
                                <a:rPr lang="en-US" altLang="zh-CN" sz="2600" b="1">
                                  <a:latin typeface="+mn-ea"/>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430816"/>
                <a:ext cx="11589417" cy="2008435"/>
              </a:xfrm>
              <a:prstGeom prst="rect">
                <a:avLst/>
              </a:prstGeom>
              <a:blipFill rotWithShape="0">
                <a:blip r:embed="rId3"/>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58282" y="2402929"/>
                <a:ext cx="11589417" cy="88703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58282" y="2402929"/>
                <a:ext cx="11589417" cy="887038"/>
              </a:xfrm>
              <a:prstGeom prst="rect">
                <a:avLst/>
              </a:prstGeom>
              <a:blipFill rotWithShape="0">
                <a:blip r:embed="rId4"/>
                <a:stretch>
                  <a:fillRect l="-947" b="-68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62477" y="3339911"/>
                <a:ext cx="11589417" cy="915764"/>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故实数</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的取值范围为</a:t>
                </a:r>
                <a14:m>
                  <m:oMath xmlns:m="http://schemas.openxmlformats.org/officeDocument/2006/math">
                    <m:d>
                      <m:dPr>
                        <m:beg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2477" y="3339911"/>
                <a:ext cx="11589417" cy="915764"/>
              </a:xfrm>
              <a:prstGeom prst="rect">
                <a:avLst/>
              </a:prstGeom>
              <a:blipFill rotWithShape="0">
                <a:blip r:embed="rId5"/>
                <a:stretch>
                  <a:fillRect l="-947" b="-5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97373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811332"/>
            <a:ext cx="12190413" cy="338376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570516"/>
            <a:ext cx="11589417" cy="5493812"/>
          </a:xfrm>
          <a:prstGeom prst="rect">
            <a:avLst/>
          </a:prstGeom>
        </p:spPr>
        <p:txBody>
          <a:bodyPr wrap="square">
            <a:spAutoFit/>
          </a:bodyPr>
          <a:lstStyle/>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)(2024·</a:t>
            </a:r>
            <a:r>
              <a:rPr lang="zh-CN" altLang="zh-CN" sz="2600" b="1">
                <a:latin typeface="Times New Roman" panose="02020603050405020304" pitchFamily="18" charset="0"/>
                <a:cs typeface="Times New Roman" panose="02020603050405020304" pitchFamily="18" charset="0"/>
              </a:rPr>
              <a:t>合肥调研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上的偶函数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上的偶函数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且两函数在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(0)=0&gt;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(1)&gt;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(1))&gt;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BD</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8" name="矩形 7"/>
          <p:cNvSpPr/>
          <p:nvPr>
            <p:custDataLst>
              <p:tags r:id="rId2"/>
            </p:custDataLst>
          </p:nvPr>
        </p:nvSpPr>
        <p:spPr>
          <a:xfrm>
            <a:off x="6400133" y="1185680"/>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BD</a:t>
            </a:r>
            <a:endParaRPr lang="zh-CN" altLang="en-US" sz="3000" b="1" dirty="0">
              <a:solidFill>
                <a:srgbClr val="C00000"/>
              </a:solidFill>
            </a:endParaRPr>
          </a:p>
        </p:txBody>
      </p:sp>
    </p:spTree>
    <p:extLst>
      <p:ext uri="{BB962C8B-B14F-4D97-AF65-F5344CB8AC3E}">
        <p14:creationId xmlns:p14="http://schemas.microsoft.com/office/powerpoint/2010/main" val="9921142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linds(horizont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362477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利用函数的奇偶性可求函数值或参数的取值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求解的关键在于借助奇偶性转化为求已知区间上的函数或得到参数的恒等式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利用方程思想求参数的值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比较大小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利用奇偶性把不在同一单调区间上的两个或多个自变量的函数值转化到同一单调区间上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进而利用其单调性比较大小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解抽象函数不等式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先把不等式转化为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利用单调性把不等式的函数符号</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脱掉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得到具体的不等式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组</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867703"/>
            <a:ext cx="12190413" cy="332840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496065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东北三省三校模拟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	</a:t>
                </a:r>
                <a:r>
                  <a:rPr lang="en-US" altLang="zh-CN" sz="2600" b="1" smtClean="0">
                    <a:latin typeface="Times New Roman" panose="02020603050405020304" pitchFamily="18" charset="0"/>
                    <a:cs typeface="Times New Roman" panose="02020603050405020304" pitchFamily="18" charset="0"/>
                  </a:rPr>
                  <a:t>B.3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endPar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55600" indent="-355600">
                  <a:lnSpc>
                    <a:spcPct val="150000"/>
                  </a:lnSpc>
                  <a:spcAft>
                    <a:spcPts val="0"/>
                  </a:spcAft>
                  <a:tabLst>
                    <a:tab pos="2970530" algn="l"/>
                  </a:tabLst>
                </a:pPr>
                <a:r>
                  <a:rPr lang="en-US" altLang="zh-CN" sz="26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4960653"/>
              </a:xfrm>
              <a:prstGeom prst="rect">
                <a:avLst/>
              </a:prstGeom>
              <a:blipFill rotWithShape="0">
                <a:blip r:embed="rId4"/>
                <a:stretch>
                  <a:fillRect l="-947" b="-737"/>
                </a:stretch>
              </a:blipFill>
            </p:spPr>
            <p:txBody>
              <a:bodyPr/>
              <a:lstStyle/>
              <a:p>
                <a:r>
                  <a:rPr lang="zh-CN" altLang="en-US">
                    <a:noFill/>
                  </a:rPr>
                  <a:t> </a:t>
                </a:r>
              </a:p>
            </p:txBody>
          </p:sp>
        </mc:Fallback>
      </mc:AlternateContent>
      <p:sp>
        <p:nvSpPr>
          <p:cNvPr id="8" name="矩形 7"/>
          <p:cNvSpPr/>
          <p:nvPr>
            <p:custDataLst>
              <p:tags r:id="rId2"/>
            </p:custDataLst>
          </p:nvPr>
        </p:nvSpPr>
        <p:spPr>
          <a:xfrm>
            <a:off x="5586952" y="1472851"/>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2082" y="621443"/>
            <a:ext cx="11589417" cy="369331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皖南八校联考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满足</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上单调递减</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上单调递减</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上单调递减</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a:t>
            </a:r>
            <a:r>
              <a:rPr lang="zh-CN" altLang="zh-CN" sz="2600" b="1" smtClean="0">
                <a:latin typeface="Times New Roman" panose="02020603050405020304" pitchFamily="18" charset="0"/>
                <a:cs typeface="Times New Roman" panose="02020603050405020304" pitchFamily="18" charset="0"/>
              </a:rPr>
              <a:t>递减</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1"/>
            </p:custDataLst>
          </p:nvPr>
        </p:nvSpPr>
        <p:spPr>
          <a:xfrm>
            <a:off x="7653663" y="13382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xmlns:p14="http://schemas.microsoft.com/office/powerpoint/2010/main">
    <mc:Choice Requires="p14">
      <p:transition spd="med" p14:dur="700" advClick="0"/>
    </mc:Choice>
    <mc:Fallback xmlns="">
      <p:transition spd="med"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277898"/>
            <a:ext cx="12190413" cy="656122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56682" y="329089"/>
            <a:ext cx="11589417" cy="5635325"/>
          </a:xfrm>
          <a:prstGeom prst="rect">
            <a:avLst/>
          </a:prstGeom>
        </p:spPr>
        <p:txBody>
          <a:bodyPr wrap="square">
            <a:spAutoFit/>
          </a:bodyPr>
          <a:lstStyle/>
          <a:p>
            <a:pPr>
              <a:lnSpc>
                <a:spcPct val="14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(0)=0.</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上不单调递减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40974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115526"/>
            <a:ext cx="12190413" cy="415589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1497654"/>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是定义域为</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zh-CN" altLang="zh-CN" sz="2600" b="1">
                    <a:latin typeface="Times New Roman" panose="02020603050405020304" pitchFamily="18" charset="0"/>
                    <a:cs typeface="Times New Roman" panose="02020603050405020304" pitchFamily="18" charset="0"/>
                  </a:rPr>
                  <a:t>则</a:t>
                </a:r>
                <a:r>
                  <a:rPr lang="zh-CN" altLang="zh-CN" sz="2600" b="1" smtClean="0">
                    <a:latin typeface="Times New Roman" panose="02020603050405020304" pitchFamily="18" charset="0"/>
                    <a:cs typeface="Times New Roman" panose="02020603050405020304" pitchFamily="18" charset="0"/>
                  </a:rPr>
                  <a:t>不等式</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的解集为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1497654"/>
              </a:xfrm>
              <a:prstGeom prst="rect">
                <a:avLst/>
              </a:prstGeom>
              <a:blipFill rotWithShape="0">
                <a:blip r:embed="rId4"/>
                <a:stretch>
                  <a:fillRect l="-947" b="-3252"/>
                </a:stretch>
              </a:blipFill>
            </p:spPr>
            <p:txBody>
              <a:bodyPr/>
              <a:lstStyle/>
              <a:p>
                <a:r>
                  <a:rPr lang="zh-CN" altLang="en-US">
                    <a:noFill/>
                  </a:rPr>
                  <a:t> </a:t>
                </a:r>
              </a:p>
            </p:txBody>
          </p:sp>
        </mc:Fallback>
      </mc:AlternateContent>
      <p:sp>
        <p:nvSpPr>
          <p:cNvPr id="9" name="矩形 8"/>
          <p:cNvSpPr/>
          <p:nvPr>
            <p:custDataLst>
              <p:tags r:id="rId2"/>
            </p:custDataLst>
          </p:nvPr>
        </p:nvSpPr>
        <p:spPr>
          <a:xfrm>
            <a:off x="3721684" y="1297862"/>
            <a:ext cx="2805576"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a:t>
            </a:r>
            <a:r>
              <a:rPr lang="zh-CN" altLang="zh-CN" sz="2600" b="1">
                <a:solidFill>
                  <a:srgbClr val="C00000"/>
                </a:solidFill>
                <a:latin typeface="Calibri" panose="020F0502020204030204" pitchFamily="34" charset="0"/>
                <a:cs typeface="宋体" panose="02010600030101010101" pitchFamily="2" charset="-122"/>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p:txBody>
      </p:sp>
      <p:sp>
        <p:nvSpPr>
          <p:cNvPr id="5" name="矩形 4"/>
          <p:cNvSpPr/>
          <p:nvPr/>
        </p:nvSpPr>
        <p:spPr>
          <a:xfrm>
            <a:off x="409082" y="2101066"/>
            <a:ext cx="11589417" cy="1494192"/>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是定义域为</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的奇函数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的大致图象如图所示</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7" name="image27.jpeg"/>
          <p:cNvPicPr/>
          <p:nvPr/>
        </p:nvPicPr>
        <p:blipFill>
          <a:blip r:embed="rId5">
            <a:clrChange>
              <a:clrFrom>
                <a:srgbClr val="FFFFFF"/>
              </a:clrFrom>
              <a:clrTo>
                <a:srgbClr val="FFFFFF">
                  <a:alpha val="0"/>
                </a:srgbClr>
              </a:clrTo>
            </a:clrChange>
          </a:blip>
          <a:stretch>
            <a:fillRect/>
          </a:stretch>
        </p:blipFill>
        <p:spPr>
          <a:xfrm>
            <a:off x="8471503" y="2565686"/>
            <a:ext cx="3024378" cy="2160270"/>
          </a:xfrm>
          <a:prstGeom prst="rect">
            <a:avLst/>
          </a:prstGeom>
        </p:spPr>
      </p:pic>
      <mc:AlternateContent xmlns:mc="http://schemas.openxmlformats.org/markup-compatibility/2006" xmlns:a14="http://schemas.microsoft.com/office/drawing/2010/main">
        <mc:Choice Requires="a14">
          <p:sp>
            <p:nvSpPr>
              <p:cNvPr id="12" name="矩形 11"/>
              <p:cNvSpPr/>
              <p:nvPr/>
            </p:nvSpPr>
            <p:spPr>
              <a:xfrm>
                <a:off x="427418" y="3493294"/>
                <a:ext cx="11589417" cy="2676951"/>
              </a:xfrm>
              <a:prstGeom prst="rect">
                <a:avLst/>
              </a:prstGeom>
            </p:spPr>
            <p:txBody>
              <a:bodyPr wrap="square">
                <a:spAutoFit/>
              </a:bodyPr>
              <a:lstStyle/>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在分母位置</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只需</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由图象可知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只需</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由图象可知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&gt;2;</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综上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不等式的解集为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427418" y="3493294"/>
                <a:ext cx="11589417" cy="2676951"/>
              </a:xfrm>
              <a:prstGeom prst="rect">
                <a:avLst/>
              </a:prstGeom>
              <a:blipFill rotWithShape="0">
                <a:blip r:embed="rId6"/>
                <a:stretch>
                  <a:fillRect l="-947" b="-50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83464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linds(horizontal)">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blinds(horizontal)">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blinds(horizontal)">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animEffect transition="in" filter="blinds(horizontal)">
                                      <p:cBhvr>
                                        <p:cTn id="47" dur="500"/>
                                        <p:tgtEl>
                                          <p:spTgt spid="1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xEl>
                                              <p:pRg st="4" end="4"/>
                                            </p:txEl>
                                          </p:spTgt>
                                        </p:tgtEl>
                                        <p:attrNameLst>
                                          <p:attrName>style.visibility</p:attrName>
                                        </p:attrNameLst>
                                      </p:cBhvr>
                                      <p:to>
                                        <p:strVal val="visible"/>
                                      </p:to>
                                    </p:set>
                                    <p:animEffect transition="in" filter="blinds(horizontal)">
                                      <p:cBhvr>
                                        <p:cTn id="5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505295"/>
            <a:ext cx="12190413" cy="372085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9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考点三</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函数的周期性及应用</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p:cNvSpPr/>
              <p:nvPr/>
            </p:nvSpPr>
            <p:spPr>
              <a:xfrm>
                <a:off x="269382" y="752072"/>
                <a:ext cx="11589417" cy="522181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4</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(23)=(</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C.0</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的周期函数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且</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752072"/>
                <a:ext cx="11589417" cy="5221814"/>
              </a:xfrm>
              <a:prstGeom prst="rect">
                <a:avLst/>
              </a:prstGeom>
              <a:blipFill rotWithShape="0">
                <a:blip r:embed="rId5"/>
                <a:stretch>
                  <a:fillRect l="-947"/>
                </a:stretch>
              </a:blipFill>
            </p:spPr>
            <p:txBody>
              <a:bodyPr/>
              <a:lstStyle/>
              <a:p>
                <a:r>
                  <a:rPr lang="zh-CN" altLang="en-US">
                    <a:noFill/>
                  </a:rPr>
                  <a:t> </a:t>
                </a:r>
              </a:p>
            </p:txBody>
          </p:sp>
        </mc:Fallback>
      </mc:AlternateContent>
      <p:sp>
        <p:nvSpPr>
          <p:cNvPr id="15" name="矩形 14"/>
          <p:cNvSpPr/>
          <p:nvPr>
            <p:custDataLst>
              <p:tags r:id="rId3"/>
            </p:custDataLst>
          </p:nvPr>
        </p:nvSpPr>
        <p:spPr>
          <a:xfrm>
            <a:off x="10648081" y="982353"/>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4243775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blinds(horizontal)">
                                      <p:cBhvr>
                                        <p:cTn id="3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885571"/>
            <a:ext cx="12190413" cy="423942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上的解析式为</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2"/>
            </p:custDataLst>
          </p:nvPr>
        </p:nvSpPr>
        <p:spPr>
          <a:xfrm>
            <a:off x="4138136" y="1116997"/>
            <a:ext cx="3525324" cy="623953"/>
          </a:xfrm>
          <a:prstGeom prst="rect">
            <a:avLst/>
          </a:prstGeom>
        </p:spPr>
        <p:txBody>
          <a:bodyPr wrap="none">
            <a:spAutoFit/>
          </a:bodyPr>
          <a:lstStyle/>
          <a:p>
            <a:pPr>
              <a:lnSpc>
                <a:spcPct val="150000"/>
              </a:lnSpc>
              <a:spcAft>
                <a:spcPts val="0"/>
              </a:spcAft>
              <a:tabLst>
                <a:tab pos="2970530" algn="l"/>
              </a:tabLst>
            </a:pPr>
            <a:r>
              <a:rPr lang="en-US" altLang="zh-CN" sz="2600" b="1" i="1">
                <a:solidFill>
                  <a:srgbClr val="C00000"/>
                </a:solidFill>
                <a:latin typeface="Times New Roman" panose="02020603050405020304" pitchFamily="18" charset="0"/>
                <a:cs typeface="Times New Roman" panose="02020603050405020304" pitchFamily="18" charset="0"/>
              </a:rPr>
              <a:t>f</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Times New Roman" panose="02020603050405020304" pitchFamily="18" charset="0"/>
                <a:cs typeface="Times New Roman" panose="02020603050405020304" pitchFamily="18" charset="0"/>
              </a:rPr>
              <a:t>)=log</a:t>
            </a:r>
            <a:r>
              <a:rPr lang="en-US" altLang="zh-CN" sz="2600" b="1" baseline="-25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Times New Roman" panose="02020603050405020304" pitchFamily="18" charset="0"/>
                <a:cs typeface="Times New Roman" panose="02020603050405020304" pitchFamily="18" charset="0"/>
              </a:rPr>
              <a:t>(5</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x</a:t>
            </a:r>
            <a:r>
              <a:rPr lang="zh-CN" altLang="zh-CN" sz="2600" b="1">
                <a:solidFill>
                  <a:srgbClr val="C00000"/>
                </a:solidFill>
                <a:latin typeface="Calibri" panose="020F0502020204030204" pitchFamily="34" charset="0"/>
                <a:cs typeface="宋体" panose="02010600030101010101" pitchFamily="2" charset="-122"/>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4]</a:t>
            </a:r>
            <a:endParaRPr lang="zh-CN" altLang="zh-CN" sz="2600">
              <a:latin typeface="Calibri" panose="020F0502020204030204" pitchFamily="34" charset="0"/>
              <a:cs typeface="Times New Roman" panose="02020603050405020304" pitchFamily="18" charset="0"/>
            </a:endParaRPr>
          </a:p>
        </p:txBody>
      </p:sp>
      <p:sp>
        <p:nvSpPr>
          <p:cNvPr id="5" name="矩形 4"/>
          <p:cNvSpPr/>
          <p:nvPr/>
        </p:nvSpPr>
        <p:spPr>
          <a:xfrm>
            <a:off x="421782" y="1777905"/>
            <a:ext cx="11589417" cy="422493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根据题意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则有</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linds(horizont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181729"/>
            <a:ext cx="11615487" cy="1824282"/>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求解与函数的周期有关的问题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应根据题目特征及周期定义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求出函数的周期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利用函数的周期性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可将其他区间上的求值、求零点个数、求解析式等问题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转化到已知区间上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进而解决问题</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9382" y="621443"/>
            <a:ext cx="11589417" cy="3693319"/>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青岛调研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上的偶函数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的值域为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上单调递减</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上有</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个零</a:t>
            </a:r>
            <a:r>
              <a:rPr lang="zh-CN" altLang="zh-CN" sz="2600" b="1" smtClean="0">
                <a:latin typeface="Times New Roman" panose="02020603050405020304" pitchFamily="18" charset="0"/>
                <a:cs typeface="Times New Roman" panose="02020603050405020304" pitchFamily="18" charset="0"/>
              </a:rPr>
              <a:t>点</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1"/>
            </p:custDataLst>
          </p:nvPr>
        </p:nvSpPr>
        <p:spPr>
          <a:xfrm>
            <a:off x="4309305" y="1333024"/>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a:t>
            </a:r>
            <a:endParaRPr lang="zh-CN" altLang="en-US" sz="3000" b="1" dirty="0">
              <a:solidFill>
                <a:srgbClr val="C00000"/>
              </a:solidFill>
            </a:endParaRPr>
          </a:p>
        </p:txBody>
      </p:sp>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58927"/>
            <a:ext cx="12190413" cy="633170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509451"/>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026)=</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(506</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4</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(2)=2</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正确</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当</a:t>
            </a:r>
            <a:r>
              <a:rPr lang="en-US" altLang="zh-CN" sz="2600" b="1" i="1" dirty="0">
                <a:latin typeface="Times New Roman" panose="02020603050405020304" pitchFamily="18" charset="0"/>
                <a:cs typeface="Times New Roman" panose="02020603050405020304" pitchFamily="18" charset="0"/>
              </a:rPr>
              <a:t>x</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单调递增</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所以当</a:t>
            </a:r>
            <a:r>
              <a:rPr lang="en-US" altLang="zh-CN" sz="2600" b="1" i="1" dirty="0">
                <a:latin typeface="Times New Roman" panose="02020603050405020304" pitchFamily="18" charset="0"/>
                <a:cs typeface="Times New Roman" panose="02020603050405020304" pitchFamily="18" charset="0"/>
              </a:rPr>
              <a:t>x</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函数的值域为</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由于函数是偶函数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所以函数的值域为</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dirty="0">
                <a:latin typeface="Times New Roman" panose="02020603050405020304" pitchFamily="18" charset="0"/>
                <a:cs typeface="Times New Roman" panose="02020603050405020304" pitchFamily="18" charset="0"/>
              </a:rPr>
              <a:t>B</a:t>
            </a:r>
            <a:r>
              <a:rPr lang="zh-CN" altLang="zh-CN" sz="2600" b="1" dirty="0">
                <a:latin typeface="Times New Roman" panose="02020603050405020304" pitchFamily="18" charset="0"/>
                <a:cs typeface="Times New Roman" panose="02020603050405020304" pitchFamily="18" charset="0"/>
              </a:rPr>
              <a:t>正确</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当</a:t>
            </a:r>
            <a:r>
              <a:rPr lang="en-US" altLang="zh-CN" sz="2600" b="1" i="1" dirty="0">
                <a:latin typeface="Times New Roman" panose="02020603050405020304" pitchFamily="18" charset="0"/>
                <a:cs typeface="Times New Roman" panose="02020603050405020304" pitchFamily="18" charset="0"/>
              </a:rPr>
              <a:t>x</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单调递增</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又函数的周期是</a:t>
            </a:r>
            <a:r>
              <a:rPr lang="en-US" altLang="zh-CN" sz="2600" b="1" dirty="0">
                <a:latin typeface="Times New Roman" panose="02020603050405020304" pitchFamily="18" charset="0"/>
                <a:cs typeface="Times New Roman" panose="02020603050405020304" pitchFamily="18" charset="0"/>
              </a:rPr>
              <a:t>4</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a:t>
            </a:r>
            <a:r>
              <a:rPr lang="en-US" altLang="zh-CN" sz="2600" b="1" dirty="0">
                <a:latin typeface="Times New Roman" panose="02020603050405020304" pitchFamily="18" charset="0"/>
                <a:cs typeface="Times New Roman" panose="02020603050405020304" pitchFamily="18" charset="0"/>
              </a:rPr>
              <a:t>[4</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6]</a:t>
            </a:r>
            <a:r>
              <a:rPr lang="zh-CN" altLang="zh-CN" sz="2600" b="1" dirty="0">
                <a:latin typeface="Times New Roman" panose="02020603050405020304" pitchFamily="18" charset="0"/>
                <a:cs typeface="Times New Roman" panose="02020603050405020304" pitchFamily="18" charset="0"/>
              </a:rPr>
              <a:t>上单调递增</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dirty="0">
                <a:latin typeface="Times New Roman" panose="02020603050405020304" pitchFamily="18" charset="0"/>
                <a:cs typeface="Times New Roman" panose="02020603050405020304" pitchFamily="18" charset="0"/>
              </a:rPr>
              <a:t>C</a:t>
            </a:r>
            <a:r>
              <a:rPr lang="zh-CN" altLang="zh-CN" sz="2600" b="1" dirty="0">
                <a:latin typeface="Times New Roman" panose="02020603050405020304" pitchFamily="18" charset="0"/>
                <a:cs typeface="Times New Roman" panose="02020603050405020304" pitchFamily="18" charset="0"/>
              </a:rPr>
              <a:t>错误</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令</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=1</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(1)=</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1)=0</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由于函数的周期为</a:t>
            </a:r>
            <a:r>
              <a:rPr lang="en-US" altLang="zh-CN" sz="2600" b="1" dirty="0">
                <a:latin typeface="Times New Roman" panose="02020603050405020304" pitchFamily="18" charset="0"/>
                <a:cs typeface="Times New Roman" panose="02020603050405020304" pitchFamily="18" charset="0"/>
              </a:rPr>
              <a:t>4</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(5)=</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5)=</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(3)=</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3)=0</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6</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6]</a:t>
            </a:r>
            <a:r>
              <a:rPr lang="zh-CN" altLang="zh-CN" sz="2600" b="1" dirty="0">
                <a:latin typeface="Times New Roman" panose="02020603050405020304" pitchFamily="18" charset="0"/>
                <a:cs typeface="Times New Roman" panose="02020603050405020304" pitchFamily="18" charset="0"/>
              </a:rPr>
              <a:t>上有</a:t>
            </a:r>
            <a:r>
              <a:rPr lang="en-US" altLang="zh-CN" sz="2600" b="1" dirty="0">
                <a:latin typeface="Times New Roman" panose="02020603050405020304" pitchFamily="18" charset="0"/>
                <a:cs typeface="Times New Roman" panose="02020603050405020304" pitchFamily="18" charset="0"/>
              </a:rPr>
              <a:t>6</a:t>
            </a:r>
            <a:r>
              <a:rPr lang="zh-CN" altLang="zh-CN" sz="2600" b="1" dirty="0">
                <a:latin typeface="Times New Roman" panose="02020603050405020304" pitchFamily="18" charset="0"/>
                <a:cs typeface="Times New Roman" panose="02020603050405020304" pitchFamily="18" charset="0"/>
              </a:rPr>
              <a:t>个零点</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dirty="0">
                <a:latin typeface="Times New Roman" panose="02020603050405020304" pitchFamily="18" charset="0"/>
                <a:cs typeface="Times New Roman" panose="02020603050405020304" pitchFamily="18" charset="0"/>
              </a:rPr>
              <a:t>D</a:t>
            </a:r>
            <a:r>
              <a:rPr lang="zh-CN" altLang="zh-CN" sz="2600" b="1" dirty="0">
                <a:latin typeface="Times New Roman" panose="02020603050405020304" pitchFamily="18" charset="0"/>
                <a:cs typeface="Times New Roman" panose="02020603050405020304" pitchFamily="18" charset="0"/>
              </a:rPr>
              <a:t>错误</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588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435319"/>
            <a:ext cx="12190413" cy="383963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367316"/>
                <a:ext cx="11589417" cy="597766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南充诊断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下列函数是偶函数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	B.</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sup>
                    </m:sSup>
                  </m:oMath>
                </a14:m>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D.</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sup>
                    </m:sSup>
                  </m:oMath>
                </a14:m>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定义域不关于原点对称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不是偶函数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满足要求</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不是偶函数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367316"/>
                <a:ext cx="11589417" cy="5977662"/>
              </a:xfrm>
              <a:prstGeom prst="rect">
                <a:avLst/>
              </a:prstGeom>
              <a:blipFill rotWithShape="0">
                <a:blip r:embed="rId4"/>
                <a:stretch>
                  <a:fillRect l="-947" b="-510"/>
                </a:stretch>
              </a:blipFill>
            </p:spPr>
            <p:txBody>
              <a:bodyPr/>
              <a:lstStyle/>
              <a:p>
                <a:r>
                  <a:rPr lang="zh-CN" altLang="en-US">
                    <a:noFill/>
                  </a:rPr>
                  <a:t> </a:t>
                </a:r>
              </a:p>
            </p:txBody>
          </p:sp>
        </mc:Fallback>
      </mc:AlternateContent>
      <p:sp>
        <p:nvSpPr>
          <p:cNvPr id="10" name="矩形 9"/>
          <p:cNvSpPr/>
          <p:nvPr>
            <p:custDataLst>
              <p:tags r:id="rId2"/>
            </p:custDataLst>
          </p:nvPr>
        </p:nvSpPr>
        <p:spPr>
          <a:xfrm>
            <a:off x="9966460" y="106619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linds(horizont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2353423"/>
            <a:ext cx="12190413" cy="38780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B.0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C.1</a:t>
            </a:r>
            <a:r>
              <a:rPr lang="en-US" altLang="zh-CN" sz="2600" b="1">
                <a:latin typeface="Times New Roman" panose="02020603050405020304" pitchFamily="18" charset="0"/>
                <a:cs typeface="Times New Roman" panose="02020603050405020304" pitchFamily="18" charset="0"/>
              </a:rPr>
              <a:t>	D.2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的周期函数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endParaRPr lang="zh-CN" altLang="zh-CN" sz="1150">
              <a:latin typeface="Calibri" panose="020F0502020204030204" pitchFamily="34" charset="0"/>
              <a:cs typeface="Times New Roman" panose="02020603050405020304" pitchFamily="18" charset="0"/>
            </a:endParaRPr>
          </a:p>
        </p:txBody>
      </p:sp>
      <p:sp>
        <p:nvSpPr>
          <p:cNvPr id="17" name="矩形 16"/>
          <p:cNvSpPr/>
          <p:nvPr>
            <p:custDataLst>
              <p:tags r:id="rId2"/>
            </p:custDataLst>
          </p:nvPr>
        </p:nvSpPr>
        <p:spPr>
          <a:xfrm>
            <a:off x="9361011" y="621443"/>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blinds(horizontal)">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blinds(horizontal)">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blinds(horizontal)">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blinds(horizontal)">
                                      <p:cBhvr>
                                        <p:cTn id="3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342636"/>
            <a:ext cx="12190413" cy="398409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492501"/>
            <a:ext cx="11589417" cy="36933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则使</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的取值范围是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&gt;1}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&gt;1}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zh-CN" altLang="zh-CN" sz="2600" b="1">
                <a:latin typeface="Times New Roman" panose="02020603050405020304" pitchFamily="18" charset="0"/>
                <a:cs typeface="Times New Roman" panose="02020603050405020304" pitchFamily="18" charset="0"/>
              </a:rPr>
              <a:t>可以作出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的图象如图所示</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1" name="矩形 10"/>
          <p:cNvSpPr/>
          <p:nvPr>
            <p:custDataLst>
              <p:tags r:id="rId2"/>
            </p:custDataLst>
          </p:nvPr>
        </p:nvSpPr>
        <p:spPr>
          <a:xfrm>
            <a:off x="10894068" y="5885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
        <p:nvSpPr>
          <p:cNvPr id="6" name="矩形 5"/>
          <p:cNvSpPr/>
          <p:nvPr/>
        </p:nvSpPr>
        <p:spPr>
          <a:xfrm>
            <a:off x="694372" y="4154202"/>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由图象可知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&gt;1.</a:t>
            </a:r>
            <a:endParaRPr lang="zh-CN" altLang="zh-CN" sz="1150">
              <a:latin typeface="Calibri" panose="020F0502020204030204" pitchFamily="34" charset="0"/>
              <a:cs typeface="Times New Roman" panose="02020603050405020304" pitchFamily="18" charset="0"/>
            </a:endParaRPr>
          </a:p>
        </p:txBody>
      </p:sp>
      <p:pic>
        <p:nvPicPr>
          <p:cNvPr id="7" name="image29.jpeg"/>
          <p:cNvPicPr/>
          <p:nvPr/>
        </p:nvPicPr>
        <p:blipFill>
          <a:blip r:embed="rId4">
            <a:clrChange>
              <a:clrFrom>
                <a:srgbClr val="FFFFFF"/>
              </a:clrFrom>
              <a:clrTo>
                <a:srgbClr val="FFFFFF">
                  <a:alpha val="0"/>
                </a:srgbClr>
              </a:clrTo>
            </a:clrChange>
          </a:blip>
          <a:stretch>
            <a:fillRect/>
          </a:stretch>
        </p:blipFill>
        <p:spPr>
          <a:xfrm>
            <a:off x="7607395" y="2579774"/>
            <a:ext cx="3699538" cy="2806158"/>
          </a:xfrm>
          <a:prstGeom prst="rect">
            <a:avLst/>
          </a:prstGeom>
        </p:spPr>
      </p:pic>
    </p:spTree>
    <p:extLst>
      <p:ext uri="{BB962C8B-B14F-4D97-AF65-F5344CB8AC3E}">
        <p14:creationId xmlns:p14="http://schemas.microsoft.com/office/powerpoint/2010/main" val="33072881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矩形 11"/>
              <p:cNvSpPr/>
              <p:nvPr/>
            </p:nvSpPr>
            <p:spPr>
              <a:xfrm>
                <a:off x="269382" y="492501"/>
                <a:ext cx="11589417" cy="279108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4.(2024·</a:t>
                </a:r>
                <a:r>
                  <a:rPr lang="zh-CN" altLang="zh-CN" sz="2600" b="1">
                    <a:latin typeface="Times New Roman" panose="02020603050405020304" pitchFamily="18" charset="0"/>
                    <a:cs typeface="Times New Roman" panose="02020603050405020304" pitchFamily="18" charset="0"/>
                  </a:rPr>
                  <a:t>商洛二诊</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的定义域均为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均为偶函数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则下列结论一定正确的是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(5</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492501"/>
                <a:ext cx="11589417" cy="2791085"/>
              </a:xfrm>
              <a:prstGeom prst="rect">
                <a:avLst/>
              </a:prstGeom>
              <a:blipFill rotWithShape="0">
                <a:blip r:embed="rId3"/>
                <a:stretch>
                  <a:fillRect l="-947" b="-1965"/>
                </a:stretch>
              </a:blipFill>
            </p:spPr>
            <p:txBody>
              <a:bodyPr/>
              <a:lstStyle/>
              <a:p>
                <a:r>
                  <a:rPr lang="zh-CN" altLang="en-US">
                    <a:noFill/>
                  </a:rPr>
                  <a:t> </a:t>
                </a:r>
              </a:p>
            </p:txBody>
          </p:sp>
        </mc:Fallback>
      </mc:AlternateContent>
      <p:sp>
        <p:nvSpPr>
          <p:cNvPr id="13" name="矩形 12"/>
          <p:cNvSpPr/>
          <p:nvPr>
            <p:custDataLst>
              <p:tags r:id="rId1"/>
            </p:custDataLst>
          </p:nvPr>
        </p:nvSpPr>
        <p:spPr>
          <a:xfrm>
            <a:off x="5459698" y="150343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489836"/>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e>
                    </m:d>
                  </m:oMath>
                </a14:m>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zh-CN" altLang="zh-CN" sz="2600" b="1">
                    <a:latin typeface="Times New Roman" panose="02020603050405020304" pitchFamily="18" charset="0"/>
                    <a:cs typeface="Times New Roman" panose="02020603050405020304" pitchFamily="18" charset="0"/>
                  </a:rPr>
                  <a:t>无法判断是否正确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(5</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无法判断是否正确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无法判断</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的取值情况</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489836"/>
              </a:xfrm>
              <a:prstGeom prst="rect">
                <a:avLst/>
              </a:prstGeom>
              <a:blipFill rotWithShape="0">
                <a:blip r:embed="rId3"/>
                <a:stretch>
                  <a:fillRect b="-5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601779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452297"/>
            <a:ext cx="12190413" cy="368981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581401"/>
                <a:ext cx="11589417" cy="5479770"/>
              </a:xfrm>
              <a:prstGeom prst="rect">
                <a:avLst/>
              </a:prstGeom>
            </p:spPr>
            <p:txBody>
              <a:bodyPr wrap="square">
                <a:spAutoFit/>
              </a:bodyPr>
              <a:lstStyle/>
              <a:p>
                <a:pPr marL="355600" indent="-355600">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5.(2025·</a:t>
                </a:r>
                <a:r>
                  <a:rPr lang="zh-CN" altLang="zh-CN" sz="2600" b="1">
                    <a:latin typeface="Times New Roman" panose="02020603050405020304" pitchFamily="18" charset="0"/>
                    <a:cs typeface="Times New Roman" panose="02020603050405020304" pitchFamily="18" charset="0"/>
                  </a:rPr>
                  <a:t>合肥重点中学联考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4)&lt;2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g</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均为增函数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上的增函数</a:t>
                </a:r>
                <a:r>
                  <a:rPr lang="en-US" altLang="zh-CN" sz="2600" b="1" smtClean="0">
                    <a:latin typeface="宋体" panose="02010600030101010101" pitchFamily="2" charset="-122"/>
                    <a:cs typeface="Times New Roman" panose="02020603050405020304" pitchFamily="18" charset="0"/>
                  </a:rPr>
                  <a:t>,</a:t>
                </a:r>
              </a:p>
              <a:p>
                <a:pPr marL="355600" indent="-355600">
                  <a:lnSpc>
                    <a:spcPct val="13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4)&lt;2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4)&lt;0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&lt;4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4&lt;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&lt;1.</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581401"/>
                <a:ext cx="11589417" cy="5479770"/>
              </a:xfrm>
              <a:prstGeom prst="rect">
                <a:avLst/>
              </a:prstGeom>
              <a:blipFill rotWithShape="0">
                <a:blip r:embed="rId4"/>
                <a:stretch>
                  <a:fillRect l="-947" r="-210" b="-1891"/>
                </a:stretch>
              </a:blipFill>
            </p:spPr>
            <p:txBody>
              <a:bodyPr/>
              <a:lstStyle/>
              <a:p>
                <a:r>
                  <a:rPr lang="zh-CN" altLang="en-US">
                    <a:noFill/>
                  </a:rPr>
                  <a:t> </a:t>
                </a:r>
              </a:p>
            </p:txBody>
          </p:sp>
        </mc:Fallback>
      </mc:AlternateContent>
      <p:sp>
        <p:nvSpPr>
          <p:cNvPr id="15" name="矩形 14"/>
          <p:cNvSpPr/>
          <p:nvPr>
            <p:custDataLst>
              <p:tags r:id="rId2"/>
            </p:custDataLst>
          </p:nvPr>
        </p:nvSpPr>
        <p:spPr>
          <a:xfrm>
            <a:off x="2918301" y="1405171"/>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blinds(horizontal)">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blinds(horizontal)">
                                      <p:cBhvr>
                                        <p:cTn id="37"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975262"/>
            <a:ext cx="12190413" cy="328828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492501"/>
            <a:ext cx="11589417" cy="549381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已知偶函数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对于任意</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都有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在区间</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的大小关系是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6.5)		B.</a:t>
            </a:r>
            <a:r>
              <a:rPr lang="en-US" altLang="zh-CN" sz="2600" b="1" i="1" smtClean="0">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6.5)&lt;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6.5)&lt;</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(0)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6.5)&lt;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对于任意</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都有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偶函数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在区间</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(0.5)&lt;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6.5)&lt;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
        <p:nvSpPr>
          <p:cNvPr id="14" name="矩形 13"/>
          <p:cNvSpPr/>
          <p:nvPr>
            <p:custDataLst>
              <p:tags r:id="rId2"/>
            </p:custDataLst>
          </p:nvPr>
        </p:nvSpPr>
        <p:spPr>
          <a:xfrm>
            <a:off x="5663152" y="121872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linds(horizontal)">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920720"/>
            <a:ext cx="12190413" cy="332116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501"/>
            <a:ext cx="11589417" cy="549381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7.(2025·</a:t>
            </a:r>
            <a:r>
              <a:rPr lang="zh-CN" altLang="zh-CN" sz="2600" b="1">
                <a:latin typeface="Times New Roman" panose="02020603050405020304" pitchFamily="18" charset="0"/>
                <a:cs typeface="Times New Roman" panose="02020603050405020304" pitchFamily="18" charset="0"/>
              </a:rPr>
              <a:t>金华调研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已知定义域为</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en-US" altLang="zh-CN" sz="2600" b="1" smtClean="0">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则下列结论错误的是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zh-CN" altLang="zh-CN" sz="2600" b="1" smtClean="0">
                <a:latin typeface="Times New Roman" panose="02020603050405020304" pitchFamily="18" charset="0"/>
                <a:cs typeface="Times New Roman" panose="02020603050405020304" pitchFamily="18" charset="0"/>
              </a:rPr>
              <a:t>偶函数</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smtClean="0">
                <a:latin typeface="Times New Roman" panose="02020603050405020304" pitchFamily="18" charset="0"/>
                <a:cs typeface="Times New Roman" panose="02020603050405020304" pitchFamily="18" charset="0"/>
              </a:rPr>
              <a:t>R</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5233407" y="118568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linds(horizontal)">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blinds(horizontal)">
                                      <p:cBhvr>
                                        <p:cTn id="27" dur="5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blinds(horizontal)">
                                      <p:cBhvr>
                                        <p:cTn id="3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矩形 10"/>
              <p:cNvSpPr/>
              <p:nvPr/>
            </p:nvSpPr>
            <p:spPr>
              <a:xfrm>
                <a:off x="269382" y="492501"/>
                <a:ext cx="11589417" cy="3898311"/>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8.(2025·</a:t>
                </a:r>
                <a:r>
                  <a:rPr lang="zh-CN" altLang="zh-CN" sz="2600" b="1">
                    <a:latin typeface="Times New Roman" panose="02020603050405020304" pitchFamily="18" charset="0"/>
                    <a:cs typeface="Times New Roman" panose="02020603050405020304" pitchFamily="18" charset="0"/>
                  </a:rPr>
                  <a:t>常德模拟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已知奇函数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是定义域为</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的连续函数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且在区间</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则下列说法正确的是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上单调递增</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上单调递增</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den>
                    </m:f>
                  </m:oMath>
                </a14:m>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a:t>
                </a:r>
                <a:r>
                  <a:rPr lang="zh-CN" altLang="zh-CN" sz="2600" b="1" smtClean="0">
                    <a:latin typeface="Times New Roman" panose="02020603050405020304" pitchFamily="18" charset="0"/>
                    <a:cs typeface="Times New Roman" panose="02020603050405020304" pitchFamily="18" charset="0"/>
                  </a:rPr>
                  <a:t>递增</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3898311"/>
              </a:xfrm>
              <a:prstGeom prst="rect">
                <a:avLst/>
              </a:prstGeom>
              <a:blipFill rotWithShape="0">
                <a:blip r:embed="rId3"/>
                <a:stretch>
                  <a:fillRect l="-947" b="-782"/>
                </a:stretch>
              </a:blipFill>
            </p:spPr>
            <p:txBody>
              <a:bodyPr/>
              <a:lstStyle/>
              <a:p>
                <a:r>
                  <a:rPr lang="zh-CN" altLang="en-US">
                    <a:noFill/>
                  </a:rPr>
                  <a:t> </a:t>
                </a:r>
              </a:p>
            </p:txBody>
          </p:sp>
        </mc:Fallback>
      </mc:AlternateContent>
      <p:sp>
        <p:nvSpPr>
          <p:cNvPr id="13" name="矩形 12"/>
          <p:cNvSpPr/>
          <p:nvPr>
            <p:custDataLst>
              <p:tags r:id="rId1"/>
            </p:custDataLst>
          </p:nvPr>
        </p:nvSpPr>
        <p:spPr>
          <a:xfrm>
            <a:off x="5709420" y="119332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56682" y="492501"/>
                <a:ext cx="11589417" cy="5711372"/>
              </a:xfrm>
              <a:prstGeom prst="rect">
                <a:avLst/>
              </a:prstGeom>
            </p:spPr>
            <p:txBody>
              <a:bodyPr wrap="square">
                <a:spAutoFit/>
              </a:bodyPr>
              <a:lstStyle/>
              <a:p>
                <a:pPr marL="355600">
                  <a:lnSpc>
                    <a:spcPct val="13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且在区间</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所以不妨令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上单调递增</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由反比例函数的单调性可知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den>
                    </m:f>
                  </m:oMath>
                </a14:m>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和</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56682" y="492501"/>
                <a:ext cx="11589417" cy="5711372"/>
              </a:xfrm>
              <a:prstGeom prst="rect">
                <a:avLst/>
              </a:prstGeom>
              <a:blipFill rotWithShape="0">
                <a:blip r:embed="rId3"/>
                <a:stretch>
                  <a:fillRect t="-107" b="-17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8359903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矩形 7"/>
              <p:cNvSpPr/>
              <p:nvPr/>
            </p:nvSpPr>
            <p:spPr>
              <a:xfrm>
                <a:off x="269382" y="492501"/>
                <a:ext cx="11589417" cy="2513958"/>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下列对函数的奇偶性判断正确的是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e>
                    </m:rad>
                  </m:oMath>
                </a14:m>
                <a:r>
                  <a:rPr lang="zh-CN" altLang="zh-CN" sz="2600" b="1">
                    <a:latin typeface="Times New Roman" panose="02020603050405020304" pitchFamily="18" charset="0"/>
                    <a:cs typeface="Times New Roman" panose="02020603050405020304" pitchFamily="18" charset="0"/>
                  </a:rPr>
                  <a:t>是</a:t>
                </a:r>
                <a:r>
                  <a:rPr lang="zh-CN" altLang="zh-CN" sz="2600" b="1" smtClean="0">
                    <a:latin typeface="Times New Roman" panose="02020603050405020304" pitchFamily="18" charset="0"/>
                    <a:cs typeface="Times New Roman" panose="02020603050405020304" pitchFamily="18" charset="0"/>
                  </a:rPr>
                  <a:t>偶函数</a:t>
                </a:r>
                <a:endParaRPr lang="zh-CN" altLang="zh-CN" sz="1150">
                  <a:latin typeface="Calibri" panose="020F0502020204030204" pitchFamily="34" charset="0"/>
                  <a:cs typeface="Times New Roman" panose="02020603050405020304" pitchFamily="18" charset="0"/>
                </a:endParaRPr>
              </a:p>
            </p:txBody>
          </p:sp>
        </mc:Choice>
        <mc:Fallback>
          <p:sp>
            <p:nvSpPr>
              <p:cNvPr id="8" name="矩形 7"/>
              <p:cNvSpPr>
                <a:spLocks noRot="1" noChangeAspect="1" noMove="1" noResize="1" noEditPoints="1" noAdjustHandles="1" noChangeArrowheads="1" noChangeShapeType="1" noTextEdit="1"/>
              </p:cNvSpPr>
              <p:nvPr/>
            </p:nvSpPr>
            <p:spPr>
              <a:xfrm>
                <a:off x="269382" y="492501"/>
                <a:ext cx="11589417" cy="2513958"/>
              </a:xfrm>
              <a:prstGeom prst="rect">
                <a:avLst/>
              </a:prstGeom>
              <a:blipFill rotWithShape="0">
                <a:blip r:embed="rId3"/>
                <a:stretch>
                  <a:fillRect l="-947"/>
                </a:stretch>
              </a:blipFill>
            </p:spPr>
            <p:txBody>
              <a:bodyPr/>
              <a:lstStyle/>
              <a:p>
                <a:r>
                  <a:rPr lang="zh-CN" altLang="en-US">
                    <a:noFill/>
                  </a:rPr>
                  <a:t> </a:t>
                </a:r>
              </a:p>
            </p:txBody>
          </p:sp>
        </mc:Fallback>
      </mc:AlternateContent>
      <p:sp>
        <p:nvSpPr>
          <p:cNvPr id="9" name="矩形 8"/>
          <p:cNvSpPr/>
          <p:nvPr>
            <p:custDataLst>
              <p:tags r:id="rId1"/>
            </p:custDataLst>
          </p:nvPr>
        </p:nvSpPr>
        <p:spPr>
          <a:xfrm>
            <a:off x="5688552" y="1185680"/>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BD</a:t>
            </a:r>
            <a:endParaRPr lang="zh-CN" altLang="en-US" sz="3000" b="1" dirty="0">
              <a:solidFill>
                <a:srgbClr val="C00000"/>
              </a:solidFill>
            </a:endParaRPr>
          </a:p>
        </p:txBody>
      </p:sp>
      <mc:AlternateContent xmlns:mc="http://schemas.openxmlformats.org/markup-compatibility/2006">
        <mc:Choice xmlns:a14="http://schemas.microsoft.com/office/drawing/2010/main" Requires="a14">
          <p:sp>
            <p:nvSpPr>
              <p:cNvPr id="4" name="矩形 3"/>
              <p:cNvSpPr/>
              <p:nvPr/>
            </p:nvSpPr>
            <p:spPr>
              <a:xfrm>
                <a:off x="269382" y="2654363"/>
                <a:ext cx="11589417" cy="3240374"/>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是奇函数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rad>
                  </m:oMath>
                </a14:m>
                <a:r>
                  <a:rPr lang="zh-CN" altLang="zh-CN" sz="2600" b="1">
                    <a:latin typeface="Times New Roman" panose="02020603050405020304" pitchFamily="18" charset="0"/>
                    <a:cs typeface="Times New Roman" panose="02020603050405020304" pitchFamily="18" charset="0"/>
                  </a:rPr>
                  <a:t>是非奇非偶函数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e>
                        </m:rad>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e>
                        </m: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是奇函数</a:t>
                </a:r>
                <a:endParaRPr lang="zh-CN" altLang="zh-CN" sz="1150">
                  <a:latin typeface="Calibri" panose="020F0502020204030204" pitchFamily="34" charset="0"/>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269382" y="2654363"/>
                <a:ext cx="11589417" cy="3240374"/>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669401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019"/>
            <a:ext cx="12190413" cy="624560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19764"/>
                <a:ext cx="11589417" cy="5400133"/>
              </a:xfrm>
              <a:prstGeom prst="rect">
                <a:avLst/>
              </a:prstGeom>
            </p:spPr>
            <p:txBody>
              <a:bodyPr wrap="square">
                <a:spAutoFit/>
              </a:bodyPr>
              <a:lstStyle/>
              <a:p>
                <a:pPr>
                  <a:lnSpc>
                    <a:spcPct val="15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对于</a:t>
                </a:r>
                <a:r>
                  <a:rPr lang="en-US" altLang="zh-CN" sz="2600" b="1" dirty="0">
                    <a:latin typeface="Times New Roman" panose="02020603050405020304" pitchFamily="18" charset="0"/>
                    <a:cs typeface="Times New Roman" panose="02020603050405020304" pitchFamily="18" charset="0"/>
                  </a:rPr>
                  <a:t>A</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由</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解得</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&lt;1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所以该函数的定义域是</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不关于原点对称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是非奇非偶函数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故</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错误</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对于</a:t>
                </a:r>
                <a:r>
                  <a:rPr lang="en-US" altLang="zh-CN" sz="2600" b="1" dirty="0">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设</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&lt;0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&gt;0</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同理当</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&gt;0</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zh-CN" altLang="zh-CN" sz="2600" b="1" dirty="0">
                    <a:latin typeface="Times New Roman" panose="02020603050405020304" pitchFamily="18" charset="0"/>
                    <a:cs typeface="Times New Roman" panose="02020603050405020304" pitchFamily="18" charset="0"/>
                  </a:rPr>
                  <a:t>该函数是奇函数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故</a:t>
                </a:r>
                <a:r>
                  <a:rPr lang="en-US" altLang="zh-CN" sz="2600" b="1" dirty="0">
                    <a:latin typeface="Times New Roman" panose="02020603050405020304" pitchFamily="18" charset="0"/>
                    <a:cs typeface="Times New Roman" panose="02020603050405020304" pitchFamily="18" charset="0"/>
                  </a:rPr>
                  <a:t>B</a:t>
                </a:r>
                <a:r>
                  <a:rPr lang="zh-CN" altLang="zh-CN" sz="2600" b="1" dirty="0">
                    <a:latin typeface="Times New Roman" panose="02020603050405020304" pitchFamily="18" charset="0"/>
                    <a:cs typeface="Times New Roman" panose="02020603050405020304" pitchFamily="18" charset="0"/>
                  </a:rPr>
                  <a:t>正确</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对于</a:t>
                </a:r>
                <a:r>
                  <a:rPr lang="en-US" altLang="zh-CN" sz="2600" b="1" dirty="0">
                    <a:latin typeface="Times New Roman" panose="02020603050405020304" pitchFamily="18" charset="0"/>
                    <a:cs typeface="Times New Roman" panose="02020603050405020304" pitchFamily="18" charset="0"/>
                  </a:rPr>
                  <a:t>C</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由</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解得</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zh-CN" altLang="zh-CN" sz="2600" b="1" dirty="0">
                    <a:latin typeface="Times New Roman" panose="02020603050405020304" pitchFamily="18" charset="0"/>
                    <a:cs typeface="Times New Roman" panose="02020603050405020304" pitchFamily="18" charset="0"/>
                  </a:rPr>
                  <a:t>或</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所以函数的定义域是</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关于原点对称</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又</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rad>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所以该函数是偶函数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故</a:t>
                </a:r>
                <a:r>
                  <a:rPr lang="en-US" altLang="zh-CN" sz="2600" b="1" dirty="0">
                    <a:latin typeface="Times New Roman" panose="02020603050405020304" pitchFamily="18" charset="0"/>
                    <a:cs typeface="Times New Roman" panose="02020603050405020304" pitchFamily="18" charset="0"/>
                  </a:rPr>
                  <a:t>C</a:t>
                </a:r>
                <a:r>
                  <a:rPr lang="zh-CN" altLang="zh-CN" sz="2600" b="1" dirty="0">
                    <a:latin typeface="Times New Roman" panose="02020603050405020304" pitchFamily="18" charset="0"/>
                    <a:cs typeface="Times New Roman" panose="02020603050405020304" pitchFamily="18" charset="0"/>
                  </a:rPr>
                  <a:t>错误</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19764"/>
                <a:ext cx="11589417" cy="5400133"/>
              </a:xfrm>
              <a:prstGeom prst="rect">
                <a:avLst/>
              </a:prstGeom>
              <a:blipFill rotWithShape="0">
                <a:blip r:embed="rId3"/>
                <a:stretch>
                  <a:fillRect l="-947" b="-5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091844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1041457"/>
            <a:ext cx="11589417" cy="616579"/>
          </a:xfrm>
          <a:prstGeom prst="rect">
            <a:avLst/>
          </a:prstGeom>
        </p:spPr>
        <p:txBody>
          <a:bodyPr wrap="square">
            <a:spAutoFit/>
          </a:bodyPr>
          <a:lstStyle/>
          <a:p>
            <a:pPr algn="just">
              <a:lnSpc>
                <a:spcPct val="150000"/>
              </a:lnSpc>
              <a:spcAft>
                <a:spcPts val="0"/>
              </a:spcAft>
              <a:tabLst>
                <a:tab pos="2700655" algn="l"/>
                <a:tab pos="5311140" algn="l"/>
                <a:tab pos="8011160" algn="l"/>
              </a:tabLst>
            </a:pPr>
            <a:r>
              <a:rPr lang="en-US" altLang="zh-CN" sz="2600" b="1">
                <a:latin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函数的奇偶性</a:t>
            </a:r>
            <a:endParaRPr lang="zh-CN" altLang="zh-CN" sz="1050" kern="100" dirty="0">
              <a:effectLst/>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84679635"/>
              </p:ext>
            </p:extLst>
          </p:nvPr>
        </p:nvGraphicFramePr>
        <p:xfrm>
          <a:off x="478505" y="1917605"/>
          <a:ext cx="10585322" cy="4320540"/>
        </p:xfrm>
        <a:graphic>
          <a:graphicData uri="http://schemas.openxmlformats.org/drawingml/2006/table">
            <a:tbl>
              <a:tblPr firstRow="1" firstCol="1" bandRow="1"/>
              <a:tblGrid>
                <a:gridCol w="1626556"/>
                <a:gridCol w="6709544"/>
                <a:gridCol w="2249222"/>
              </a:tblGrid>
              <a:tr h="400760">
                <a:tc>
                  <a:txBody>
                    <a:bodyPr/>
                    <a:lstStyle/>
                    <a:p>
                      <a:pPr algn="ctr">
                        <a:lnSpc>
                          <a:spcPct val="15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奇偶性</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定义</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图象特点</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769">
                <a:tc>
                  <a:txBody>
                    <a:bodyPr/>
                    <a:lstStyle/>
                    <a:p>
                      <a:pPr algn="ctr">
                        <a:lnSpc>
                          <a:spcPct val="15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偶函数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一般地</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设函数</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的定义域为</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D</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如果</a:t>
                      </a:r>
                      <a:r>
                        <a:rPr lang="en-US" sz="2500" b="1">
                          <a:effectLst/>
                          <a:latin typeface="Cambria Math" panose="02040503050406030204" pitchFamily="18" charset="0"/>
                          <a:ea typeface="宋体" panose="02010600030101010101" pitchFamily="2" charset="-122"/>
                          <a:cs typeface="Cambria Math" panose="020405030504060302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500" b="1">
                          <a:effectLst/>
                          <a:latin typeface="Calibri" panose="020F0502020204030204" pitchFamily="34" charset="0"/>
                          <a:ea typeface="宋体" panose="02010600030101010101" pitchFamily="2" charset="-122"/>
                          <a:cs typeface="宋体" panose="02010600030101010101" pitchFamily="2" charset="-122"/>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D</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都有</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500" b="1">
                          <a:effectLst/>
                          <a:latin typeface="Calibri" panose="020F0502020204030204" pitchFamily="34" charset="0"/>
                          <a:ea typeface="宋体" panose="02010600030101010101" pitchFamily="2" charset="-122"/>
                          <a:cs typeface="宋体" panose="02010600030101010101" pitchFamily="2" charset="-122"/>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D</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且</a:t>
                      </a:r>
                      <a:r>
                        <a:rPr kumimoji="0" lang="en-US" altLang="zh-CN" sz="2600" b="1"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a:t>
                      </a:r>
                      <a:r>
                        <a:rPr lang="en-US" sz="2500" b="1" smtClean="0">
                          <a:effectLst/>
                          <a:latin typeface="宋体" panose="02010600030101010101" pitchFamily="2" charset="-122"/>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那么函数</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就叫做偶函数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2970530" algn="l"/>
                        </a:tabLs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关于</a:t>
                      </a:r>
                      <a:r>
                        <a:rPr kumimoji="0" lang="en-US" altLang="zh-CN" sz="2600" b="1"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p>
                    <a:p>
                      <a:pPr>
                        <a:lnSpc>
                          <a:spcPct val="150000"/>
                        </a:lnSpc>
                        <a:spcAft>
                          <a:spcPts val="0"/>
                        </a:spcAft>
                        <a:tabLst>
                          <a:tab pos="2970530" algn="l"/>
                        </a:tabLs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对称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769">
                <a:tc>
                  <a:txBody>
                    <a:bodyPr/>
                    <a:lstStyle/>
                    <a:p>
                      <a:pPr algn="ctr">
                        <a:lnSpc>
                          <a:spcPct val="15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奇函数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2970530" algn="l"/>
                        </a:tabLs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一般地</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设函数</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的定义域为</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D</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如果</a:t>
                      </a:r>
                      <a:r>
                        <a:rPr lang="en-US" sz="2500" b="1">
                          <a:effectLst/>
                          <a:latin typeface="Cambria Math" panose="02040503050406030204" pitchFamily="18" charset="0"/>
                          <a:ea typeface="宋体" panose="02010600030101010101" pitchFamily="2" charset="-122"/>
                          <a:cs typeface="Cambria Math" panose="020405030504060302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500" b="1">
                          <a:effectLst/>
                          <a:latin typeface="Calibri" panose="020F0502020204030204" pitchFamily="34" charset="0"/>
                          <a:ea typeface="宋体" panose="02010600030101010101" pitchFamily="2" charset="-122"/>
                          <a:cs typeface="宋体" panose="02010600030101010101" pitchFamily="2" charset="-122"/>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D</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都有</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zh-CN" sz="2500" b="1">
                          <a:effectLst/>
                          <a:latin typeface="Calibri" panose="020F0502020204030204" pitchFamily="34" charset="0"/>
                          <a:ea typeface="宋体" panose="02010600030101010101" pitchFamily="2" charset="-122"/>
                          <a:cs typeface="宋体" panose="02010600030101010101" pitchFamily="2" charset="-122"/>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D</a:t>
                      </a:r>
                      <a:r>
                        <a:rPr lang="en-US" sz="2500" b="1">
                          <a:effectLst/>
                          <a:latin typeface="宋体" panose="02010600030101010101" pitchFamily="2" charset="-122"/>
                          <a:ea typeface="宋体" panose="02010600030101010101" pitchFamily="2" charset="-122"/>
                          <a:cs typeface="Times New Roman" panose="02020603050405020304" pitchFamily="18" charset="0"/>
                        </a:rPr>
                        <a:t>,</a:t>
                      </a: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且</a:t>
                      </a:r>
                      <a:r>
                        <a:rPr kumimoji="0" lang="en-US" altLang="zh-CN" sz="2600" b="1"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a:t>
                      </a:r>
                      <a:r>
                        <a:rPr lang="en-US" sz="2500" b="1" smtClean="0">
                          <a:effectLst/>
                          <a:latin typeface="宋体" panose="02010600030101010101" pitchFamily="2" charset="-122"/>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那么函数</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f</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就叫做奇函数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2970530" algn="l"/>
                        </a:tabLs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关于</a:t>
                      </a:r>
                      <a:r>
                        <a:rPr kumimoji="0" lang="en-US" altLang="zh-CN" sz="2600" b="1"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p>
                    <a:p>
                      <a:pPr>
                        <a:lnSpc>
                          <a:spcPct val="150000"/>
                        </a:lnSpc>
                        <a:spcAft>
                          <a:spcPts val="0"/>
                        </a:spcAft>
                        <a:tabLst>
                          <a:tab pos="2970530" algn="l"/>
                        </a:tabLs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对称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4252690" y="3213767"/>
            <a:ext cx="1483098"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f</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f</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 name="矩形 4"/>
          <p:cNvSpPr/>
          <p:nvPr/>
        </p:nvSpPr>
        <p:spPr>
          <a:xfrm>
            <a:off x="9678765" y="2896013"/>
            <a:ext cx="688009"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y</a:t>
            </a:r>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轴</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7" name="矩形 6"/>
          <p:cNvSpPr/>
          <p:nvPr/>
        </p:nvSpPr>
        <p:spPr>
          <a:xfrm>
            <a:off x="4310873" y="5043583"/>
            <a:ext cx="1593706"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f</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f</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5"/>
          <p:cNvSpPr/>
          <p:nvPr/>
        </p:nvSpPr>
        <p:spPr>
          <a:xfrm>
            <a:off x="9573725" y="4776756"/>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原点</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251435297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P spid="7" grpId="0" autoUpdateAnimBg="0"/>
      <p:bldP spid="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019"/>
            <a:ext cx="12190413" cy="624560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1319528"/>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m:rPr>
                                  <m:nor/>
                                </m:rPr>
                                <a:rPr lang="en-US" altLang="zh-CN" sz="2600" i="0">
                                  <a:latin typeface="+mn-ea"/>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e>
                              </m: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e>
                    </m:d>
                    <m:r>
                      <a:rPr lang="zh-CN" altLang="zh-CN" sz="2600" b="1">
                        <a:latin typeface="Cambria Math" panose="02040503050406030204" pitchFamily="18" charset="0"/>
                        <a:cs typeface="Times New Roman" panose="02020603050405020304" pitchFamily="18" charset="0"/>
                      </a:rPr>
                      <m:t>即</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m:rPr>
                                  <m:nor/>
                                </m:rPr>
                                <a:rPr lang="en-US" altLang="zh-CN" sz="2600" b="1" i="0" smtClean="0">
                                  <a:latin typeface="+mn-ea"/>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m:rPr>
                                  <m:nor/>
                                </m:rPr>
                                <a:rPr lang="en-US" altLang="zh-CN" sz="2600" b="1">
                                  <a:latin typeface="+mn-ea"/>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e>
                    </m:d>
                  </m:oMath>
                </a14:m>
                <a:endParaRPr lang="zh-CN" altLang="zh-CN" sz="260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1319528"/>
              </a:xfrm>
              <a:prstGeom prst="rect">
                <a:avLst/>
              </a:prstGeom>
              <a:blipFill rotWithShape="0">
                <a:blip r:embed="rId3"/>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83682" y="1841278"/>
                <a:ext cx="11589417" cy="3322384"/>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所以该函数的定义域为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e>
                        </m:rad>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e>
                        </m:rad>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所以该函数是奇函数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83682" y="1841278"/>
                <a:ext cx="11589417" cy="3322384"/>
              </a:xfrm>
              <a:prstGeom prst="rect">
                <a:avLst/>
              </a:prstGeom>
              <a:blipFill rotWithShape="0">
                <a:blip r:embed="rId4"/>
                <a:stretch>
                  <a:fillRect l="-947" b="-38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38961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953993"/>
            <a:ext cx="12190413" cy="325063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10.(2025·</a:t>
            </a:r>
            <a:r>
              <a:rPr lang="zh-CN" altLang="zh-CN" sz="2600" b="1">
                <a:latin typeface="Times New Roman" panose="02020603050405020304" pitchFamily="18" charset="0"/>
                <a:cs typeface="Times New Roman" panose="02020603050405020304" pitchFamily="18" charset="0"/>
              </a:rPr>
              <a:t>辽宁名校联考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是偶</a:t>
            </a:r>
            <a:r>
              <a:rPr lang="zh-CN" altLang="zh-CN" sz="2600" b="1" smtClean="0">
                <a:latin typeface="Times New Roman" panose="02020603050405020304" pitchFamily="18" charset="0"/>
                <a:cs typeface="Times New Roman" panose="02020603050405020304" pitchFamily="18" charset="0"/>
              </a:rPr>
              <a:t>函</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)=1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是周期函数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于是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为周期的周期函数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1" name="矩形 10"/>
          <p:cNvSpPr/>
          <p:nvPr>
            <p:custDataLst>
              <p:tags r:id="rId2"/>
            </p:custDataLst>
          </p:nvPr>
        </p:nvSpPr>
        <p:spPr>
          <a:xfrm>
            <a:off x="1742381" y="1211080"/>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linds(horizontal)">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blinds(horizontal)">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blinds(horizontal)">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blinds(horizontal)">
                                      <p:cBhvr>
                                        <p:cTn id="2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242665"/>
            <a:ext cx="12190413" cy="644729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18116"/>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BC</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9795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242665"/>
            <a:ext cx="12190413" cy="644729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18116"/>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a:t>
            </a:r>
            <a:r>
              <a:rPr lang="zh-CN" altLang="zh-CN" sz="2600" b="1">
                <a:latin typeface="Times New Roman" panose="02020603050405020304" pitchFamily="18" charset="0"/>
                <a:cs typeface="Times New Roman" panose="02020603050405020304" pitchFamily="18" charset="0"/>
              </a:rPr>
              <a:t>　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的图象关于原点对称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为周期的周期函数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BC.</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808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492501"/>
            <a:ext cx="11589417" cy="36933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11.</a:t>
            </a:r>
            <a:r>
              <a:rPr lang="zh-CN" altLang="zh-CN" sz="2600" b="1" dirty="0">
                <a:latin typeface="Times New Roman" panose="02020603050405020304" pitchFamily="18" charset="0"/>
                <a:cs typeface="Times New Roman" panose="02020603050405020304" pitchFamily="18" charset="0"/>
              </a:rPr>
              <a:t>定义在</a:t>
            </a:r>
            <a:r>
              <a:rPr lang="en-US" altLang="zh-CN" sz="2600" b="1" dirty="0">
                <a:latin typeface="Times New Roman" panose="02020603050405020304" pitchFamily="18" charset="0"/>
                <a:cs typeface="Times New Roman" panose="02020603050405020304" pitchFamily="18" charset="0"/>
              </a:rPr>
              <a:t>R</a:t>
            </a:r>
            <a:r>
              <a:rPr lang="zh-CN" altLang="zh-CN" sz="2600" b="1" dirty="0">
                <a:latin typeface="Times New Roman" panose="02020603050405020304" pitchFamily="18" charset="0"/>
                <a:cs typeface="Times New Roman" panose="02020603050405020304" pitchFamily="18" charset="0"/>
              </a:rPr>
              <a:t>上的函数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满足</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当</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&lt;0</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满足</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)=0</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B.</a:t>
            </a:r>
            <a:r>
              <a:rPr lang="en-US" altLang="zh-CN" sz="2600" b="1" i="1" dirty="0" err="1" smtClean="0">
                <a:latin typeface="Times New Roman" panose="02020603050405020304" pitchFamily="18" charset="0"/>
                <a:cs typeface="Times New Roman" panose="02020603050405020304" pitchFamily="18" charset="0"/>
              </a:rPr>
              <a:t>y</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为奇函数</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a:t>
            </a:r>
            <a:r>
              <a:rPr lang="en-US" altLang="zh-CN" sz="2600" b="1" dirty="0">
                <a:latin typeface="Times New Roman" panose="02020603050405020304" pitchFamily="18" charset="0"/>
                <a:cs typeface="Times New Roman" panose="02020603050405020304" pitchFamily="18" charset="0"/>
              </a:rPr>
              <a:t>R</a:t>
            </a:r>
            <a:r>
              <a:rPr lang="zh-CN" altLang="zh-CN" sz="2600" b="1" dirty="0">
                <a:latin typeface="Times New Roman" panose="02020603050405020304" pitchFamily="18" charset="0"/>
                <a:cs typeface="Times New Roman" panose="02020603050405020304" pitchFamily="18" charset="0"/>
              </a:rPr>
              <a:t>上单调递增</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smtClean="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1)&gt;0</a:t>
            </a:r>
            <a:r>
              <a:rPr lang="zh-CN" altLang="zh-CN" sz="2600" b="1" dirty="0">
                <a:latin typeface="Times New Roman" panose="02020603050405020304" pitchFamily="18" charset="0"/>
                <a:cs typeface="Times New Roman" panose="02020603050405020304" pitchFamily="18" charset="0"/>
              </a:rPr>
              <a:t>的解集为</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2&lt;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&lt;1</a:t>
            </a:r>
            <a:r>
              <a:rPr lang="en-US" altLang="zh-CN" sz="2600" b="1" dirty="0" smtClean="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p:sp>
        <p:nvSpPr>
          <p:cNvPr id="10" name="矩形 9"/>
          <p:cNvSpPr/>
          <p:nvPr>
            <p:custDataLst>
              <p:tags r:id="rId1"/>
            </p:custDataLst>
          </p:nvPr>
        </p:nvSpPr>
        <p:spPr>
          <a:xfrm>
            <a:off x="922104" y="1214544"/>
            <a:ext cx="995785"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505201"/>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任取</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&lt;0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011203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92501"/>
            <a:ext cx="11589417" cy="30931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1)&gt;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1)&gt;0</a:t>
            </a:r>
            <a:r>
              <a:rPr lang="zh-CN" altLang="zh-CN" sz="2600" b="1">
                <a:latin typeface="Times New Roman" panose="02020603050405020304" pitchFamily="18" charset="0"/>
                <a:cs typeface="Times New Roman" panose="02020603050405020304" pitchFamily="18" charset="0"/>
              </a:rPr>
              <a:t>的解集为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54891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129266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spc="-120" smtClean="0">
                <a:latin typeface="Times New Roman" panose="02020603050405020304" pitchFamily="18" charset="0"/>
                <a:cs typeface="Times New Roman" panose="02020603050405020304" pitchFamily="18" charset="0"/>
              </a:rPr>
              <a:t>12.(2025·</a:t>
            </a:r>
            <a:r>
              <a:rPr lang="zh-CN" altLang="zh-CN" sz="2600" b="1" spc="-120" smtClean="0">
                <a:latin typeface="Times New Roman" panose="02020603050405020304" pitchFamily="18" charset="0"/>
                <a:cs typeface="Times New Roman" panose="02020603050405020304" pitchFamily="18" charset="0"/>
              </a:rPr>
              <a:t>郑州模拟</a:t>
            </a:r>
            <a:r>
              <a:rPr lang="en-US" altLang="zh-CN" sz="2600" b="1" spc="-120" smtClean="0">
                <a:latin typeface="Times New Roman" panose="02020603050405020304" pitchFamily="18" charset="0"/>
                <a:cs typeface="Times New Roman" panose="02020603050405020304" pitchFamily="18" charset="0"/>
              </a:rPr>
              <a:t>)</a:t>
            </a:r>
            <a:r>
              <a:rPr lang="zh-CN" altLang="zh-CN" sz="2600" b="1" spc="-120" smtClean="0">
                <a:latin typeface="Times New Roman" panose="02020603050405020304" pitchFamily="18" charset="0"/>
                <a:cs typeface="Times New Roman" panose="02020603050405020304" pitchFamily="18" charset="0"/>
              </a:rPr>
              <a:t>写出一个最小正周期为</a:t>
            </a:r>
            <a:r>
              <a:rPr lang="en-US" altLang="zh-CN" sz="2600" b="1" spc="-120" smtClean="0">
                <a:latin typeface="Times New Roman" panose="02020603050405020304" pitchFamily="18" charset="0"/>
                <a:cs typeface="Times New Roman" panose="02020603050405020304" pitchFamily="18" charset="0"/>
              </a:rPr>
              <a:t>3</a:t>
            </a:r>
            <a:r>
              <a:rPr lang="zh-CN" altLang="zh-CN" sz="2600" b="1" spc="-120" smtClean="0">
                <a:latin typeface="Times New Roman" panose="02020603050405020304" pitchFamily="18" charset="0"/>
                <a:cs typeface="Times New Roman" panose="02020603050405020304" pitchFamily="18" charset="0"/>
              </a:rPr>
              <a:t>的偶函数</a:t>
            </a:r>
            <a:r>
              <a:rPr lang="zh-CN" altLang="zh-CN" sz="2600" b="1" u="sng" spc="-120">
                <a:latin typeface="Times New Roman" panose="02020603050405020304" pitchFamily="18" charset="0"/>
                <a:cs typeface="Times New Roman" panose="02020603050405020304" pitchFamily="18" charset="0"/>
              </a:rPr>
              <a:t>　　　　　　　　　　　　　</a:t>
            </a:r>
            <a:r>
              <a:rPr lang="en-US" altLang="zh-CN" sz="2600" b="1" spc="-120" smtClean="0">
                <a:latin typeface="Times New Roman" panose="02020603050405020304" pitchFamily="18" charset="0"/>
                <a:cs typeface="Times New Roman" panose="02020603050405020304" pitchFamily="18" charset="0"/>
              </a:rPr>
              <a:t>.</a:t>
            </a:r>
            <a:r>
              <a:rPr lang="en-US" altLang="zh-CN" sz="2600" b="1" i="1" spc="-120" smtClean="0">
                <a:latin typeface="Times New Roman" panose="02020603050405020304" pitchFamily="18" charset="0"/>
                <a:cs typeface="Times New Roman" panose="02020603050405020304" pitchFamily="18" charset="0"/>
              </a:rPr>
              <a:t> </a:t>
            </a:r>
            <a:endParaRPr lang="zh-CN" altLang="zh-CN" sz="1150" spc="-12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矩形 8"/>
              <p:cNvSpPr/>
              <p:nvPr>
                <p:custDataLst>
                  <p:tags r:id="rId2"/>
                </p:custDataLst>
              </p:nvPr>
            </p:nvSpPr>
            <p:spPr>
              <a:xfrm>
                <a:off x="7628178" y="758995"/>
                <a:ext cx="3855543" cy="887038"/>
              </a:xfrm>
              <a:prstGeom prst="rect">
                <a:avLst/>
              </a:prstGeom>
            </p:spPr>
            <p:txBody>
              <a:bodyPr wrap="none">
                <a:spAutoFit/>
              </a:bodyPr>
              <a:lstStyle/>
              <a:p>
                <a:pPr>
                  <a:lnSpc>
                    <a:spcPct val="150000"/>
                  </a:lnSpc>
                  <a:spcAft>
                    <a:spcPts val="0"/>
                  </a:spcAft>
                  <a:tabLst>
                    <a:tab pos="2970530" algn="l"/>
                  </a:tabLst>
                </a:pPr>
                <a:r>
                  <a:rPr lang="en-US" altLang="zh-CN" sz="2600" b="1" i="1" dirty="0">
                    <a:solidFill>
                      <a:srgbClr val="C00000"/>
                    </a:solidFill>
                    <a:latin typeface="Times New Roman" panose="02020603050405020304" pitchFamily="18" charset="0"/>
                    <a:cs typeface="Times New Roman" panose="02020603050405020304" pitchFamily="18" charset="0"/>
                  </a:rPr>
                  <a:t>f</a:t>
                </a:r>
                <a:r>
                  <a:rPr lang="en-US" altLang="zh-CN" sz="2600" b="1" dirty="0">
                    <a:solidFill>
                      <a:srgbClr val="C00000"/>
                    </a:solidFill>
                    <a:latin typeface="Times New Roman" panose="02020603050405020304" pitchFamily="18" charset="0"/>
                    <a:cs typeface="Times New Roman" panose="02020603050405020304" pitchFamily="18" charset="0"/>
                  </a:rPr>
                  <a:t>(</a:t>
                </a:r>
                <a:r>
                  <a:rPr lang="en-US" altLang="zh-CN" sz="2600" b="1" i="1" dirty="0">
                    <a:solidFill>
                      <a:srgbClr val="C00000"/>
                    </a:solidFill>
                    <a:latin typeface="Times New Roman" panose="02020603050405020304" pitchFamily="18" charset="0"/>
                    <a:cs typeface="Times New Roman" panose="02020603050405020304" pitchFamily="18" charset="0"/>
                  </a:rPr>
                  <a:t>x</a:t>
                </a:r>
                <a:r>
                  <a:rPr lang="en-US" altLang="zh-CN" sz="2600" b="1" dirty="0">
                    <a:solidFill>
                      <a:srgbClr val="C00000"/>
                    </a:solidFill>
                    <a:latin typeface="Times New Roman" panose="02020603050405020304" pitchFamily="18" charset="0"/>
                    <a:cs typeface="Times New Roman" panose="02020603050405020304" pitchFamily="18" charset="0"/>
                  </a:rPr>
                  <a:t>)=</a:t>
                </a:r>
                <a:r>
                  <a:rPr lang="en-US" altLang="zh-CN" sz="2600" b="1" dirty="0" err="1">
                    <a:solidFill>
                      <a:srgbClr val="C00000"/>
                    </a:solidFill>
                    <a:latin typeface="Times New Roman" panose="02020603050405020304" pitchFamily="18" charset="0"/>
                    <a:cs typeface="Times New Roman" panose="02020603050405020304" pitchFamily="18" charset="0"/>
                  </a:rPr>
                  <a:t>cos</a:t>
                </a:r>
                <a:r>
                  <a:rPr lang="en-US" altLang="zh-CN" sz="2600" b="1" dirty="0">
                    <a:solidFill>
                      <a:srgbClr val="C00000"/>
                    </a:solidFill>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𝟐</m:t>
                        </m:r>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𝟑</m:t>
                        </m:r>
                      </m:den>
                    </m:f>
                  </m:oMath>
                </a14:m>
                <a:r>
                  <a:rPr lang="en-US" altLang="zh-CN" sz="2600" b="1" i="1" dirty="0">
                    <a:solidFill>
                      <a:srgbClr val="C00000"/>
                    </a:solidFill>
                    <a:latin typeface="Times New Roman" panose="02020603050405020304" pitchFamily="18" charset="0"/>
                    <a:cs typeface="Times New Roman" panose="02020603050405020304" pitchFamily="18" charset="0"/>
                  </a:rPr>
                  <a:t>x</a:t>
                </a:r>
                <a:r>
                  <a:rPr lang="en-US" altLang="zh-CN" sz="2600" b="1" dirty="0">
                    <a:solidFill>
                      <a:srgbClr val="C00000"/>
                    </a:solidFill>
                    <a:latin typeface="Times New Roman" panose="02020603050405020304" pitchFamily="18" charset="0"/>
                    <a:cs typeface="Times New Roman" panose="02020603050405020304" pitchFamily="18" charset="0"/>
                  </a:rPr>
                  <a:t>(</a:t>
                </a:r>
                <a:r>
                  <a:rPr lang="zh-CN" altLang="zh-CN" sz="2600" b="1" dirty="0">
                    <a:solidFill>
                      <a:srgbClr val="C00000"/>
                    </a:solidFill>
                    <a:latin typeface="Times New Roman" panose="02020603050405020304" pitchFamily="18" charset="0"/>
                    <a:cs typeface="Times New Roman" panose="02020603050405020304" pitchFamily="18" charset="0"/>
                  </a:rPr>
                  <a:t>答案不唯一</a:t>
                </a:r>
                <a:r>
                  <a:rPr lang="en-US" altLang="zh-CN" sz="2600" b="1" dirty="0">
                    <a:solidFill>
                      <a:srgbClr val="C00000"/>
                    </a:solidFill>
                    <a:latin typeface="Times New Roman" panose="02020603050405020304" pitchFamily="18" charset="0"/>
                    <a:cs typeface="Times New Roman" panose="02020603050405020304" pitchFamily="18" charset="0"/>
                  </a:rPr>
                  <a:t>)</a:t>
                </a:r>
                <a:endParaRPr lang="zh-CN" altLang="zh-CN" sz="2600" dirty="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4"/>
                </p:custDataLst>
              </p:nvPr>
            </p:nvSpPr>
            <p:spPr>
              <a:xfrm>
                <a:off x="7628178" y="758995"/>
                <a:ext cx="3855543" cy="887038"/>
              </a:xfrm>
              <a:prstGeom prst="rect">
                <a:avLst/>
              </a:prstGeom>
              <a:blipFill rotWithShape="0">
                <a:blip r:embed="rId5"/>
                <a:stretch>
                  <a:fillRect l="-2844" r="-2212" b="-68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79155" y="1917605"/>
                <a:ext cx="11474670" cy="3626698"/>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由最小正周期为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的偶函数</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考虑三角函数中的余弦型函数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即是偶函数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根据最小正周期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𝝎</m:t>
                        </m:r>
                      </m:den>
                    </m:f>
                  </m:oMath>
                </a14:m>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79155" y="1917605"/>
                <a:ext cx="11474670" cy="3626698"/>
              </a:xfrm>
              <a:prstGeom prst="rect">
                <a:avLst/>
              </a:prstGeom>
              <a:blipFill rotWithShape="0">
                <a:blip r:embed="rId6"/>
                <a:stretch>
                  <a:fillRect l="-9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410679"/>
            <a:ext cx="12190413" cy="486251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nvSpPr>
        <p:spPr>
          <a:xfrm>
            <a:off x="269382" y="577027"/>
            <a:ext cx="11589417" cy="62395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13.(2025·</a:t>
            </a:r>
            <a:r>
              <a:rPr lang="zh-CN" altLang="zh-CN" sz="2600" b="1">
                <a:latin typeface="Times New Roman" panose="02020603050405020304" pitchFamily="18" charset="0"/>
                <a:cs typeface="Times New Roman" panose="02020603050405020304" pitchFamily="18" charset="0"/>
              </a:rPr>
              <a:t>郴州模拟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9826548" y="671891"/>
            <a:ext cx="351378" cy="492443"/>
          </a:xfrm>
          <a:prstGeom prst="rect">
            <a:avLst/>
          </a:prstGeom>
        </p:spPr>
        <p:txBody>
          <a:bodyPr wrap="none">
            <a:spAutoFit/>
          </a:bodyPr>
          <a:lstStyle/>
          <a:p>
            <a:r>
              <a:rPr lang="en-US" altLang="zh-CN" sz="2600" b="1" dirty="0">
                <a:solidFill>
                  <a:srgbClr val="C00000"/>
                </a:solidFill>
                <a:latin typeface="Times New Roman" panose="02020603050405020304" pitchFamily="18" charset="0"/>
              </a:rPr>
              <a:t>1</a:t>
            </a:r>
            <a:endParaRPr lang="zh-CN" altLang="en-US" sz="2600" b="1" dirty="0">
              <a:solidFill>
                <a:srgbClr val="C00000"/>
              </a:solidFill>
            </a:endParaRPr>
          </a:p>
        </p:txBody>
      </p:sp>
      <p:sp>
        <p:nvSpPr>
          <p:cNvPr id="5" name="矩形 4"/>
          <p:cNvSpPr/>
          <p:nvPr/>
        </p:nvSpPr>
        <p:spPr>
          <a:xfrm>
            <a:off x="421782" y="1498251"/>
            <a:ext cx="11589417" cy="3624775"/>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依题意</a:t>
            </a:r>
            <a:r>
              <a:rPr lang="en-US" altLang="zh-CN" sz="2600" b="1">
                <a:latin typeface="宋体" panose="02010600030101010101" pitchFamily="2" charset="-122"/>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整理得</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而</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不恒为</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因此</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0131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492501"/>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奇函数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1" name="矩形 10"/>
          <p:cNvSpPr/>
          <p:nvPr>
            <p:custDataLst>
              <p:tags r:id="rId2"/>
            </p:custDataLst>
          </p:nvPr>
        </p:nvSpPr>
        <p:spPr>
          <a:xfrm>
            <a:off x="1101185" y="1116997"/>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2</a:t>
            </a:r>
            <a:endParaRPr lang="zh-CN" altLang="en-US" sz="2600" b="1" dirty="0">
              <a:solidFill>
                <a:srgbClr val="C00000"/>
              </a:solidFill>
            </a:endParaRPr>
          </a:p>
        </p:txBody>
      </p:sp>
      <p:sp>
        <p:nvSpPr>
          <p:cNvPr id="5" name="矩形 4"/>
          <p:cNvSpPr/>
          <p:nvPr/>
        </p:nvSpPr>
        <p:spPr>
          <a:xfrm>
            <a:off x="409082" y="1989649"/>
            <a:ext cx="11589417" cy="369331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为偶函数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从而</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是一个周期为</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的周期函数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(253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(253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7253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362477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周期性</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周期函数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一般地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i="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如果存在一个非零常数</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使得对每一个</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都有</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a:t>
            </a:r>
            <a:r>
              <a:rPr lang="en-US" altLang="zh-CN" sz="2600" b="1" smtClean="0">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就叫做周期函数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非零常数</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叫做这个函数的周期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最小正周期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如果在周期函数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的所有周期中存在一</a:t>
            </a:r>
            <a:r>
              <a:rPr lang="zh-CN" altLang="zh-CN" sz="2600" b="1" smtClean="0">
                <a:latin typeface="Times New Roman" panose="02020603050405020304" pitchFamily="18" charset="0"/>
                <a:cs typeface="Times New Roman" panose="02020603050405020304" pitchFamily="18" charset="0"/>
              </a:rPr>
              <a:t>个</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的</a:t>
            </a:r>
            <a:r>
              <a:rPr lang="zh-CN" altLang="zh-CN" sz="2600" b="1">
                <a:latin typeface="Times New Roman" panose="02020603050405020304" pitchFamily="18" charset="0"/>
                <a:cs typeface="Times New Roman" panose="02020603050405020304" pitchFamily="18" charset="0"/>
              </a:rPr>
              <a:t>正数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a:t>
            </a:r>
            <a:r>
              <a:rPr lang="zh-CN" altLang="zh-CN" sz="2600" b="1" smtClean="0">
                <a:latin typeface="Times New Roman" panose="02020603050405020304" pitchFamily="18" charset="0"/>
                <a:cs typeface="Times New Roman" panose="02020603050405020304" pitchFamily="18" charset="0"/>
              </a:rPr>
              <a:t>这个</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a:t>
            </a:r>
            <a:r>
              <a:rPr lang="zh-CN" altLang="zh-CN" sz="2600" b="1" smtClean="0">
                <a:latin typeface="Times New Roman" panose="02020603050405020304" pitchFamily="18" charset="0"/>
                <a:cs typeface="Times New Roman" panose="02020603050405020304" pitchFamily="18" charset="0"/>
              </a:rPr>
              <a:t>就</a:t>
            </a:r>
            <a:r>
              <a:rPr lang="zh-CN" altLang="zh-CN" sz="2600" b="1">
                <a:latin typeface="Times New Roman" panose="02020603050405020304" pitchFamily="18" charset="0"/>
                <a:cs typeface="Times New Roman" panose="02020603050405020304" pitchFamily="18" charset="0"/>
              </a:rPr>
              <a:t>叫做</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2" name="矩形 1"/>
          <p:cNvSpPr/>
          <p:nvPr/>
        </p:nvSpPr>
        <p:spPr>
          <a:xfrm>
            <a:off x="5218398" y="1879378"/>
            <a:ext cx="1766830"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f</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T</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f</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9078171" y="3089751"/>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最小</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1723979" y="3677444"/>
            <a:ext cx="1524776"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最小正数</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862011"/>
            <a:ext cx="12190413" cy="335962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3" name="矩形 12"/>
          <p:cNvSpPr/>
          <p:nvPr/>
        </p:nvSpPr>
        <p:spPr>
          <a:xfrm>
            <a:off x="269382" y="492501"/>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四、解</a:t>
            </a:r>
            <a:r>
              <a:rPr lang="zh-CN" altLang="zh-CN" sz="2600" b="1" smtClean="0">
                <a:latin typeface="Times New Roman" panose="02020603050405020304" pitchFamily="18" charset="0"/>
                <a:ea typeface="黑体" panose="02010609060101010101" pitchFamily="49" charset="-122"/>
                <a:cs typeface="Times New Roman" panose="02020603050405020304" pitchFamily="18" charset="0"/>
              </a:rPr>
              <a:t>答题</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p:cNvSpPr/>
              <p:nvPr/>
            </p:nvSpPr>
            <p:spPr>
              <a:xfrm>
                <a:off x="269382" y="11589"/>
                <a:ext cx="11589417" cy="2314673"/>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15</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𝟎</m:t>
                              </m:r>
                            </m:e>
                          </m:mr>
                        </m:m>
                      </m:e>
                    </m:d>
                  </m:oMath>
                </a14:m>
                <a:r>
                  <a:rPr lang="zh-CN" altLang="zh-CN" sz="2600" b="1">
                    <a:latin typeface="Times New Roman" panose="02020603050405020304" pitchFamily="18" charset="0"/>
                    <a:cs typeface="Times New Roman" panose="02020603050405020304" pitchFamily="18" charset="0"/>
                  </a:rPr>
                  <a:t>是奇函数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11589"/>
                <a:ext cx="11589417" cy="2314673"/>
              </a:xfrm>
              <a:prstGeom prst="rect">
                <a:avLst/>
              </a:prstGeom>
              <a:blipFill rotWithShape="0">
                <a:blip r:embed="rId3"/>
                <a:stretch>
                  <a:fillRect l="-947"/>
                </a:stretch>
              </a:blipFill>
            </p:spPr>
            <p:txBody>
              <a:bodyPr/>
              <a:lstStyle/>
              <a:p>
                <a:r>
                  <a:rPr lang="zh-CN" altLang="en-US">
                    <a:noFill/>
                  </a:rPr>
                  <a:t> </a:t>
                </a:r>
              </a:p>
            </p:txBody>
          </p:sp>
        </mc:Fallback>
      </mc:AlternateContent>
      <p:sp>
        <p:nvSpPr>
          <p:cNvPr id="5" name="矩形 4"/>
          <p:cNvSpPr/>
          <p:nvPr/>
        </p:nvSpPr>
        <p:spPr>
          <a:xfrm>
            <a:off x="421782" y="2183160"/>
            <a:ext cx="11589417" cy="62395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求实数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6" name="矩形 5"/>
          <p:cNvSpPr/>
          <p:nvPr/>
        </p:nvSpPr>
        <p:spPr>
          <a:xfrm>
            <a:off x="586882" y="2794413"/>
            <a:ext cx="11589417" cy="302461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于是</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466185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269524"/>
            <a:ext cx="12190413" cy="502478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 name="矩形 2"/>
          <p:cNvSpPr/>
          <p:nvPr/>
        </p:nvSpPr>
        <p:spPr>
          <a:xfrm>
            <a:off x="269382" y="492501"/>
            <a:ext cx="11589417" cy="62395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在区间</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4" name="矩形 3"/>
          <p:cNvSpPr/>
          <p:nvPr/>
        </p:nvSpPr>
        <p:spPr>
          <a:xfrm>
            <a:off x="338518" y="1460151"/>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要使</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结合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如图所示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知</a:t>
            </a:r>
            <a:endParaRPr lang="zh-CN" altLang="zh-CN" sz="1150">
              <a:latin typeface="Calibri" panose="020F0502020204030204" pitchFamily="34" charset="0"/>
              <a:cs typeface="Times New Roman" panose="02020603050405020304" pitchFamily="18" charset="0"/>
            </a:endParaRPr>
          </a:p>
        </p:txBody>
      </p:sp>
      <p:pic>
        <p:nvPicPr>
          <p:cNvPr id="5" name="image30.jpeg"/>
          <p:cNvPicPr/>
          <p:nvPr/>
        </p:nvPicPr>
        <p:blipFill>
          <a:blip r:embed="rId3">
            <a:clrChange>
              <a:clrFrom>
                <a:srgbClr val="FFFFFF"/>
              </a:clrFrom>
              <a:clrTo>
                <a:srgbClr val="FFFFFF">
                  <a:alpha val="0"/>
                </a:srgbClr>
              </a:clrTo>
            </a:clrChange>
          </a:blip>
          <a:stretch>
            <a:fillRect/>
          </a:stretch>
        </p:blipFill>
        <p:spPr>
          <a:xfrm>
            <a:off x="8471503" y="2286953"/>
            <a:ext cx="3025903" cy="2160270"/>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478504" y="2254346"/>
                <a:ext cx="2150910" cy="9848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2600" b="1" i="1" smtClean="0">
                              <a:latin typeface="Cambria Math" panose="02040503050406030204" pitchFamily="18" charset="0"/>
                            </a:rPr>
                          </m:ctrlPr>
                        </m:dPr>
                        <m:e>
                          <m:m>
                            <m:mPr>
                              <m:mcs>
                                <m:mc>
                                  <m:mcPr>
                                    <m:count m:val="1"/>
                                    <m:mcJc m:val="center"/>
                                  </m:mcPr>
                                </m:mc>
                              </m:mcs>
                              <m:ctrlPr>
                                <a:rPr lang="zh-CN" altLang="en-US" sz="2600" b="1" i="1">
                                  <a:latin typeface="Cambria Math" panose="02040503050406030204" pitchFamily="18" charset="0"/>
                                </a:rPr>
                              </m:ctrlPr>
                            </m:mPr>
                            <m:mr>
                              <m:e>
                                <m:r>
                                  <a:rPr lang="zh-CN" altLang="en-US" sz="2600" b="1" i="1">
                                    <a:latin typeface="Cambria Math" panose="02040503050406030204" pitchFamily="18" charset="0"/>
                                  </a:rPr>
                                  <m:t>𝒂</m:t>
                                </m:r>
                                <m:r>
                                  <a:rPr lang="zh-CN" altLang="en-US" sz="2600" b="0" i="0">
                                    <a:latin typeface="Cambria Math" panose="02040503050406030204" pitchFamily="18" charset="0"/>
                                  </a:rPr>
                                  <m:t>−2&gt;−1,</m:t>
                                </m:r>
                              </m:e>
                            </m:mr>
                            <m:mr>
                              <m:e>
                                <m:r>
                                  <a:rPr lang="zh-CN" altLang="en-US" sz="2600" b="1" i="1">
                                    <a:latin typeface="Cambria Math" panose="02040503050406030204" pitchFamily="18" charset="0"/>
                                  </a:rPr>
                                  <m:t>𝒂</m:t>
                                </m:r>
                                <m:r>
                                  <a:rPr lang="zh-CN" altLang="en-US" sz="2600" b="0" i="0">
                                    <a:latin typeface="Cambria Math" panose="02040503050406030204" pitchFamily="18" charset="0"/>
                                  </a:rPr>
                                  <m:t>−2</m:t>
                                </m:r>
                                <m:r>
                                  <m:rPr>
                                    <m:nor/>
                                  </m:rPr>
                                  <a:rPr lang="zh-CN" altLang="en-US" sz="2600" b="0" i="0">
                                    <a:latin typeface="+mn-ea"/>
                                  </a:rPr>
                                  <m:t>≤</m:t>
                                </m:r>
                                <m:r>
                                  <a:rPr lang="zh-CN" altLang="en-US" sz="2600" b="0" i="0">
                                    <a:latin typeface="Cambria Math" panose="02040503050406030204" pitchFamily="18" charset="0"/>
                                  </a:rPr>
                                  <m:t>1,</m:t>
                                </m:r>
                                <m:r>
                                  <a:rPr lang="en-US" altLang="zh-CN" sz="2600" b="1" i="1" smtClean="0">
                                    <a:latin typeface="Cambria Math" panose="02040503050406030204" pitchFamily="18" charset="0"/>
                                  </a:rPr>
                                  <m:t>       </m:t>
                                </m:r>
                              </m:e>
                            </m:mr>
                          </m:m>
                        </m:e>
                      </m:d>
                    </m:oMath>
                  </m:oMathPara>
                </a14:m>
                <a:endParaRPr lang="zh-CN" altLang="en-US" sz="2600"/>
              </a:p>
            </p:txBody>
          </p:sp>
        </mc:Choice>
        <mc:Fallback xmlns="">
          <p:sp>
            <p:nvSpPr>
              <p:cNvPr id="6" name="矩形 5"/>
              <p:cNvSpPr>
                <a:spLocks noRot="1" noChangeAspect="1" noMove="1" noResize="1" noEditPoints="1" noAdjustHandles="1" noChangeArrowheads="1" noChangeShapeType="1" noTextEdit="1"/>
              </p:cNvSpPr>
              <p:nvPr/>
            </p:nvSpPr>
            <p:spPr>
              <a:xfrm>
                <a:off x="478504" y="2254346"/>
                <a:ext cx="2150910" cy="984821"/>
              </a:xfrm>
              <a:prstGeom prst="rect">
                <a:avLst/>
              </a:prstGeom>
              <a:blipFill rotWithShape="0">
                <a:blip r:embed="rId4"/>
                <a:stretch>
                  <a:fillRect/>
                </a:stretch>
              </a:blipFill>
            </p:spPr>
            <p:txBody>
              <a:bodyPr/>
              <a:lstStyle/>
              <a:p>
                <a:r>
                  <a:rPr lang="zh-CN" altLang="en-US">
                    <a:noFill/>
                  </a:rPr>
                  <a:t> </a:t>
                </a:r>
              </a:p>
            </p:txBody>
          </p:sp>
        </mc:Fallback>
      </mc:AlternateContent>
      <p:sp>
        <p:nvSpPr>
          <p:cNvPr id="7" name="矩形 6"/>
          <p:cNvSpPr/>
          <p:nvPr/>
        </p:nvSpPr>
        <p:spPr>
          <a:xfrm>
            <a:off x="503618" y="3289967"/>
            <a:ext cx="11589417" cy="122411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的取值范围是</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02151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linds(horizontal)">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2392117"/>
            <a:ext cx="12190413" cy="383963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6" name="矩形 5"/>
          <p:cNvSpPr/>
          <p:nvPr/>
        </p:nvSpPr>
        <p:spPr>
          <a:xfrm>
            <a:off x="269382" y="492501"/>
            <a:ext cx="11589417" cy="36933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16.</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且对任意实数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恒有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求证</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的周期函数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2271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206325"/>
            <a:ext cx="12190413" cy="512578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4" name="矩形 3"/>
          <p:cNvSpPr/>
          <p:nvPr/>
        </p:nvSpPr>
        <p:spPr>
          <a:xfrm>
            <a:off x="269382" y="492501"/>
            <a:ext cx="11589417" cy="5493812"/>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的解析式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由已知得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的周期函数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从而求得</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734655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193625"/>
            <a:ext cx="12190413" cy="512578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92501"/>
            <a:ext cx="11589417" cy="5493812"/>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计算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的周期函数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(7</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023)=0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51296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1416379"/>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1498947"/>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1517367"/>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2134417"/>
                <a:ext cx="11589417" cy="3959161"/>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奇函数在关于原点对称的区间上具有相同的单调性</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偶函数在关于原点对称的区间上具有相反的单调性</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函数周期性常用结论</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定义域内任一自变量的值</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134417"/>
                <a:ext cx="11589417" cy="3959161"/>
              </a:xfrm>
              <a:prstGeom prst="rect">
                <a:avLst/>
              </a:prstGeom>
              <a:blipFill rotWithShape="0">
                <a:blip r:embed="rId6"/>
                <a:stretch>
                  <a:fillRect l="-947" r="-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3949" y="1656619"/>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6" name="矩形 5"/>
          <p:cNvSpPr/>
          <p:nvPr/>
        </p:nvSpPr>
        <p:spPr>
          <a:xfrm>
            <a:off x="227818" y="931318"/>
            <a:ext cx="11589417" cy="36933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上是偶函数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则一定有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nT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也是函数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对于函数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若存在</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一定是奇函数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6469803" y="2241200"/>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2423636" y="3405283"/>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10777643" y="4052475"/>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Tree>
    <p:extLst>
      <p:ext uri="{BB962C8B-B14F-4D97-AF65-F5344CB8AC3E}">
        <p14:creationId xmlns:p14="http://schemas.microsoft.com/office/powerpoint/2010/main" val="31169329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autoUpdateAnimBg="0"/>
      <p:bldP spid="9" grpId="0" autoUpdateAnimBg="0"/>
      <p:bldP spid="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0413" cy="629430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4" name="矩形 3"/>
          <p:cNvSpPr/>
          <p:nvPr/>
        </p:nvSpPr>
        <p:spPr>
          <a:xfrm>
            <a:off x="398240" y="918618"/>
            <a:ext cx="11248573" cy="3693319"/>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由于偶函数的定义域关于原点对称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上不具有奇偶性</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由奇函数定义可知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且在</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处有意义时才满足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反例</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存在</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但</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既不是奇函数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也不是偶函数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034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CBE9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BE9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1953</Words>
  <Application>Microsoft Office PowerPoint</Application>
  <PresentationFormat>自定义</PresentationFormat>
  <Paragraphs>464</Paragraphs>
  <Slides>65</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65</vt:i4>
      </vt:variant>
    </vt:vector>
  </HeadingPairs>
  <TitlesOfParts>
    <vt:vector size="79" baseType="lpstr">
      <vt:lpstr>等线</vt:lpstr>
      <vt:lpstr>黑体</vt:lpstr>
      <vt:lpstr>经典繁仿黑</vt:lpstr>
      <vt:lpstr>楷体</vt:lpstr>
      <vt:lpstr>宋体</vt:lpstr>
      <vt:lpstr>微软雅黑</vt:lpstr>
      <vt:lpstr>微软雅黑 Light</vt:lpstr>
      <vt:lpstr>Arial</vt:lpstr>
      <vt:lpstr>Broadway</vt:lpstr>
      <vt:lpstr>Calibri</vt:lpstr>
      <vt:lpstr>Cambria Math</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JBY</cp:lastModifiedBy>
  <cp:revision>54</cp:revision>
  <dcterms:created xsi:type="dcterms:W3CDTF">2024-01-05T07:50:57Z</dcterms:created>
  <dcterms:modified xsi:type="dcterms:W3CDTF">2025-02-15T01:08:54Z</dcterms:modified>
</cp:coreProperties>
</file>