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64" r:id="rId10"/>
    <p:sldId id="265" r:id="rId11"/>
    <p:sldId id="268" r:id="rId12"/>
    <p:sldId id="338" r:id="rId13"/>
    <p:sldId id="339" r:id="rId14"/>
    <p:sldId id="269" r:id="rId15"/>
    <p:sldId id="270" r:id="rId16"/>
    <p:sldId id="271" r:id="rId17"/>
    <p:sldId id="352" r:id="rId18"/>
    <p:sldId id="272" r:id="rId19"/>
    <p:sldId id="273" r:id="rId20"/>
    <p:sldId id="342" r:id="rId21"/>
    <p:sldId id="275" r:id="rId22"/>
    <p:sldId id="276" r:id="rId23"/>
    <p:sldId id="353" r:id="rId24"/>
    <p:sldId id="277" r:id="rId25"/>
    <p:sldId id="278" r:id="rId26"/>
    <p:sldId id="279" r:id="rId27"/>
    <p:sldId id="318" r:id="rId28"/>
    <p:sldId id="354" r:id="rId29"/>
    <p:sldId id="280" r:id="rId30"/>
    <p:sldId id="281" r:id="rId31"/>
    <p:sldId id="355" r:id="rId32"/>
    <p:sldId id="282" r:id="rId33"/>
    <p:sldId id="283" r:id="rId34"/>
    <p:sldId id="356" r:id="rId35"/>
    <p:sldId id="290" r:id="rId36"/>
    <p:sldId id="291" r:id="rId37"/>
    <p:sldId id="319" r:id="rId38"/>
    <p:sldId id="325" r:id="rId39"/>
    <p:sldId id="326" r:id="rId40"/>
    <p:sldId id="345" r:id="rId41"/>
    <p:sldId id="357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58" r:id="rId51"/>
    <p:sldId id="303" r:id="rId52"/>
    <p:sldId id="304" r:id="rId53"/>
    <p:sldId id="359" r:id="rId54"/>
    <p:sldId id="305" r:id="rId55"/>
    <p:sldId id="306" r:id="rId56"/>
    <p:sldId id="360" r:id="rId57"/>
    <p:sldId id="307" r:id="rId58"/>
    <p:sldId id="308" r:id="rId59"/>
    <p:sldId id="309" r:id="rId60"/>
    <p:sldId id="310" r:id="rId61"/>
    <p:sldId id="343" r:id="rId62"/>
    <p:sldId id="311" r:id="rId63"/>
    <p:sldId id="335" r:id="rId64"/>
    <p:sldId id="351" r:id="rId6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8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13" Type="http://schemas.openxmlformats.org/officeDocument/2006/relationships/slide" Target="../slides/slide51.xml"/><Relationship Id="rId18" Type="http://schemas.openxmlformats.org/officeDocument/2006/relationships/slide" Target="../slides/slide58.xml"/><Relationship Id="rId3" Type="http://schemas.openxmlformats.org/officeDocument/2006/relationships/tags" Target="../tags/tag41.xml"/><Relationship Id="rId21" Type="http://schemas.openxmlformats.org/officeDocument/2006/relationships/slide" Target="../slides/slide62.xml"/><Relationship Id="rId7" Type="http://schemas.openxmlformats.org/officeDocument/2006/relationships/slide" Target="../slides/slide44.xml"/><Relationship Id="rId12" Type="http://schemas.openxmlformats.org/officeDocument/2006/relationships/slide" Target="../slides/slide49.xml"/><Relationship Id="rId17" Type="http://schemas.openxmlformats.org/officeDocument/2006/relationships/slide" Target="../slides/slide57.xml"/><Relationship Id="rId2" Type="http://schemas.openxmlformats.org/officeDocument/2006/relationships/tags" Target="../tags/tag40.xml"/><Relationship Id="rId16" Type="http://schemas.openxmlformats.org/officeDocument/2006/relationships/slide" Target="../slides/slide55.xml"/><Relationship Id="rId20" Type="http://schemas.openxmlformats.org/officeDocument/2006/relationships/slide" Target="../slides/slide60.xml"/><Relationship Id="rId1" Type="http://schemas.openxmlformats.org/officeDocument/2006/relationships/tags" Target="../tags/tag39.xml"/><Relationship Id="rId6" Type="http://schemas.openxmlformats.org/officeDocument/2006/relationships/slide" Target="../slides/slide43.xml"/><Relationship Id="rId11" Type="http://schemas.openxmlformats.org/officeDocument/2006/relationships/slide" Target="../slides/slide48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4.xml"/><Relationship Id="rId10" Type="http://schemas.openxmlformats.org/officeDocument/2006/relationships/slide" Target="../slides/slide47.xml"/><Relationship Id="rId19" Type="http://schemas.openxmlformats.org/officeDocument/2006/relationships/slide" Target="../slides/slide59.xml"/><Relationship Id="rId4" Type="http://schemas.openxmlformats.org/officeDocument/2006/relationships/tags" Target="../tags/tag42.xml"/><Relationship Id="rId9" Type="http://schemas.openxmlformats.org/officeDocument/2006/relationships/slide" Target="../slides/slide46.xml"/><Relationship Id="rId14" Type="http://schemas.openxmlformats.org/officeDocument/2006/relationships/slide" Target="../slides/slide52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0.png"/><Relationship Id="rId5" Type="http://schemas.openxmlformats.org/officeDocument/2006/relationships/image" Target="../media/image7.TIF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4" Type="http://schemas.openxmlformats.org/officeDocument/2006/relationships/image" Target="../media/image8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9.TI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2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tags" Target="../tags/tag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0.TIF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11.TIF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59.png"/><Relationship Id="rId4" Type="http://schemas.openxmlformats.org/officeDocument/2006/relationships/tags" Target="../tags/tag1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6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单调性与最大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4260180"/>
            <a:ext cx="12190413" cy="196296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68253" y="870812"/>
                <a:ext cx="11975709" cy="83658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都有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成立才可以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反例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此单调区间不能用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故单调递减区间为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53" y="870812"/>
                <a:ext cx="11975709" cy="836588"/>
              </a:xfrm>
              <a:prstGeom prst="rect">
                <a:avLst/>
              </a:prstGeom>
              <a:blipFill rotWithShape="0">
                <a:blip r:embed="rId3"/>
                <a:stretch>
                  <a:fillRect l="-916" t="-730" r="-255" b="-567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354297" y="143016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27644" y="1975402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53153" y="263584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95374" y="3673266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6" grpId="0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489420"/>
            <a:ext cx="12190413" cy="480488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81167" y="590183"/>
            <a:ext cx="124425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P86T7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69249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0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548496"/>
                <a:ext cx="11589417" cy="3104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548496"/>
                <a:ext cx="11589417" cy="310411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349659"/>
            <a:ext cx="12190413" cy="405079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3286" y="1363432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34299" y="559097"/>
                <a:ext cx="11589417" cy="1489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P140T2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最大值为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9" y="559097"/>
                <a:ext cx="11589417" cy="1489318"/>
              </a:xfrm>
              <a:prstGeom prst="rect">
                <a:avLst/>
              </a:prstGeom>
              <a:blipFill rotWithShape="0">
                <a:blip r:embed="rId3"/>
                <a:stretch>
                  <a:fillRect l="-947" b="-9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243434" y="1402469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223172"/>
                <a:ext cx="11589417" cy="2158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最小值为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223172"/>
                <a:ext cx="11589417" cy="2158027"/>
              </a:xfrm>
              <a:prstGeom prst="rect">
                <a:avLst/>
              </a:prstGeom>
              <a:blipFill rotWithShape="0">
                <a:blip r:embed="rId4"/>
                <a:stretch>
                  <a:fillRect l="-947" b="-2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21941"/>
            <a:ext cx="12190413" cy="423961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8403" y="1089982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P122T4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66627" y="1652151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由条件知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27" y="1652151"/>
                <a:ext cx="11589417" cy="200843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1751911"/>
            <a:ext cx="12190413" cy="443873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函数的单调性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区间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945716"/>
                <a:ext cx="11589417" cy="4146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有意义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需满足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结合复合函数的单调性的判定方法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945716"/>
                <a:ext cx="11589417" cy="4146328"/>
              </a:xfrm>
              <a:prstGeom prst="rect">
                <a:avLst/>
              </a:prstGeom>
              <a:blipFill rotWithShape="0">
                <a:blip r:embed="rId6"/>
                <a:stretch>
                  <a:fillRect l="-947" b="-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7490991" y="956953"/>
            <a:ext cx="141256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6]</a:t>
            </a:r>
            <a:endParaRPr lang="zh-CN" altLang="zh-CN" sz="115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570579"/>
            <a:ext cx="12190413" cy="46902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58400"/>
                <a:ext cx="11589417" cy="5147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试讨论函数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上的单调性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8400"/>
                <a:ext cx="11589417" cy="5147691"/>
              </a:xfrm>
              <a:prstGeom prst="rect">
                <a:avLst/>
              </a:prstGeom>
              <a:blipFill rotWithShape="0">
                <a:blip r:embed="rId3"/>
                <a:stretch>
                  <a:fillRect l="-947" b="-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693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57125"/>
                <a:ext cx="11589417" cy="3204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7125"/>
                <a:ext cx="11589417" cy="3204723"/>
              </a:xfrm>
              <a:prstGeom prst="rect">
                <a:avLst/>
              </a:prstGeom>
              <a:blipFill rotWithShape="0">
                <a:blip r:embed="rId3"/>
                <a:stretch>
                  <a:fillRect l="-947" b="-1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30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920791"/>
            <a:ext cx="12190413" cy="43093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167164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249732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268152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1969580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求函数的单调区间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应先求定义域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在定义域内求单调区间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函数单调性的判断方法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图象法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利用已知函数的单调性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导数法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的单调性应根据外层函数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和内层函数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的单调性判断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遵循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同增异减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的原则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易错警示　函数在两个不同的区间上单调性相同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一般要分开写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“,”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不要用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742069"/>
            <a:ext cx="12190413" cy="35183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203285" y="690812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0164" y="590270"/>
                <a:ext cx="11589417" cy="4838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4" y="590270"/>
                <a:ext cx="11589417" cy="4838056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会用数学符号语言表达函数的单调性、最值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理解其实际意义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会运用基本初等函数的图象分析函数的性质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121349"/>
            <a:ext cx="12190413" cy="3153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11589417" cy="4562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(2)(2025</a:t>
                </a:r>
                <a:r>
                  <a:rPr lang="en-US" altLang="zh-CN" sz="2600" b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西安模拟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562275"/>
              </a:xfrm>
              <a:prstGeom prst="rect">
                <a:avLst/>
              </a:prstGeom>
              <a:blipFill rotWithShape="0">
                <a:blip r:embed="rId4"/>
                <a:stretch>
                  <a:fillRect l="-947" b="-9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910325" y="71552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8288" y="3214091"/>
            <a:ext cx="2376297" cy="2211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2477" y="5168139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5168139"/>
                <a:ext cx="11589417" cy="915764"/>
              </a:xfrm>
              <a:prstGeom prst="rect">
                <a:avLst/>
              </a:prstGeom>
              <a:blipFill rotWithShape="0">
                <a:blip r:embed="rId6"/>
                <a:stretch>
                  <a:fillRect l="-94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考点二　求函数的最值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值域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854465" y="857167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27818" y="749927"/>
                <a:ext cx="11589417" cy="3716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值域正确的是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749927"/>
                <a:ext cx="11589417" cy="3716530"/>
              </a:xfrm>
              <a:prstGeom prst="rect">
                <a:avLst/>
              </a:prstGeom>
              <a:blipFill rotWithShape="0">
                <a:blip r:embed="rId4"/>
                <a:stretch>
                  <a:fillRect l="-946" b="-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7205" y="405416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lvl="0"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altLang="zh-CN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 lvl="0"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solidFill>
                  <a:prstClr val="black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再结合函数的图象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zh-CN" altLang="zh-CN" sz="2600" b="1" dirty="0">
                <a:solidFill>
                  <a:prstClr val="black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所示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可得函数的值域为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</a:t>
            </a:r>
            <a:endParaRPr lang="zh-CN" altLang="zh-CN" sz="115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80403" y="1689221"/>
                <a:ext cx="11589417" cy="4459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分离常数法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故函数的值域为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换元法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再结合函数的图象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</a:t>
                </a:r>
                <a:r>
                  <a:rPr lang="en-US" altLang="zh-CN" sz="2600" b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03" y="1689221"/>
                <a:ext cx="11589417" cy="445993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1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8120" y="1966801"/>
            <a:ext cx="4702551" cy="27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57424"/>
            <a:ext cx="12190413" cy="64589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221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得函数的值域为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221348"/>
              </a:xfrm>
              <a:prstGeom prst="rect">
                <a:avLst/>
              </a:prstGeom>
              <a:blipFill rotWithShape="0">
                <a:blip r:embed="rId3"/>
                <a:stretch>
                  <a:fillRect l="-947" b="-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24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082873"/>
            <a:ext cx="1141105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求函数值域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的几种方法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主要用于和一元二次函数有关的函数求值域问题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单调性法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利用函数的单调性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再根据所给定义域来确定函数的值域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换元法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引进一个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几个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新的量来代替原来的量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实行这种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变量代换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分离常数法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分子、分母同次的分式形式采用配凑分子的方法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把函数分离成一个常数和一个分式和的形式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896242"/>
            <a:ext cx="12190413" cy="33006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3" y="621443"/>
                <a:ext cx="11658552" cy="4940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北京怀柔模拟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则对任意实数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值域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621443"/>
                <a:ext cx="11658552" cy="4940327"/>
              </a:xfrm>
              <a:prstGeom prst="rect">
                <a:avLst/>
              </a:prstGeom>
              <a:blipFill rotWithShape="0">
                <a:blip r:embed="rId4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15865" y="170619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0640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5520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换元法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520101"/>
              </a:xfrm>
              <a:prstGeom prst="rect">
                <a:avLst/>
              </a:prstGeom>
              <a:blipFill rotWithShape="0">
                <a:blip r:embed="rId3"/>
                <a:stretch>
                  <a:fillRect l="-947" b="-5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428813"/>
            <a:ext cx="12190413" cy="377808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05416"/>
                <a:ext cx="11589417" cy="3831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任意实数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min{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)=min{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)}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的最大值是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数形结合法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在同一坐标系中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的图象为如图所示的实线部分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383175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866822" y="1775720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565686"/>
            <a:ext cx="3096196" cy="21011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9777" y="4158318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为图象的最高点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831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单调性法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时取得最大值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(2)=1.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83175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932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443397"/>
            <a:ext cx="12190413" cy="27204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考点三　函数单调性的应用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4952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比较大小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952381"/>
              </a:xfrm>
              <a:prstGeom prst="rect">
                <a:avLst/>
              </a:prstGeom>
              <a:blipFill rotWithShape="0">
                <a:blip r:embed="rId5"/>
                <a:stretch>
                  <a:fillRect l="-947" b="-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7761637" y="163383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479405"/>
            <a:ext cx="12190413" cy="37406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角度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解函数不等式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4)&lt;2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771886" y="1689221"/>
                <a:ext cx="2802690" cy="674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71886" y="1689221"/>
                <a:ext cx="2802690" cy="674736"/>
              </a:xfrm>
              <a:prstGeom prst="rect">
                <a:avLst/>
              </a:prstGeom>
              <a:blipFill rotWithShape="0">
                <a:blip r:embed="rId5"/>
                <a:stretch>
                  <a:fillRect l="-3922" r="-3704" b="-2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11918" y="2580032"/>
                <a:ext cx="11474670" cy="2555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18" y="2580032"/>
                <a:ext cx="11474670" cy="2555636"/>
              </a:xfrm>
              <a:prstGeom prst="rect">
                <a:avLst/>
              </a:prstGeom>
              <a:blipFill rotWithShape="0">
                <a:blip r:embed="rId6"/>
                <a:stretch>
                  <a:fillRect l="-956" b="-1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4074825"/>
            <a:ext cx="12190413" cy="22099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4730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求参数的取值范围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保定调研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B.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由函数解析式可得函数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上单调递增不满足题意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730013"/>
              </a:xfrm>
              <a:prstGeom prst="rect">
                <a:avLst/>
              </a:prstGeom>
              <a:blipFill rotWithShape="0">
                <a:blip r:embed="rId4"/>
                <a:stretch>
                  <a:fillRect l="-947" b="-7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4255778" y="264741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4998361"/>
                <a:ext cx="11589417" cy="1319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98361"/>
                <a:ext cx="11589417" cy="13195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858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24714" y="1737498"/>
            <a:ext cx="12190413" cy="442130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929927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012495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030915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7898" y="1772825"/>
            <a:ext cx="1127387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比较函数值的大小时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先转化到同一个单调区间内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然后利用函数的单调性解决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求解函数不等式时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由条件脱去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转化为自变量间的大小关系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应注意函数的定义域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利用单调性求参数的取值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根据其单调性直接构建参数满足的方程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不等式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或先得到其图象的升降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再结合图象求解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对于分段函数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要注意衔接点的取值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751106"/>
            <a:ext cx="12190413" cy="346896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127604"/>
                <a:ext cx="11589417" cy="6232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新高考Ⅰ卷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	B.[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27604"/>
                <a:ext cx="11589417" cy="6232412"/>
              </a:xfrm>
              <a:prstGeom prst="rect">
                <a:avLst/>
              </a:prstGeom>
              <a:blipFill rotWithShape="0">
                <a:blip r:embed="rId4"/>
                <a:stretch>
                  <a:fillRect l="-947" b="-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910222" y="157800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384523"/>
            <a:ext cx="12190413" cy="390978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01746"/>
                <a:ext cx="11589417" cy="2182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01746"/>
                <a:ext cx="11589417" cy="2182777"/>
              </a:xfrm>
              <a:prstGeom prst="rect">
                <a:avLst/>
              </a:prstGeom>
              <a:blipFill rotWithShape="0">
                <a:blip r:embed="rId4"/>
                <a:stretch>
                  <a:fillRect l="-947" b="-6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37562" y="1676864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8786" y="2443247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根据所给的分段函数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画出图象如图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2432488"/>
            <a:ext cx="3603323" cy="377852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1186" y="3201410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已知函数在整个定义域上是单调递减的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38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微点突破　  </a:t>
            </a:r>
            <a:r>
              <a:rPr lang="zh-CN" altLang="zh-CN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复合函数的单调性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6755" y="856080"/>
            <a:ext cx="114746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复合函数单调性判定原则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同增异减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设复合函数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定义域的某个区间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上也是增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上是减函数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00679"/>
            <a:ext cx="12190413" cy="43065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一、求复合函数的单调区间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的单调性是以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为界来划分的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的单调性是以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为界来划分的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由此可确定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/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>
                <a:latin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</a:rPr>
              <a:t>=±2.</a:t>
            </a:r>
            <a:endParaRPr lang="zh-CN" altLang="zh-CN" sz="1050" kern="100" dirty="0">
              <a:effectLst/>
              <a:latin typeface="宋体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5058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364523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22312"/>
              </p:ext>
            </p:extLst>
          </p:nvPr>
        </p:nvGraphicFramePr>
        <p:xfrm>
          <a:off x="1546282" y="708245"/>
          <a:ext cx="8146181" cy="2758620"/>
        </p:xfrm>
        <a:graphic>
          <a:graphicData uri="http://schemas.openxmlformats.org/drawingml/2006/table">
            <a:tbl>
              <a:tblPr firstRow="1" firstCol="1" bandRow="1"/>
              <a:tblGrid>
                <a:gridCol w="2088907"/>
                <a:gridCol w="1740570"/>
                <a:gridCol w="1218623"/>
                <a:gridCol w="1043894"/>
                <a:gridCol w="2054187"/>
              </a:tblGrid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-∞,-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[0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[2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,+∞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)=5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(5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84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353070"/>
            <a:ext cx="12190413" cy="27942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1376"/>
                <a:ext cx="11589417" cy="5357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二、由复合函数的单调性求参数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问是否存在实数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上单调递减且在区间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假设存在满足条件的实数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1376"/>
                <a:ext cx="11589417" cy="5357172"/>
              </a:xfrm>
              <a:prstGeom prst="rect">
                <a:avLst/>
              </a:prstGeom>
              <a:blipFill rotWithShape="0">
                <a:blip r:embed="rId3"/>
                <a:stretch>
                  <a:fillRect l="-947" b="-6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7729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87097"/>
                <a:ext cx="11589417" cy="5836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故存在满足条件的实数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上单调递减且在区间</m:t>
                    </m:r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87097"/>
                <a:ext cx="11589417" cy="5836021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207920"/>
            <a:ext cx="12190413" cy="401051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30130"/>
                <a:ext cx="11589417" cy="5681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例如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0130"/>
                <a:ext cx="11589417" cy="5681876"/>
              </a:xfrm>
              <a:prstGeom prst="rect">
                <a:avLst/>
              </a:prstGeom>
              <a:blipFill rotWithShape="0">
                <a:blip r:embed="rId4"/>
                <a:stretch>
                  <a:fillRect l="-947" t="-644" r="-842" b="-1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8889043" y="41993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4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26915"/>
            <a:ext cx="12190413" cy="43333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657495" y="1233849"/>
            <a:ext cx="124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3117" y="2071848"/>
                <a:ext cx="4077142" cy="20084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17" y="2071848"/>
                <a:ext cx="4077142" cy="2008435"/>
              </a:xfrm>
              <a:prstGeom prst="rect">
                <a:avLst/>
              </a:prstGeom>
              <a:blipFill rotWithShape="0">
                <a:blip r:embed="rId4"/>
                <a:stretch>
                  <a:fillRect l="-2691" r="-2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385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169271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4491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115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49184"/>
              </a:xfrm>
              <a:prstGeom prst="rect">
                <a:avLst/>
              </a:prstGeom>
              <a:blipFill rotWithShape="0">
                <a:blip r:embed="rId4"/>
                <a:stretch>
                  <a:fillRect l="-947" b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687400" y="119307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988049"/>
            <a:ext cx="12190413" cy="321845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4322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揭阳二模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	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12)	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32265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935272" y="117229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29936"/>
            <a:ext cx="12190413" cy="398409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958978" y="618168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</a:p>
          <a:p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913466"/>
            <a:ext cx="12190413" cy="33020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57025" y="591357"/>
                <a:ext cx="11589417" cy="5626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南京质检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若定义在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25" y="591357"/>
                <a:ext cx="11589417" cy="5626412"/>
              </a:xfrm>
              <a:prstGeom prst="rect">
                <a:avLst/>
              </a:prstGeom>
              <a:blipFill rotWithShape="0">
                <a:blip r:embed="rId4"/>
                <a:stretch>
                  <a:fillRect l="-947" r="-473" b="-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258305" y="1222295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744283"/>
            <a:ext cx="12190413" cy="24809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4570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.{1}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D.[1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70354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258759" y="193000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245" y="4633499"/>
                <a:ext cx="2339487" cy="143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45" y="4633499"/>
                <a:ext cx="2339487" cy="1431097"/>
              </a:xfrm>
              <a:prstGeom prst="rect">
                <a:avLst/>
              </a:prstGeom>
              <a:blipFill rotWithShape="0">
                <a:blip r:embed="rId5"/>
                <a:stretch>
                  <a:fillRect l="-4688" r="-3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952251"/>
            <a:ext cx="12190413" cy="33628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取得最小值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二次函数图象的对称性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952122" y="119504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3408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那么称函数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叫作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408882"/>
              </a:xfrm>
              <a:prstGeom prst="rect">
                <a:avLst/>
              </a:prstGeom>
              <a:blipFill rotWithShape="0">
                <a:blip r:embed="rId3"/>
                <a:stretch>
                  <a:fillRect l="-947" b="-33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447385" y="20611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函数的单调性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2600" b="1" smtClean="0">
                <a:latin typeface="Times New Roman" panose="02020603050405020304" pitchFamily="18" charset="0"/>
              </a:rPr>
              <a:t>  (</a:t>
            </a:r>
            <a:r>
              <a:rPr lang="en-US" altLang="zh-CN" sz="2600" b="1">
                <a:latin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单调函数的定义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621125"/>
              </p:ext>
            </p:extLst>
          </p:nvPr>
        </p:nvGraphicFramePr>
        <p:xfrm>
          <a:off x="478503" y="2173829"/>
          <a:ext cx="10801350" cy="3632262"/>
        </p:xfrm>
        <a:graphic>
          <a:graphicData uri="http://schemas.openxmlformats.org/drawingml/2006/table">
            <a:tbl>
              <a:tblPr firstRow="1" firstCol="1" bandRow="1"/>
              <a:tblGrid>
                <a:gridCol w="432055"/>
                <a:gridCol w="5400675"/>
                <a:gridCol w="4968620"/>
              </a:tblGrid>
              <a:tr h="1681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5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定义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一般地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的定义域为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⊆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</a:t>
                      </a:r>
                      <a:r>
                        <a:rPr lang="en-US" sz="24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101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4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</a:t>
                      </a:r>
                      <a:r>
                        <a:rPr lang="en-US" sz="2400" b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那么就称函数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上单调递增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在它的定义域上单调递增时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我们就称它是增函数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4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r>
                        <a:rPr lang="en-US" sz="2400" b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那么就称函数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上单调递减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在它的定义域上单调递减时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我们就称它是减函数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167810" y="3441113"/>
            <a:ext cx="159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)&lt;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30967" y="3443422"/>
            <a:ext cx="159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)&gt;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666848"/>
                <a:ext cx="11589417" cy="4355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又当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666848"/>
                <a:ext cx="11589417" cy="4355231"/>
              </a:xfrm>
              <a:prstGeom prst="rect">
                <a:avLst/>
              </a:prstGeom>
              <a:blipFill rotWithShape="0">
                <a:blip r:embed="rId3"/>
                <a:stretch>
                  <a:fillRect l="-947" b="-6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1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019036"/>
            <a:ext cx="12190413" cy="424798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730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8.(2024·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新高考Ⅱ卷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同正、同负或同为零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30992"/>
              </a:xfrm>
              <a:prstGeom prst="rect">
                <a:avLst/>
              </a:prstGeom>
              <a:blipFill rotWithShape="0">
                <a:blip r:embed="rId4"/>
                <a:stretch>
                  <a:fillRect l="-947" r="-10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1157465" y="62902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4576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二、多选题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下列说法中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7663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843712" y="1197008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2557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26755" y="455430"/>
                <a:ext cx="11474670" cy="5776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由函数单调性的定义可知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由二次函数的性质可知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由反比例函数单调性可知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由反比例函数单调性可知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5" y="455430"/>
                <a:ext cx="11474670" cy="5776966"/>
              </a:xfrm>
              <a:prstGeom prst="rect">
                <a:avLst/>
              </a:prstGeom>
              <a:blipFill rotWithShape="0">
                <a:blip r:embed="rId3"/>
                <a:stretch>
                  <a:fillRect b="-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6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940169"/>
            <a:ext cx="12190413" cy="33351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913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的取值可以是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	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根据题意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其定义域为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必有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据此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分析选项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913542"/>
              </a:xfrm>
              <a:prstGeom prst="rect">
                <a:avLst/>
              </a:prstGeom>
              <a:blipFill rotWithShape="0">
                <a:blip r:embed="rId4"/>
                <a:stretch>
                  <a:fillRect l="-947" b="-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0320549" y="792195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2848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杭州调研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的定义域都为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84885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323590" y="1184651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51684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393645"/>
                <a:ext cx="11589417" cy="5959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93645"/>
                <a:ext cx="11589417" cy="59594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99986"/>
            <a:ext cx="12190413" cy="386054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38942" y="1615079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1948279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1948279"/>
                <a:ext cx="11589417" cy="2008435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706945" y="428095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704142"/>
            <a:ext cx="12190413" cy="35340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127604"/>
                <a:ext cx="11589417" cy="2540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27604"/>
                <a:ext cx="11589417" cy="2540054"/>
              </a:xfrm>
              <a:prstGeom prst="rect">
                <a:avLst/>
              </a:prstGeom>
              <a:blipFill rotWithShape="0">
                <a:blip r:embed="rId4"/>
                <a:stretch>
                  <a:fillRect l="-947" b="-47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151299" y="1924364"/>
            <a:ext cx="2472152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011288"/>
                <a:ext cx="11589417" cy="2314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011288"/>
                <a:ext cx="11589417" cy="2314673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54349" y="4227105"/>
            <a:ext cx="3368230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该函数图象如图所示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2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9011" y="2968014"/>
            <a:ext cx="2664142" cy="24744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6379" y="4961685"/>
            <a:ext cx="5235729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2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120994"/>
            <a:ext cx="12190413" cy="311072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8847" y="504858"/>
            <a:ext cx="113610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能说明命题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为假命题的一个函数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_____________________________________________________.</a:t>
            </a:r>
            <a:endParaRPr lang="zh-CN" altLang="zh-CN" sz="2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375275" y="985754"/>
                <a:ext cx="10033516" cy="1919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solidFill>
                      <a:srgbClr val="C00000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答案不唯一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只要满足题意即可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75275" y="985754"/>
                <a:ext cx="10033516" cy="1919693"/>
              </a:xfrm>
              <a:prstGeom prst="rect">
                <a:avLst/>
              </a:prstGeom>
              <a:blipFill rotWithShape="0">
                <a:blip r:embed="rId5"/>
                <a:stretch>
                  <a:fillRect l="-1094" r="-1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11247" y="3201410"/>
            <a:ext cx="113610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上先单调递减再单调递增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函数值最小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满足题意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可以说明命题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379549"/>
              </p:ext>
            </p:extLst>
          </p:nvPr>
        </p:nvGraphicFramePr>
        <p:xfrm>
          <a:off x="478503" y="1464769"/>
          <a:ext cx="10801350" cy="3477214"/>
        </p:xfrm>
        <a:graphic>
          <a:graphicData uri="http://schemas.openxmlformats.org/drawingml/2006/table">
            <a:tbl>
              <a:tblPr firstRow="1" firstCol="1" bandRow="1"/>
              <a:tblGrid>
                <a:gridCol w="1512190"/>
                <a:gridCol w="4536567"/>
                <a:gridCol w="4752593"/>
              </a:tblGrid>
              <a:tr h="34772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描述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自左向右看图象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是上升的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09" marR="5409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自左向右看图象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是下降的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09" marR="5409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image5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828" y="1537506"/>
            <a:ext cx="2376297" cy="2185120"/>
          </a:xfrm>
          <a:prstGeom prst="rect">
            <a:avLst/>
          </a:prstGeom>
        </p:spPr>
      </p:pic>
      <p:pic>
        <p:nvPicPr>
          <p:cNvPr id="6" name="image58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7732087" y="1667527"/>
            <a:ext cx="2410870" cy="20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355988"/>
                <a:ext cx="11589417" cy="2258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给定函数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在同一直角坐标系中画出函数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55988"/>
                <a:ext cx="11589417" cy="225824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2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722537"/>
            <a:ext cx="2793723" cy="24827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2422" y="2719929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2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13" y="3425323"/>
            <a:ext cx="2922111" cy="25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中的最大者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)=max{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834" y="1917605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及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763363"/>
            <a:ext cx="12190413" cy="449045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并证明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上任取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143968"/>
            <a:ext cx="12190413" cy="517704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382" y="492501"/>
            <a:ext cx="11589417" cy="515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解关于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)&gt;4.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故原不等式的解集为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&gt;1}.</a:t>
            </a:r>
            <a:b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单调区间的定义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那么就说函数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在这一区间具有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严格的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单调性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叫做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40572" y="127991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单调递增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3401" y="1269524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单调递减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98272" y="1872227"/>
            <a:ext cx="10951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区间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函数的最值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1006"/>
              </p:ext>
            </p:extLst>
          </p:nvPr>
        </p:nvGraphicFramePr>
        <p:xfrm>
          <a:off x="694531" y="1485552"/>
          <a:ext cx="10153269" cy="3024377"/>
        </p:xfrm>
        <a:graphic>
          <a:graphicData uri="http://schemas.openxmlformats.org/drawingml/2006/table">
            <a:tbl>
              <a:tblPr firstRow="1" firstCol="1" bandRow="1"/>
              <a:tblGrid>
                <a:gridCol w="1086337"/>
                <a:gridCol w="4314338"/>
                <a:gridCol w="4752594"/>
              </a:tblGrid>
              <a:tr h="760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前提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设函数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的定义域为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如果存在实数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满足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5030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条件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300" b="1" dirty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zh-CN" sz="2300" b="1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r>
                        <a:rPr lang="en-US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en-US" sz="2300" b="1" dirty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∃</a:t>
                      </a:r>
                      <a:r>
                        <a:rPr lang="en-US" sz="2300" b="1" i="1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300" b="1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使得</a:t>
                      </a:r>
                      <a:r>
                        <a:rPr kumimoji="0" lang="en-US" altLang="zh-CN" sz="26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endParaRPr kumimoji="0" lang="zh-CN" sz="2600" i="0" u="none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3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zh-CN" sz="23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</a:t>
                      </a:r>
                      <a:r>
                        <a:rPr lang="en-US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en-US" sz="23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∃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3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使得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结论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为最大值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为最小值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862964" y="2432787"/>
            <a:ext cx="13147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≤</a:t>
            </a:r>
            <a:r>
              <a:rPr lang="en-US" altLang="zh-CN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5718" y="3039304"/>
            <a:ext cx="13067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89985" y="2422396"/>
            <a:ext cx="13147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 smtClean="0">
                <a:solidFill>
                  <a:srgbClr val="C00000"/>
                </a:solidFill>
                <a:latin typeface="宋宋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≥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72133" y="3041261"/>
            <a:ext cx="13067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6" grpId="0" autoUpdateAnimBg="0"/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34417"/>
                <a:ext cx="11589417" cy="2757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有关单调性的常用结论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在公共定义域内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在公共定义域内与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的单调性相反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34417"/>
                <a:ext cx="11589417" cy="2757934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2049</Words>
  <Application>Microsoft Office PowerPoint</Application>
  <PresentationFormat>自定义</PresentationFormat>
  <Paragraphs>440</Paragraphs>
  <Slides>64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0" baseType="lpstr">
      <vt:lpstr>等线</vt:lpstr>
      <vt:lpstr>黑体</vt:lpstr>
      <vt:lpstr>经典繁仿黑</vt:lpstr>
      <vt:lpstr>楷体</vt:lpstr>
      <vt:lpstr>宋宋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Courier New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66</cp:revision>
  <dcterms:created xsi:type="dcterms:W3CDTF">2024-01-05T07:50:57Z</dcterms:created>
  <dcterms:modified xsi:type="dcterms:W3CDTF">2025-02-27T06:53:43Z</dcterms:modified>
</cp:coreProperties>
</file>