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258" r:id="rId4"/>
    <p:sldId id="259" r:id="rId5"/>
    <p:sldId id="260" r:id="rId6"/>
    <p:sldId id="261" r:id="rId7"/>
    <p:sldId id="264" r:id="rId8"/>
    <p:sldId id="265" r:id="rId9"/>
    <p:sldId id="313" r:id="rId10"/>
    <p:sldId id="268" r:id="rId11"/>
    <p:sldId id="338" r:id="rId12"/>
    <p:sldId id="339" r:id="rId13"/>
    <p:sldId id="340" r:id="rId14"/>
    <p:sldId id="269" r:id="rId15"/>
    <p:sldId id="270" r:id="rId16"/>
    <p:sldId id="271" r:id="rId17"/>
    <p:sldId id="272" r:id="rId18"/>
    <p:sldId id="273" r:id="rId19"/>
    <p:sldId id="342" r:id="rId20"/>
    <p:sldId id="275" r:id="rId21"/>
    <p:sldId id="276" r:id="rId22"/>
    <p:sldId id="352" r:id="rId23"/>
    <p:sldId id="277" r:id="rId24"/>
    <p:sldId id="278" r:id="rId25"/>
    <p:sldId id="279" r:id="rId26"/>
    <p:sldId id="318" r:id="rId27"/>
    <p:sldId id="353" r:id="rId28"/>
    <p:sldId id="280" r:id="rId29"/>
    <p:sldId id="281" r:id="rId30"/>
    <p:sldId id="282" r:id="rId31"/>
    <p:sldId id="283" r:id="rId32"/>
    <p:sldId id="295" r:id="rId33"/>
    <p:sldId id="296" r:id="rId34"/>
    <p:sldId id="354" r:id="rId35"/>
    <p:sldId id="297" r:id="rId36"/>
    <p:sldId id="298" r:id="rId37"/>
    <p:sldId id="355" r:id="rId38"/>
    <p:sldId id="299" r:id="rId39"/>
    <p:sldId id="300" r:id="rId40"/>
    <p:sldId id="356" r:id="rId41"/>
    <p:sldId id="301" r:id="rId42"/>
    <p:sldId id="302" r:id="rId43"/>
    <p:sldId id="357" r:id="rId44"/>
    <p:sldId id="303" r:id="rId45"/>
    <p:sldId id="358" r:id="rId46"/>
    <p:sldId id="304" r:id="rId47"/>
    <p:sldId id="359" r:id="rId48"/>
    <p:sldId id="305" r:id="rId49"/>
    <p:sldId id="360" r:id="rId50"/>
    <p:sldId id="306" r:id="rId51"/>
    <p:sldId id="361" r:id="rId52"/>
    <p:sldId id="362" r:id="rId53"/>
    <p:sldId id="307" r:id="rId54"/>
    <p:sldId id="363" r:id="rId55"/>
    <p:sldId id="308" r:id="rId56"/>
    <p:sldId id="366" r:id="rId57"/>
    <p:sldId id="309" r:id="rId58"/>
    <p:sldId id="364" r:id="rId59"/>
    <p:sldId id="310" r:id="rId60"/>
    <p:sldId id="343" r:id="rId61"/>
    <p:sldId id="311" r:id="rId62"/>
    <p:sldId id="365" r:id="rId63"/>
    <p:sldId id="335" r:id="rId64"/>
    <p:sldId id="351" r:id="rId65"/>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614" autoAdjust="0"/>
  </p:normalViewPr>
  <p:slideViewPr>
    <p:cSldViewPr>
      <p:cViewPr>
        <p:scale>
          <a:sx n="75" d="100"/>
          <a:sy n="75" d="100"/>
        </p:scale>
        <p:origin x="828" y="44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2025/2/15</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6.xml"/><Relationship Id="rId13" Type="http://schemas.openxmlformats.org/officeDocument/2006/relationships/slide" Target="../slides/slide44.xml"/><Relationship Id="rId18" Type="http://schemas.openxmlformats.org/officeDocument/2006/relationships/slide" Target="../slides/slide55.xml"/><Relationship Id="rId3" Type="http://schemas.openxmlformats.org/officeDocument/2006/relationships/tags" Target="../tags/tag41.xml"/><Relationship Id="rId21" Type="http://schemas.openxmlformats.org/officeDocument/2006/relationships/slide" Target="../slides/slide61.xml"/><Relationship Id="rId7" Type="http://schemas.openxmlformats.org/officeDocument/2006/relationships/slide" Target="../slides/slide35.xml"/><Relationship Id="rId12" Type="http://schemas.openxmlformats.org/officeDocument/2006/relationships/slide" Target="../slides/slide42.xml"/><Relationship Id="rId17" Type="http://schemas.openxmlformats.org/officeDocument/2006/relationships/slide" Target="../slides/slide53.xml"/><Relationship Id="rId2" Type="http://schemas.openxmlformats.org/officeDocument/2006/relationships/tags" Target="../tags/tag40.xml"/><Relationship Id="rId16" Type="http://schemas.openxmlformats.org/officeDocument/2006/relationships/slide" Target="../slides/slide50.xml"/><Relationship Id="rId20" Type="http://schemas.openxmlformats.org/officeDocument/2006/relationships/slide" Target="../slides/slide59.xml"/><Relationship Id="rId1" Type="http://schemas.openxmlformats.org/officeDocument/2006/relationships/tags" Target="../tags/tag39.xml"/><Relationship Id="rId6" Type="http://schemas.openxmlformats.org/officeDocument/2006/relationships/slide" Target="../slides/slide33.xml"/><Relationship Id="rId11" Type="http://schemas.openxmlformats.org/officeDocument/2006/relationships/slide" Target="../slides/slide41.xml"/><Relationship Id="rId5" Type="http://schemas.openxmlformats.org/officeDocument/2006/relationships/slideMaster" Target="../slideMasters/slideMaster1.xml"/><Relationship Id="rId15" Type="http://schemas.openxmlformats.org/officeDocument/2006/relationships/slide" Target="../slides/slide48.xml"/><Relationship Id="rId10" Type="http://schemas.openxmlformats.org/officeDocument/2006/relationships/slide" Target="../slides/slide39.xml"/><Relationship Id="rId19" Type="http://schemas.openxmlformats.org/officeDocument/2006/relationships/slide" Target="../slides/slide57.xml"/><Relationship Id="rId4" Type="http://schemas.openxmlformats.org/officeDocument/2006/relationships/tags" Target="../tags/tag42.xml"/><Relationship Id="rId9" Type="http://schemas.openxmlformats.org/officeDocument/2006/relationships/slide" Target="../slides/slide38.xml"/><Relationship Id="rId14" Type="http://schemas.openxmlformats.org/officeDocument/2006/relationships/slide" Target="../slides/slide46.xml"/><Relationship Id="rId22"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7" name="图片 6" descr="46461-grasses-morning-nature-sunset-sky-1920x1080"/>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34556" y="2502"/>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descr="46461-grasses-morning-nature-sunset-sky-1920x1080"/>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4" name="Rectangle 21">
            <a:hlinkClick r:id="rId20" action="ppaction://hlinksldjump"/>
          </p:cNvPr>
          <p:cNvSpPr>
            <a:spLocks noChangeArrowheads="1"/>
          </p:cNvSpPr>
          <p:nvPr userDrawn="1"/>
        </p:nvSpPr>
        <p:spPr bwMode="auto">
          <a:xfrm>
            <a:off x="666187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15</a:t>
            </a:r>
          </a:p>
        </p:txBody>
      </p:sp>
      <p:sp>
        <p:nvSpPr>
          <p:cNvPr id="25" name="Rectangle 21">
            <a:hlinkClick r:id="rId21" action="ppaction://hlinksldjump"/>
          </p:cNvPr>
          <p:cNvSpPr>
            <a:spLocks noChangeArrowheads="1"/>
          </p:cNvSpPr>
          <p:nvPr userDrawn="1"/>
        </p:nvSpPr>
        <p:spPr bwMode="auto">
          <a:xfrm>
            <a:off x="700790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16</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2"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14.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5.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6.TIF"/><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17.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slideLayout" Target="../slideLayouts/slideLayout3.xml"/><Relationship Id="rId4" Type="http://schemas.openxmlformats.org/officeDocument/2006/relationships/tags" Target="../tags/tag70.xml"/></Relationships>
</file>

<file path=ppt/slides/_rels/slide18.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23.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Layout" Target="../slideLayouts/slideLayout3.xml"/><Relationship Id="rId4" Type="http://schemas.openxmlformats.org/officeDocument/2006/relationships/tags" Target="../tags/tag8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84.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28.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21.png"/><Relationship Id="rId5" Type="http://schemas.openxmlformats.org/officeDocument/2006/relationships/tags" Target="../tags/tag87.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2.xml"/><Relationship Id="rId4" Type="http://schemas.openxmlformats.org/officeDocument/2006/relationships/slide" Target="slide14.xml"/></Relationships>
</file>

<file path=ppt/slides/_rels/slide30.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Layout" Target="../slideLayouts/slideLayout3.xml"/><Relationship Id="rId4" Type="http://schemas.openxmlformats.org/officeDocument/2006/relationships/tags" Target="../tags/tag9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slideLayout" Target="../slideLayouts/slideLayout3.xml"/><Relationship Id="rId4" Type="http://schemas.openxmlformats.org/officeDocument/2006/relationships/tags" Target="../tags/tag99.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0.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10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11.TIF"/><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8.xml"/><Relationship Id="rId1" Type="http://schemas.openxmlformats.org/officeDocument/2006/relationships/tags" Target="../tags/tag10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8.xml"/><Relationship Id="rId1" Type="http://schemas.openxmlformats.org/officeDocument/2006/relationships/tags" Target="../tags/tag10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07.xml"/><Relationship Id="rId1" Type="http://schemas.openxmlformats.org/officeDocument/2006/relationships/tags" Target="../tags/tag106.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slideLayout" Target="../slideLayouts/slideLayout8.xml"/><Relationship Id="rId1" Type="http://schemas.openxmlformats.org/officeDocument/2006/relationships/tags" Target="../tags/tag108.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1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8.xml"/><Relationship Id="rId1" Type="http://schemas.openxmlformats.org/officeDocument/2006/relationships/tags" Target="../tags/tag11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tags" Target="../tags/tag115.xml"/></Relationships>
</file>

<file path=ppt/slides/_rels/slide4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slideLayout" Target="../slideLayouts/slideLayout8.xml"/><Relationship Id="rId1" Type="http://schemas.openxmlformats.org/officeDocument/2006/relationships/tags" Target="../tags/tag116.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120.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tags" Target="../tags/tag121.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8.xml"/><Relationship Id="rId1" Type="http://schemas.openxmlformats.org/officeDocument/2006/relationships/tags" Target="../tags/tag12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8.xml"/><Relationship Id="rId1" Type="http://schemas.openxmlformats.org/officeDocument/2006/relationships/tags" Target="../tags/tag12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56.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slideLayout" Target="../slideLayouts/slideLayout8.xml"/><Relationship Id="rId1" Type="http://schemas.openxmlformats.org/officeDocument/2006/relationships/tags" Target="../tags/tag12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8.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129.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8.xml"/><Relationship Id="rId1" Type="http://schemas.openxmlformats.org/officeDocument/2006/relationships/tags" Target="../tags/tag131.xml"/><Relationship Id="rId4" Type="http://schemas.openxmlformats.org/officeDocument/2006/relationships/image" Target="../media/image26.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13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第二章</a:t>
            </a: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00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函数</a:t>
            </a:r>
            <a:endParaRPr lang="zh-CN" altLang="en-US" sz="2000" dirty="0" smtClea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11</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函数模型及其应用</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744176" y="2115862"/>
            <a:ext cx="461986" cy="553998"/>
          </a:xfrm>
          <a:prstGeom prst="rect">
            <a:avLst/>
          </a:prstGeom>
        </p:spPr>
        <p:txBody>
          <a:bodyPr wrap="none">
            <a:spAutoFit/>
          </a:bodyPr>
          <a:lstStyle/>
          <a:p>
            <a:r>
              <a:rPr lang="en-US" altLang="zh-CN" sz="3000" b="1" smtClean="0">
                <a:solidFill>
                  <a:srgbClr val="C00000"/>
                </a:solidFill>
                <a:latin typeface="Times New Roman" panose="02020603050405020304"/>
                <a:ea typeface="宋体" panose="02010600030101010101" pitchFamily="2" charset="-122"/>
                <a:sym typeface="Times New Roman" panose="02020603050405020304"/>
              </a:rPr>
              <a:t>D</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46232" y="224114"/>
            <a:ext cx="11589417" cy="242444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必修一</a:t>
            </a:r>
            <a:r>
              <a:rPr lang="en-US" altLang="zh-CN" sz="2600" b="1">
                <a:latin typeface="Times New Roman" panose="02020603050405020304" pitchFamily="18" charset="0"/>
                <a:cs typeface="Times New Roman" panose="02020603050405020304" pitchFamily="18" charset="0"/>
              </a:rPr>
              <a:t>P155T9</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已知甲、乙两种商品在过去一段时间内的价格走势如图所示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假设某商人持有资金</a:t>
            </a:r>
            <a:r>
              <a:rPr lang="en-US" altLang="zh-CN" sz="2600" b="1">
                <a:latin typeface="Times New Roman" panose="02020603050405020304" pitchFamily="18" charset="0"/>
                <a:cs typeface="Times New Roman" panose="02020603050405020304" pitchFamily="18" charset="0"/>
              </a:rPr>
              <a:t>120</a:t>
            </a:r>
            <a:r>
              <a:rPr lang="zh-CN" altLang="zh-CN" sz="2600" b="1">
                <a:latin typeface="Times New Roman" panose="02020603050405020304" pitchFamily="18" charset="0"/>
                <a:cs typeface="Times New Roman" panose="02020603050405020304" pitchFamily="18" charset="0"/>
              </a:rPr>
              <a:t>万元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他可以在</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至</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的任意时刻买卖这两种商品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且买卖能够立即成交</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其他费用忽略不计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如果他在</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时刻卖出所有商品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那么他将获得的最大利润是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5" name="image100.jpeg"/>
          <p:cNvPicPr/>
          <p:nvPr/>
        </p:nvPicPr>
        <p:blipFill>
          <a:blip r:embed="rId2">
            <a:clrChange>
              <a:clrFrom>
                <a:srgbClr val="FFFFFF"/>
              </a:clrFrom>
              <a:clrTo>
                <a:srgbClr val="FFFFFF">
                  <a:alpha val="0"/>
                </a:srgbClr>
              </a:clrTo>
            </a:clrChange>
          </a:blip>
          <a:stretch>
            <a:fillRect/>
          </a:stretch>
        </p:blipFill>
        <p:spPr>
          <a:xfrm>
            <a:off x="7823421" y="2368763"/>
            <a:ext cx="3549221" cy="3120278"/>
          </a:xfrm>
          <a:prstGeom prst="rect">
            <a:avLst/>
          </a:prstGeom>
        </p:spPr>
      </p:pic>
      <p:sp>
        <p:nvSpPr>
          <p:cNvPr id="7" name="矩形 6"/>
          <p:cNvSpPr/>
          <p:nvPr/>
        </p:nvSpPr>
        <p:spPr>
          <a:xfrm>
            <a:off x="577695" y="2672455"/>
            <a:ext cx="11589417"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A.40</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	B.60</a:t>
            </a:r>
            <a:r>
              <a:rPr lang="zh-CN" altLang="zh-CN" sz="2600" b="1">
                <a:latin typeface="Times New Roman" panose="02020603050405020304" pitchFamily="18" charset="0"/>
                <a:cs typeface="Times New Roman" panose="02020603050405020304" pitchFamily="18" charset="0"/>
              </a:rPr>
              <a:t>万元</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C.80</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	D.120</a:t>
            </a:r>
            <a:r>
              <a:rPr lang="zh-CN" altLang="zh-CN" sz="2600" b="1">
                <a:latin typeface="Times New Roman" panose="02020603050405020304" pitchFamily="18" charset="0"/>
                <a:cs typeface="Times New Roman" panose="02020603050405020304" pitchFamily="18" charset="0"/>
              </a:rPr>
              <a:t>万元</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0" name="矩形 9"/>
          <p:cNvSpPr/>
          <p:nvPr/>
        </p:nvSpPr>
        <p:spPr>
          <a:xfrm>
            <a:off x="269382" y="621443"/>
            <a:ext cx="11589417" cy="302461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当甲商品的价格为</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元时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该商人全部买入甲商品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可以买</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6=20(</a:t>
            </a:r>
            <a:r>
              <a:rPr lang="zh-CN" altLang="zh-CN" sz="2600" b="1">
                <a:latin typeface="Times New Roman" panose="02020603050405020304" pitchFamily="18" charset="0"/>
                <a:cs typeface="Times New Roman" panose="02020603050405020304" pitchFamily="18" charset="0"/>
              </a:rPr>
              <a:t>万份</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时刻全部卖出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此时获利</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2=40(</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当乙商品的价格为</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元时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该商人买入乙商品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可以买</a:t>
            </a:r>
            <a:r>
              <a:rPr lang="en-US" altLang="zh-CN" sz="2600" b="1">
                <a:latin typeface="Times New Roman" panose="02020603050405020304" pitchFamily="18" charset="0"/>
                <a:cs typeface="Times New Roman" panose="02020603050405020304" pitchFamily="18" charset="0"/>
              </a:rPr>
              <a:t>(120+40)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4=40(</a:t>
            </a:r>
            <a:r>
              <a:rPr lang="zh-CN" altLang="zh-CN" sz="2600" b="1">
                <a:latin typeface="Times New Roman" panose="02020603050405020304" pitchFamily="18" charset="0"/>
                <a:cs typeface="Times New Roman" panose="02020603050405020304" pitchFamily="18" charset="0"/>
              </a:rPr>
              <a:t>万份</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时刻全部卖出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此时获利</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2=80(</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故该商人共获利</a:t>
            </a:r>
            <a:r>
              <a:rPr lang="en-US" altLang="zh-CN" sz="2600" b="1">
                <a:latin typeface="Times New Roman" panose="02020603050405020304" pitchFamily="18" charset="0"/>
                <a:cs typeface="Times New Roman" panose="02020603050405020304" pitchFamily="18" charset="0"/>
              </a:rPr>
              <a:t>40+80=120(</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702338"/>
            <a:ext cx="12190413" cy="2529750"/>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7823422" y="2470573"/>
            <a:ext cx="461986" cy="553998"/>
          </a:xfrm>
          <a:prstGeom prst="rect">
            <a:avLst/>
          </a:prstGeom>
        </p:spPr>
        <p:txBody>
          <a:bodyPr wrap="none">
            <a:spAutoFit/>
          </a:bodyPr>
          <a:lstStyle/>
          <a:p>
            <a:r>
              <a:rPr lang="en-US" altLang="zh-CN" sz="3000" b="1" smtClean="0">
                <a:solidFill>
                  <a:srgbClr val="C00000"/>
                </a:solidFill>
                <a:latin typeface="Times New Roman" panose="02020603050405020304"/>
                <a:ea typeface="宋体" panose="02010600030101010101" pitchFamily="2" charset="-122"/>
                <a:sym typeface="Times New Roman" panose="02020603050405020304"/>
              </a:rPr>
              <a:t>C</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10" name="矩形 9"/>
              <p:cNvSpPr/>
              <p:nvPr/>
            </p:nvSpPr>
            <p:spPr>
              <a:xfrm>
                <a:off x="269382" y="575143"/>
                <a:ext cx="11589417" cy="472547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3.(2021·</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青少年视力是社会普遍关注的问题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视力情况可借助视力表测量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通常用五分记录法和小数记录法记录视力数据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五分记录法的数据</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和小数记录法的数据</a:t>
                </a:r>
                <a:r>
                  <a:rPr lang="en-US" altLang="zh-CN" sz="2600" b="1" i="1">
                    <a:latin typeface="Times New Roman" panose="02020603050405020304" pitchFamily="18" charset="0"/>
                    <a:cs typeface="Times New Roman" panose="02020603050405020304" pitchFamily="18" charset="0"/>
                  </a:rPr>
                  <a:t>V</a:t>
                </a:r>
                <a:r>
                  <a:rPr lang="zh-CN" altLang="zh-CN" sz="2600" b="1">
                    <a:latin typeface="Times New Roman" panose="02020603050405020304" pitchFamily="18" charset="0"/>
                    <a:cs typeface="Times New Roman" panose="02020603050405020304" pitchFamily="18" charset="0"/>
                  </a:rPr>
                  <a:t>满足</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=5+lg</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已知某同学视力的五分记录法的数据为</a:t>
                </a:r>
                <a:r>
                  <a:rPr lang="en-US" altLang="zh-CN" sz="2600" b="1">
                    <a:latin typeface="Times New Roman" panose="02020603050405020304" pitchFamily="18" charset="0"/>
                    <a:cs typeface="Times New Roman" panose="02020603050405020304" pitchFamily="18" charset="0"/>
                  </a:rPr>
                  <a:t>4.9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则其视力的小数记录法的数据约为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r>
                          <a:rPr lang="en-US" altLang="zh-CN" sz="2600" b="1" i="1">
                            <a:latin typeface="Cambria Math" panose="02040503050406030204" pitchFamily="18" charset="0"/>
                            <a:cs typeface="Times New Roman" panose="02020603050405020304" pitchFamily="18" charset="0"/>
                          </a:rPr>
                          <m:t>𝟏𝟎</m:t>
                        </m: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Times New Roman" panose="02020603050405020304" pitchFamily="18" charset="0"/>
                    <a:cs typeface="Times New Roman" panose="02020603050405020304" pitchFamily="18" charset="0"/>
                  </a:rPr>
                  <a:t>≈1.259)(</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A.1.5</a:t>
                </a:r>
                <a:r>
                  <a:rPr lang="en-US" altLang="zh-CN" sz="2600" b="1">
                    <a:latin typeface="Times New Roman" panose="02020603050405020304" pitchFamily="18" charset="0"/>
                    <a:cs typeface="Times New Roman" panose="02020603050405020304" pitchFamily="18" charset="0"/>
                  </a:rPr>
                  <a:t>	B.1.2	</a:t>
                </a:r>
                <a:r>
                  <a:rPr lang="en-US" altLang="zh-CN" sz="2600" b="1" smtClean="0">
                    <a:latin typeface="Times New Roman" panose="02020603050405020304" pitchFamily="18" charset="0"/>
                    <a:cs typeface="Times New Roman" panose="02020603050405020304" pitchFamily="18" charset="0"/>
                  </a:rPr>
                  <a:t>	C.0.8	</a:t>
                </a:r>
                <a:r>
                  <a:rPr lang="en-US" altLang="zh-CN" sz="2600" b="1">
                    <a:latin typeface="Times New Roman" panose="02020603050405020304" pitchFamily="18" charset="0"/>
                    <a:cs typeface="Times New Roman" panose="02020603050405020304" pitchFamily="18" charset="0"/>
                  </a:rPr>
                  <a:t>	D.0.6</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由题意知</a:t>
                </a:r>
                <a:r>
                  <a:rPr lang="en-US" altLang="zh-CN" sz="2600" b="1">
                    <a:latin typeface="Times New Roman" panose="02020603050405020304" pitchFamily="18" charset="0"/>
                    <a:cs typeface="Times New Roman" panose="02020603050405020304" pitchFamily="18" charset="0"/>
                  </a:rPr>
                  <a:t>4.9=5+lg</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V</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𝟎</m:t>
                        </m:r>
                      </m:e>
                      <m:sup>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𝟏𝟎</m:t>
                            </m:r>
                          </m:den>
                        </m:f>
                      </m:sup>
                    </m:sSup>
                  </m:oMath>
                </a14:m>
                <a:r>
                  <a:rPr lang="en-US" altLang="zh-CN" sz="2600" b="1">
                    <a:latin typeface="Times New Roman" panose="02020603050405020304" pitchFamily="18" charset="0"/>
                    <a:cs typeface="Times New Roman" panose="02020603050405020304" pitchFamily="18" charset="0"/>
                  </a:rPr>
                  <a:t>≈0.8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该同学视力的小数记录法的数据约为</a:t>
                </a:r>
                <a:r>
                  <a:rPr lang="en-US" altLang="zh-CN" sz="2600" b="1">
                    <a:latin typeface="Times New Roman" panose="02020603050405020304" pitchFamily="18" charset="0"/>
                    <a:cs typeface="Times New Roman" panose="02020603050405020304" pitchFamily="18" charset="0"/>
                  </a:rPr>
                  <a:t>0.8.</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75143"/>
                <a:ext cx="11589417" cy="4725478"/>
              </a:xfrm>
              <a:prstGeom prst="rect">
                <a:avLst/>
              </a:prstGeom>
              <a:blipFill rotWithShape="0">
                <a:blip r:embed="rId3"/>
                <a:stretch>
                  <a:fillRect l="-947" r="-473" b="-1069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519386"/>
            <a:ext cx="12190413" cy="3757865"/>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7226141" y="1736811"/>
            <a:ext cx="684803"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506</a:t>
            </a:r>
            <a:endParaRPr lang="zh-CN" altLang="zh-CN" sz="1150">
              <a:latin typeface="Calibri" panose="020F0502020204030204" pitchFamily="34" charset="0"/>
              <a:cs typeface="Times New Roman" panose="02020603050405020304" pitchFamily="18" charset="0"/>
            </a:endParaRPr>
          </a:p>
        </p:txBody>
      </p:sp>
      <p:sp>
        <p:nvSpPr>
          <p:cNvPr id="10" name="矩形 9"/>
          <p:cNvSpPr/>
          <p:nvPr/>
        </p:nvSpPr>
        <p:spPr>
          <a:xfrm>
            <a:off x="244999" y="598293"/>
            <a:ext cx="11589417" cy="189282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某商品在最近</a:t>
            </a:r>
            <a:r>
              <a:rPr lang="en-US" altLang="zh-CN" sz="2600" b="1" dirty="0">
                <a:latin typeface="Times New Roman" panose="02020603050405020304" pitchFamily="18" charset="0"/>
                <a:cs typeface="Times New Roman" panose="02020603050405020304" pitchFamily="18" charset="0"/>
              </a:rPr>
              <a:t>30</a:t>
            </a:r>
            <a:r>
              <a:rPr lang="zh-CN" altLang="zh-CN" sz="2600" b="1" dirty="0">
                <a:latin typeface="Times New Roman" panose="02020603050405020304" pitchFamily="18" charset="0"/>
                <a:cs typeface="Times New Roman" panose="02020603050405020304" pitchFamily="18" charset="0"/>
              </a:rPr>
              <a:t>天内的价格</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与时间</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单位</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天</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的函数关系是</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t</a:t>
            </a:r>
            <a:r>
              <a:rPr lang="en-US" altLang="zh-CN" sz="2600" b="1" dirty="0" err="1" smtClean="0">
                <a:latin typeface="Times New Roman" panose="02020603050405020304" pitchFamily="18" charset="0"/>
                <a:cs typeface="Times New Roman" panose="02020603050405020304" pitchFamily="18" charset="0"/>
              </a:rPr>
              <a:t>+10</a:t>
            </a:r>
            <a:endParaRPr lang="en-US" altLang="zh-CN" sz="2600" b="1" dirty="0"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0&lt;</a:t>
            </a:r>
            <a:r>
              <a:rPr lang="en-US" altLang="zh-CN" sz="2600" b="1" i="1" dirty="0" err="1">
                <a:latin typeface="Times New Roman" panose="02020603050405020304" pitchFamily="18" charset="0"/>
                <a:cs typeface="Times New Roman" panose="02020603050405020304" pitchFamily="18" charset="0"/>
              </a:rPr>
              <a:t>t</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30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t</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N)</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销售量</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与时间</a:t>
            </a:r>
            <a:r>
              <a:rPr lang="en-US" altLang="zh-CN" sz="2600" b="1" i="1" dirty="0">
                <a:latin typeface="Times New Roman" panose="02020603050405020304" pitchFamily="18" charset="0"/>
                <a:cs typeface="Times New Roman" panose="02020603050405020304" pitchFamily="18" charset="0"/>
              </a:rPr>
              <a:t>t</a:t>
            </a:r>
            <a:r>
              <a:rPr lang="zh-CN" altLang="zh-CN" sz="2600" b="1" dirty="0">
                <a:latin typeface="Times New Roman" panose="02020603050405020304" pitchFamily="18" charset="0"/>
                <a:cs typeface="Times New Roman" panose="02020603050405020304" pitchFamily="18" charset="0"/>
              </a:rPr>
              <a:t>的函数关系是</a:t>
            </a:r>
            <a:r>
              <a:rPr lang="en-US" altLang="zh-CN" sz="2600" b="1" i="1" dirty="0">
                <a:latin typeface="Times New Roman" panose="02020603050405020304" pitchFamily="18" charset="0"/>
                <a:cs typeface="Times New Roman" panose="02020603050405020304" pitchFamily="18" charset="0"/>
              </a:rPr>
              <a:t>g</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t</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smtClean="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t</a:t>
            </a:r>
            <a:r>
              <a:rPr lang="en-US" altLang="zh-CN" sz="2600" b="1" dirty="0" err="1">
                <a:latin typeface="Times New Roman" panose="02020603050405020304" pitchFamily="18" charset="0"/>
                <a:cs typeface="Times New Roman" panose="02020603050405020304" pitchFamily="18" charset="0"/>
              </a:rPr>
              <a:t>+35</a:t>
            </a:r>
            <a:r>
              <a:rPr lang="en-US" altLang="zh-CN" sz="2600" b="1" dirty="0">
                <a:latin typeface="Times New Roman" panose="02020603050405020304" pitchFamily="18" charset="0"/>
                <a:cs typeface="Times New Roman" panose="02020603050405020304" pitchFamily="18" charset="0"/>
              </a:rPr>
              <a:t>(0&lt;</a:t>
            </a:r>
            <a:r>
              <a:rPr lang="en-US" altLang="zh-CN" sz="2600" b="1" i="1" dirty="0" err="1">
                <a:latin typeface="Times New Roman" panose="02020603050405020304" pitchFamily="18" charset="0"/>
                <a:cs typeface="Times New Roman" panose="02020603050405020304" pitchFamily="18" charset="0"/>
              </a:rPr>
              <a:t>t</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30</a:t>
            </a:r>
            <a:r>
              <a:rPr lang="en-US" altLang="zh-CN" sz="2600" b="1" dirty="0"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dirty="0" smtClean="0">
                <a:latin typeface="Times New Roman" panose="02020603050405020304" pitchFamily="18" charset="0"/>
                <a:cs typeface="Times New Roman" panose="02020603050405020304" pitchFamily="18" charset="0"/>
              </a:rPr>
              <a:t>	t</a:t>
            </a:r>
            <a:r>
              <a:rPr lang="zh-CN" altLang="zh-CN" sz="2600" b="1" dirty="0">
                <a:latin typeface="Calibri" panose="020F0502020204030204" pitchFamily="34" charset="0"/>
                <a:cs typeface="宋体" panose="02010600030101010101" pitchFamily="2" charset="-122"/>
              </a:rPr>
              <a:t>∈</a:t>
            </a:r>
            <a:r>
              <a:rPr lang="en-US" altLang="zh-CN" sz="2600" b="1" dirty="0">
                <a:latin typeface="Times New Roman" panose="02020603050405020304" pitchFamily="18" charset="0"/>
                <a:cs typeface="Times New Roman" panose="02020603050405020304" pitchFamily="18" charset="0"/>
              </a:rPr>
              <a:t>N)</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则这种商品的日销售金额的最大值是</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554545" y="2539147"/>
                <a:ext cx="11589417" cy="225625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日销售金额</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+35)(</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𝒕</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oMath>
                </a14:m>
                <a:r>
                  <a:rPr lang="en-US" altLang="zh-CN" sz="2600" b="1">
                    <a:latin typeface="Times New Roman" panose="02020603050405020304" pitchFamily="18" charset="0"/>
                    <a:cs typeface="Times New Roman" panose="02020603050405020304" pitchFamily="18" charset="0"/>
                  </a:rPr>
                  <a:t>+350+</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𝟔𝟐𝟓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或</a:t>
                </a: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=506.</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54545" y="2539147"/>
                <a:ext cx="11589417" cy="2256259"/>
              </a:xfrm>
              <a:prstGeom prst="rect">
                <a:avLst/>
              </a:prstGeom>
              <a:blipFill rotWithShape="0">
                <a:blip r:embed="rId3"/>
                <a:stretch>
                  <a:fillRect l="-947" b="-567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63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custDataLst>
              <p:tags r:id="rId2"/>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利用函数图象刻画实际问题的变化过程</a:t>
            </a:r>
            <a:endParaRPr lang="zh-CN" altLang="zh-CN" sz="1200">
              <a:latin typeface="Calibri" panose="020F0502020204030204" pitchFamily="34" charset="0"/>
              <a:cs typeface="Times New Roman" panose="02020603050405020304" pitchFamily="18" charset="0"/>
            </a:endParaRPr>
          </a:p>
        </p:txBody>
      </p:sp>
      <p:sp>
        <p:nvSpPr>
          <p:cNvPr id="11" name="矩形 10"/>
          <p:cNvSpPr/>
          <p:nvPr/>
        </p:nvSpPr>
        <p:spPr>
          <a:xfrm>
            <a:off x="220619" y="752072"/>
            <a:ext cx="6541924" cy="2363660"/>
          </a:xfrm>
          <a:prstGeom prst="rect">
            <a:avLst/>
          </a:prstGeom>
        </p:spPr>
        <p:txBody>
          <a:bodyPr wrap="square">
            <a:spAutoFit/>
          </a:bodyPr>
          <a:lstStyle/>
          <a:p>
            <a:pPr marL="355600" indent="-355600">
              <a:lnSpc>
                <a:spcPct val="120000"/>
              </a:lnSpc>
              <a:spcAft>
                <a:spcPts val="0"/>
              </a:spcAft>
              <a:tabLst>
                <a:tab pos="2970530" algn="l"/>
              </a:tabLst>
            </a:pPr>
            <a:r>
              <a:rPr lang="zh-CN" altLang="zh-CN" sz="25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500" b="1">
                <a:solidFill>
                  <a:srgbClr val="0000FF"/>
                </a:solidFill>
                <a:latin typeface="Times New Roman" panose="02020603050405020304" pitchFamily="18" charset="0"/>
                <a:cs typeface="Times New Roman" panose="02020603050405020304" pitchFamily="18" charset="0"/>
              </a:rPr>
              <a:t>1</a:t>
            </a:r>
            <a:r>
              <a:rPr lang="en-US" altLang="zh-CN" sz="2500" b="1">
                <a:solidFill>
                  <a:srgbClr val="0000FF"/>
                </a:solidFill>
                <a:latin typeface="宋体" panose="02010600030101010101" pitchFamily="2" charset="-122"/>
                <a:cs typeface="Times New Roman" panose="02020603050405020304" pitchFamily="18" charset="0"/>
              </a:rPr>
              <a:t> </a:t>
            </a:r>
            <a:r>
              <a:rPr lang="en-US" altLang="zh-CN" sz="2500" b="1">
                <a:latin typeface="Times New Roman" panose="02020603050405020304" pitchFamily="18" charset="0"/>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多选</a:t>
            </a:r>
            <a:r>
              <a:rPr lang="en-US" altLang="zh-CN" sz="2500" b="1">
                <a:latin typeface="Times New Roman" panose="02020603050405020304" pitchFamily="18" charset="0"/>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血药浓度是指药物吸收后在血浆内的总浓度</a:t>
            </a:r>
            <a:r>
              <a:rPr lang="en-US" altLang="zh-CN" sz="2500" b="1">
                <a:latin typeface="Times New Roman" panose="02020603050405020304" pitchFamily="18" charset="0"/>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药物在人体内发挥治疗作用时</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该药物的血药浓度应介于最低有效浓度和最低中毒浓度之间</a:t>
            </a:r>
            <a:r>
              <a:rPr lang="en-US" altLang="zh-CN" sz="2500" b="1">
                <a:latin typeface="Times New Roman" panose="02020603050405020304" pitchFamily="18" charset="0"/>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已知成人单次服用</a:t>
            </a:r>
            <a:r>
              <a:rPr lang="en-US" altLang="zh-CN" sz="2500" b="1">
                <a:latin typeface="Times New Roman" panose="02020603050405020304" pitchFamily="18" charset="0"/>
                <a:cs typeface="Times New Roman" panose="02020603050405020304" pitchFamily="18" charset="0"/>
              </a:rPr>
              <a:t>1</a:t>
            </a:r>
            <a:r>
              <a:rPr lang="zh-CN" altLang="zh-CN" sz="2500" b="1">
                <a:latin typeface="Times New Roman" panose="02020603050405020304" pitchFamily="18" charset="0"/>
                <a:cs typeface="Times New Roman" panose="02020603050405020304" pitchFamily="18" charset="0"/>
              </a:rPr>
              <a:t>单位某药物后</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体内血药浓度及相关信息如图所示</a:t>
            </a:r>
            <a:r>
              <a:rPr lang="en-US" altLang="zh-CN" sz="2500" b="1">
                <a:latin typeface="Times New Roman" panose="02020603050405020304" pitchFamily="18" charset="0"/>
                <a:cs typeface="Times New Roman" panose="02020603050405020304" pitchFamily="18" charset="0"/>
              </a:rPr>
              <a:t>:</a:t>
            </a:r>
            <a:endParaRPr lang="zh-CN" altLang="zh-CN" sz="2500">
              <a:latin typeface="Calibri" panose="020F0502020204030204" pitchFamily="34" charset="0"/>
              <a:cs typeface="Times New Roman" panose="02020603050405020304" pitchFamily="18" charset="0"/>
            </a:endParaRPr>
          </a:p>
        </p:txBody>
      </p:sp>
      <p:sp>
        <p:nvSpPr>
          <p:cNvPr id="12" name="矩形 11"/>
          <p:cNvSpPr/>
          <p:nvPr>
            <p:custDataLst>
              <p:tags r:id="rId3"/>
            </p:custDataLst>
          </p:nvPr>
        </p:nvSpPr>
        <p:spPr>
          <a:xfrm>
            <a:off x="9813964" y="3207571"/>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pic>
        <p:nvPicPr>
          <p:cNvPr id="6" name="image102.jpeg"/>
          <p:cNvPicPr/>
          <p:nvPr/>
        </p:nvPicPr>
        <p:blipFill>
          <a:blip r:embed="rId5">
            <a:clrChange>
              <a:clrFrom>
                <a:srgbClr val="FFFFFF"/>
              </a:clrFrom>
              <a:clrTo>
                <a:srgbClr val="FFFFFF">
                  <a:alpha val="0"/>
                </a:srgbClr>
              </a:clrTo>
            </a:clrChange>
          </a:blip>
          <a:stretch>
            <a:fillRect/>
          </a:stretch>
        </p:blipFill>
        <p:spPr>
          <a:xfrm>
            <a:off x="6765418" y="955806"/>
            <a:ext cx="5068077" cy="1934946"/>
          </a:xfrm>
          <a:prstGeom prst="rect">
            <a:avLst/>
          </a:prstGeom>
        </p:spPr>
      </p:pic>
      <p:sp>
        <p:nvSpPr>
          <p:cNvPr id="7" name="矩形 6"/>
          <p:cNvSpPr/>
          <p:nvPr/>
        </p:nvSpPr>
        <p:spPr>
          <a:xfrm>
            <a:off x="562227" y="3182935"/>
            <a:ext cx="11589417" cy="2862322"/>
          </a:xfrm>
          <a:prstGeom prst="rect">
            <a:avLst/>
          </a:prstGeom>
        </p:spPr>
        <p:txBody>
          <a:bodyPr wrap="square">
            <a:spAutoFit/>
          </a:bodyPr>
          <a:lstStyle/>
          <a:p>
            <a:pPr>
              <a:lnSpc>
                <a:spcPct val="120000"/>
              </a:lnSpc>
              <a:spcAft>
                <a:spcPts val="0"/>
              </a:spcAft>
              <a:tabLst>
                <a:tab pos="2970530" algn="l"/>
              </a:tabLst>
            </a:pPr>
            <a:r>
              <a:rPr lang="zh-CN" altLang="zh-CN" sz="2500" b="1">
                <a:latin typeface="Times New Roman" panose="02020603050405020304" pitchFamily="18" charset="0"/>
                <a:cs typeface="Times New Roman" panose="02020603050405020304" pitchFamily="18" charset="0"/>
              </a:rPr>
              <a:t>根据图中提供的信息</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下列关于成人服用该药物的说法中正确的是</a:t>
            </a:r>
            <a:r>
              <a:rPr lang="en-US" altLang="zh-CN" sz="2500" b="1">
                <a:latin typeface="Times New Roman" panose="02020603050405020304" pitchFamily="18" charset="0"/>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　</a:t>
            </a:r>
            <a:r>
              <a:rPr lang="en-US" altLang="zh-CN" sz="2500" b="1" smtClean="0">
                <a:latin typeface="Times New Roman" panose="02020603050405020304" pitchFamily="18" charset="0"/>
                <a:cs typeface="Times New Roman" panose="02020603050405020304" pitchFamily="18" charset="0"/>
              </a:rPr>
              <a:t>   </a:t>
            </a:r>
            <a:r>
              <a:rPr lang="zh-CN" altLang="zh-CN" sz="2500" b="1">
                <a:latin typeface="Times New Roman" panose="02020603050405020304" pitchFamily="18" charset="0"/>
                <a:cs typeface="Times New Roman" panose="02020603050405020304" pitchFamily="18" charset="0"/>
              </a:rPr>
              <a:t>　</a:t>
            </a:r>
            <a:r>
              <a:rPr lang="en-US" altLang="zh-CN" sz="2500" b="1">
                <a:latin typeface="Times New Roman" panose="02020603050405020304" pitchFamily="18" charset="0"/>
                <a:cs typeface="Times New Roman" panose="02020603050405020304" pitchFamily="18" charset="0"/>
              </a:rPr>
              <a:t>)</a:t>
            </a:r>
            <a:endParaRPr lang="zh-CN" altLang="zh-CN" sz="250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500" b="1">
                <a:latin typeface="Times New Roman" panose="02020603050405020304" pitchFamily="18" charset="0"/>
                <a:cs typeface="Times New Roman" panose="02020603050405020304" pitchFamily="18" charset="0"/>
              </a:rPr>
              <a:t>A.</a:t>
            </a:r>
            <a:r>
              <a:rPr lang="zh-CN" altLang="zh-CN" sz="2500" b="1">
                <a:latin typeface="Times New Roman" panose="02020603050405020304" pitchFamily="18" charset="0"/>
                <a:cs typeface="Times New Roman" panose="02020603050405020304" pitchFamily="18" charset="0"/>
              </a:rPr>
              <a:t>首次服用</a:t>
            </a:r>
            <a:r>
              <a:rPr lang="en-US" altLang="zh-CN" sz="2500" b="1">
                <a:latin typeface="Times New Roman" panose="02020603050405020304" pitchFamily="18" charset="0"/>
                <a:cs typeface="Times New Roman" panose="02020603050405020304" pitchFamily="18" charset="0"/>
              </a:rPr>
              <a:t>1</a:t>
            </a:r>
            <a:r>
              <a:rPr lang="zh-CN" altLang="zh-CN" sz="2500" b="1">
                <a:latin typeface="Times New Roman" panose="02020603050405020304" pitchFamily="18" charset="0"/>
                <a:cs typeface="Times New Roman" panose="02020603050405020304" pitchFamily="18" charset="0"/>
              </a:rPr>
              <a:t>单位该药物</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约</a:t>
            </a:r>
            <a:r>
              <a:rPr lang="en-US" altLang="zh-CN" sz="2500" b="1">
                <a:latin typeface="Times New Roman" panose="02020603050405020304" pitchFamily="18" charset="0"/>
                <a:cs typeface="Times New Roman" panose="02020603050405020304" pitchFamily="18" charset="0"/>
              </a:rPr>
              <a:t>10</a:t>
            </a:r>
            <a:r>
              <a:rPr lang="zh-CN" altLang="zh-CN" sz="2500" b="1">
                <a:latin typeface="Times New Roman" panose="02020603050405020304" pitchFamily="18" charset="0"/>
                <a:cs typeface="Times New Roman" panose="02020603050405020304" pitchFamily="18" charset="0"/>
              </a:rPr>
              <a:t>分钟后药物发挥治疗作用</a:t>
            </a:r>
            <a:endParaRPr lang="zh-CN" altLang="zh-CN" sz="250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500" b="1">
                <a:latin typeface="Times New Roman" panose="02020603050405020304" pitchFamily="18" charset="0"/>
                <a:cs typeface="Times New Roman" panose="02020603050405020304" pitchFamily="18" charset="0"/>
              </a:rPr>
              <a:t>B.</a:t>
            </a:r>
            <a:r>
              <a:rPr lang="zh-CN" altLang="zh-CN" sz="2500" b="1">
                <a:latin typeface="Times New Roman" panose="02020603050405020304" pitchFamily="18" charset="0"/>
                <a:cs typeface="Times New Roman" panose="02020603050405020304" pitchFamily="18" charset="0"/>
              </a:rPr>
              <a:t>每次服用</a:t>
            </a:r>
            <a:r>
              <a:rPr lang="en-US" altLang="zh-CN" sz="2500" b="1">
                <a:latin typeface="Times New Roman" panose="02020603050405020304" pitchFamily="18" charset="0"/>
                <a:cs typeface="Times New Roman" panose="02020603050405020304" pitchFamily="18" charset="0"/>
              </a:rPr>
              <a:t>1</a:t>
            </a:r>
            <a:r>
              <a:rPr lang="zh-CN" altLang="zh-CN" sz="2500" b="1">
                <a:latin typeface="Times New Roman" panose="02020603050405020304" pitchFamily="18" charset="0"/>
                <a:cs typeface="Times New Roman" panose="02020603050405020304" pitchFamily="18" charset="0"/>
              </a:rPr>
              <a:t>单位该药物</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两次服药间隔小于</a:t>
            </a:r>
            <a:r>
              <a:rPr lang="en-US" altLang="zh-CN" sz="2500" b="1">
                <a:latin typeface="Times New Roman" panose="02020603050405020304" pitchFamily="18" charset="0"/>
                <a:cs typeface="Times New Roman" panose="02020603050405020304" pitchFamily="18" charset="0"/>
              </a:rPr>
              <a:t>2</a:t>
            </a:r>
            <a:r>
              <a:rPr lang="zh-CN" altLang="zh-CN" sz="2500" b="1">
                <a:latin typeface="Times New Roman" panose="02020603050405020304" pitchFamily="18" charset="0"/>
                <a:cs typeface="Times New Roman" panose="02020603050405020304" pitchFamily="18" charset="0"/>
              </a:rPr>
              <a:t>小时时</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一定会产生药物中毒</a:t>
            </a:r>
            <a:endParaRPr lang="zh-CN" altLang="zh-CN" sz="250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500" b="1">
                <a:latin typeface="Times New Roman" panose="02020603050405020304" pitchFamily="18" charset="0"/>
                <a:cs typeface="Times New Roman" panose="02020603050405020304" pitchFamily="18" charset="0"/>
              </a:rPr>
              <a:t>C.</a:t>
            </a:r>
            <a:r>
              <a:rPr lang="zh-CN" altLang="zh-CN" sz="2500" b="1">
                <a:latin typeface="Times New Roman" panose="02020603050405020304" pitchFamily="18" charset="0"/>
                <a:cs typeface="Times New Roman" panose="02020603050405020304" pitchFamily="18" charset="0"/>
              </a:rPr>
              <a:t>首次服用</a:t>
            </a:r>
            <a:r>
              <a:rPr lang="en-US" altLang="zh-CN" sz="2500" b="1">
                <a:latin typeface="Times New Roman" panose="02020603050405020304" pitchFamily="18" charset="0"/>
                <a:cs typeface="Times New Roman" panose="02020603050405020304" pitchFamily="18" charset="0"/>
              </a:rPr>
              <a:t>1</a:t>
            </a:r>
            <a:r>
              <a:rPr lang="zh-CN" altLang="zh-CN" sz="2500" b="1">
                <a:latin typeface="Times New Roman" panose="02020603050405020304" pitchFamily="18" charset="0"/>
                <a:cs typeface="Times New Roman" panose="02020603050405020304" pitchFamily="18" charset="0"/>
              </a:rPr>
              <a:t>单位该药物</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约</a:t>
            </a:r>
            <a:r>
              <a:rPr lang="en-US" altLang="zh-CN" sz="2500" b="1">
                <a:latin typeface="Times New Roman" panose="02020603050405020304" pitchFamily="18" charset="0"/>
                <a:cs typeface="Times New Roman" panose="02020603050405020304" pitchFamily="18" charset="0"/>
              </a:rPr>
              <a:t>5.5</a:t>
            </a:r>
            <a:r>
              <a:rPr lang="zh-CN" altLang="zh-CN" sz="2500" b="1">
                <a:latin typeface="Times New Roman" panose="02020603050405020304" pitchFamily="18" charset="0"/>
                <a:cs typeface="Times New Roman" panose="02020603050405020304" pitchFamily="18" charset="0"/>
              </a:rPr>
              <a:t>小时后第二次服用</a:t>
            </a:r>
            <a:r>
              <a:rPr lang="en-US" altLang="zh-CN" sz="2500" b="1">
                <a:latin typeface="Times New Roman" panose="02020603050405020304" pitchFamily="18" charset="0"/>
                <a:cs typeface="Times New Roman" panose="02020603050405020304" pitchFamily="18" charset="0"/>
              </a:rPr>
              <a:t>1</a:t>
            </a:r>
            <a:r>
              <a:rPr lang="zh-CN" altLang="zh-CN" sz="2500" b="1">
                <a:latin typeface="Times New Roman" panose="02020603050405020304" pitchFamily="18" charset="0"/>
                <a:cs typeface="Times New Roman" panose="02020603050405020304" pitchFamily="18" charset="0"/>
              </a:rPr>
              <a:t>单位该药物</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可使药物持续发挥治疗作用</a:t>
            </a:r>
            <a:endParaRPr lang="zh-CN" altLang="zh-CN" sz="250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500" b="1">
                <a:latin typeface="Times New Roman" panose="02020603050405020304" pitchFamily="18" charset="0"/>
                <a:cs typeface="Times New Roman" panose="02020603050405020304" pitchFamily="18" charset="0"/>
              </a:rPr>
              <a:t>D.</a:t>
            </a:r>
            <a:r>
              <a:rPr lang="zh-CN" altLang="zh-CN" sz="2500" b="1">
                <a:latin typeface="Times New Roman" panose="02020603050405020304" pitchFamily="18" charset="0"/>
                <a:cs typeface="Times New Roman" panose="02020603050405020304" pitchFamily="18" charset="0"/>
              </a:rPr>
              <a:t>首次服用</a:t>
            </a:r>
            <a:r>
              <a:rPr lang="en-US" altLang="zh-CN" sz="2500" b="1">
                <a:latin typeface="Times New Roman" panose="02020603050405020304" pitchFamily="18" charset="0"/>
                <a:cs typeface="Times New Roman" panose="02020603050405020304" pitchFamily="18" charset="0"/>
              </a:rPr>
              <a:t>1</a:t>
            </a:r>
            <a:r>
              <a:rPr lang="zh-CN" altLang="zh-CN" sz="2500" b="1">
                <a:latin typeface="Times New Roman" panose="02020603050405020304" pitchFamily="18" charset="0"/>
                <a:cs typeface="Times New Roman" panose="02020603050405020304" pitchFamily="18" charset="0"/>
              </a:rPr>
              <a:t>单位该药物</a:t>
            </a:r>
            <a:r>
              <a:rPr lang="en-US" altLang="zh-CN" sz="2500" b="1">
                <a:latin typeface="宋体" panose="02010600030101010101" pitchFamily="2" charset="-122"/>
                <a:cs typeface="Times New Roman" panose="02020603050405020304" pitchFamily="18" charset="0"/>
              </a:rPr>
              <a:t>,</a:t>
            </a:r>
            <a:r>
              <a:rPr lang="en-US" altLang="zh-CN" sz="2500" b="1">
                <a:latin typeface="Times New Roman" panose="02020603050405020304" pitchFamily="18" charset="0"/>
                <a:cs typeface="Times New Roman" panose="02020603050405020304" pitchFamily="18" charset="0"/>
              </a:rPr>
              <a:t>3</a:t>
            </a:r>
            <a:r>
              <a:rPr lang="zh-CN" altLang="zh-CN" sz="2500" b="1">
                <a:latin typeface="Times New Roman" panose="02020603050405020304" pitchFamily="18" charset="0"/>
                <a:cs typeface="Times New Roman" panose="02020603050405020304" pitchFamily="18" charset="0"/>
              </a:rPr>
              <a:t>小时后再次服用</a:t>
            </a:r>
            <a:r>
              <a:rPr lang="en-US" altLang="zh-CN" sz="2500" b="1">
                <a:latin typeface="Times New Roman" panose="02020603050405020304" pitchFamily="18" charset="0"/>
                <a:cs typeface="Times New Roman" panose="02020603050405020304" pitchFamily="18" charset="0"/>
              </a:rPr>
              <a:t>1</a:t>
            </a:r>
            <a:r>
              <a:rPr lang="zh-CN" altLang="zh-CN" sz="2500" b="1">
                <a:latin typeface="Times New Roman" panose="02020603050405020304" pitchFamily="18" charset="0"/>
                <a:cs typeface="Times New Roman" panose="02020603050405020304" pitchFamily="18" charset="0"/>
              </a:rPr>
              <a:t>单位该药物</a:t>
            </a:r>
            <a:r>
              <a:rPr lang="en-US" altLang="zh-CN" sz="2500" b="1">
                <a:latin typeface="宋体" panose="02010600030101010101" pitchFamily="2" charset="-122"/>
                <a:cs typeface="Times New Roman" panose="02020603050405020304" pitchFamily="18" charset="0"/>
              </a:rPr>
              <a:t>,</a:t>
            </a:r>
            <a:r>
              <a:rPr lang="zh-CN" altLang="zh-CN" sz="2500" b="1">
                <a:latin typeface="Times New Roman" panose="02020603050405020304" pitchFamily="18" charset="0"/>
                <a:cs typeface="Times New Roman" panose="02020603050405020304" pitchFamily="18" charset="0"/>
              </a:rPr>
              <a:t>不会发生药物中毒</a:t>
            </a:r>
            <a:endParaRPr lang="zh-CN" altLang="zh-CN" sz="2500">
              <a:latin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11752"/>
            <a:ext cx="12190413" cy="62427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06929"/>
            <a:ext cx="11589417" cy="4825103"/>
          </a:xfrm>
          <a:prstGeom prst="rect">
            <a:avLst/>
          </a:prstGeom>
        </p:spPr>
        <p:txBody>
          <a:bodyPr wrap="square">
            <a:spAutoFit/>
          </a:bodyPr>
          <a:lstStyle/>
          <a:p>
            <a:pPr>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从图象中可以看出</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首次服用</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单位该药物</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约</a:t>
            </a:r>
            <a:r>
              <a:rPr lang="en-US" altLang="zh-CN" sz="2600" b="1" dirty="0">
                <a:latin typeface="Times New Roman" panose="02020603050405020304" pitchFamily="18" charset="0"/>
                <a:cs typeface="Times New Roman" panose="02020603050405020304" pitchFamily="18" charset="0"/>
              </a:rPr>
              <a:t>10</a:t>
            </a:r>
            <a:r>
              <a:rPr lang="zh-CN" altLang="zh-CN" sz="2600" b="1" dirty="0">
                <a:latin typeface="Times New Roman" panose="02020603050405020304" pitchFamily="18" charset="0"/>
                <a:cs typeface="Times New Roman" panose="02020603050405020304" pitchFamily="18" charset="0"/>
              </a:rPr>
              <a:t>分钟后药物发挥治疗作用</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根据图象可知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首次服用</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单位该药物</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约</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小时后血药浓度达到最大值</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由图象可知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当两次服药间隔小于</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小时时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一定会产生药物中毒</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服药</a:t>
            </a:r>
            <a:r>
              <a:rPr lang="en-US" altLang="zh-CN" sz="2600" b="1" dirty="0">
                <a:latin typeface="Times New Roman" panose="02020603050405020304" pitchFamily="18" charset="0"/>
                <a:cs typeface="Times New Roman" panose="02020603050405020304" pitchFamily="18" charset="0"/>
              </a:rPr>
              <a:t>5.5</a:t>
            </a:r>
            <a:r>
              <a:rPr lang="zh-CN" altLang="zh-CN" sz="2600" b="1" dirty="0">
                <a:latin typeface="Times New Roman" panose="02020603050405020304" pitchFamily="18" charset="0"/>
                <a:cs typeface="Times New Roman" panose="02020603050405020304" pitchFamily="18" charset="0"/>
              </a:rPr>
              <a:t>小时时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血药浓度等于最低有效浓度</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此时再服药</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血药浓度增加</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可使药物持续发挥治疗作用</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正确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首次服用</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单位该药物</a:t>
            </a:r>
            <a:r>
              <a:rPr lang="en-US" altLang="zh-CN" sz="2600" b="1" dirty="0">
                <a:latin typeface="Times New Roman" panose="02020603050405020304" pitchFamily="18" charset="0"/>
                <a:cs typeface="Times New Roman" panose="02020603050405020304" pitchFamily="18" charset="0"/>
              </a:rPr>
              <a:t>4</a:t>
            </a:r>
            <a:r>
              <a:rPr lang="zh-CN" altLang="zh-CN" sz="2600" b="1" dirty="0">
                <a:latin typeface="Times New Roman" panose="02020603050405020304" pitchFamily="18" charset="0"/>
                <a:cs typeface="Times New Roman" panose="02020603050405020304" pitchFamily="18" charset="0"/>
              </a:rPr>
              <a:t>小时后与再次服用</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单位该药物</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小时后</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血药浓度之和大于最低中毒浓度</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因此一定会发生药物中毒</a:t>
            </a:r>
            <a:r>
              <a:rPr lang="en-US" altLang="zh-CN" sz="2600" b="1" dirty="0">
                <a:latin typeface="宋体" panose="02010600030101010101" pitchFamily="2" charset="-122"/>
                <a:cs typeface="Times New Roman" panose="02020603050405020304" pitchFamily="18" charset="0"/>
              </a:rPr>
              <a:t>,</a:t>
            </a: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错误</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302461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判断函数图象与实际问题变化过程相吻合的两种方法</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构建函数模型法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当根据题意易构建函数模型时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先建立函数模型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再结合模型选图象</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验证法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根据实际问题中两变量的变化快慢等特点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结合图象的变化趋势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验证是否吻合</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从中排除不符合实际的情况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选择出符合实际情况的答案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9983692" y="125851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
        <p:nvSpPr>
          <p:cNvPr id="10" name="矩形 9"/>
          <p:cNvSpPr/>
          <p:nvPr/>
        </p:nvSpPr>
        <p:spPr>
          <a:xfrm>
            <a:off x="269382" y="559097"/>
            <a:ext cx="11589417" cy="122411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dirty="0">
                <a:solidFill>
                  <a:srgbClr val="0000FF"/>
                </a:solidFill>
                <a:latin typeface="Times New Roman" panose="02020603050405020304" pitchFamily="18" charset="0"/>
                <a:cs typeface="Times New Roman" panose="02020603050405020304" pitchFamily="18" charset="0"/>
              </a:rPr>
              <a:t>1</a:t>
            </a:r>
            <a:r>
              <a:rPr lang="en-US" altLang="zh-CN" sz="2600" b="1" dirty="0">
                <a:solidFill>
                  <a:srgbClr val="0000FF"/>
                </a:solidFill>
                <a:latin typeface="宋体" panose="02010600030101010101" pitchFamily="2" charset="-122"/>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已知正方形</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的边长为</a:t>
            </a:r>
            <a:r>
              <a:rPr lang="en-US" altLang="zh-CN" sz="2600" b="1" dirty="0">
                <a:latin typeface="Times New Roman" panose="02020603050405020304" pitchFamily="18" charset="0"/>
                <a:cs typeface="Times New Roman" panose="02020603050405020304" pitchFamily="18" charset="0"/>
              </a:rPr>
              <a:t>4</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动点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从</a:t>
            </a:r>
            <a:r>
              <a:rPr lang="en-US" altLang="zh-CN" sz="2600" b="1" i="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点开始沿折线</a:t>
            </a:r>
            <a:r>
              <a:rPr lang="en-US" altLang="zh-CN" sz="2600" b="1" i="1" dirty="0" err="1">
                <a:latin typeface="Times New Roman" panose="02020603050405020304" pitchFamily="18" charset="0"/>
                <a:cs typeface="Times New Roman" panose="02020603050405020304" pitchFamily="18" charset="0"/>
              </a:rPr>
              <a:t>BCDA</a:t>
            </a:r>
            <a:r>
              <a:rPr lang="zh-CN" altLang="zh-CN" sz="2600" b="1" dirty="0">
                <a:latin typeface="Times New Roman" panose="02020603050405020304" pitchFamily="18" charset="0"/>
                <a:cs typeface="Times New Roman" panose="02020603050405020304" pitchFamily="18" charset="0"/>
              </a:rPr>
              <a:t>向</a:t>
            </a:r>
            <a:r>
              <a:rPr lang="en-US" altLang="zh-CN" sz="2600" b="1" i="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点运动</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设点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运动的路程为</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zh-CN" altLang="zh-CN" sz="2600" b="1" dirty="0">
                <a:latin typeface="Calibri" panose="020F0502020204030204" pitchFamily="34" charset="0"/>
                <a:cs typeface="宋体" panose="02010600030101010101" pitchFamily="2" charset="-122"/>
              </a:rPr>
              <a:t>△</a:t>
            </a:r>
            <a:r>
              <a:rPr lang="en-US" altLang="zh-CN" sz="2600" b="1" i="1" dirty="0" err="1">
                <a:latin typeface="Times New Roman" panose="02020603050405020304" pitchFamily="18" charset="0"/>
                <a:cs typeface="Times New Roman" panose="02020603050405020304" pitchFamily="18" charset="0"/>
              </a:rPr>
              <a:t>ABP</a:t>
            </a:r>
            <a:r>
              <a:rPr lang="zh-CN" altLang="zh-CN" sz="2600" b="1" dirty="0">
                <a:latin typeface="Times New Roman" panose="02020603050405020304" pitchFamily="18" charset="0"/>
                <a:cs typeface="Times New Roman" panose="02020603050405020304" pitchFamily="18" charset="0"/>
              </a:rPr>
              <a:t>的面积为</a:t>
            </a:r>
            <a:r>
              <a:rPr lang="en-US" altLang="zh-CN" sz="2600" b="1" i="1" dirty="0">
                <a:latin typeface="Times New Roman" panose="02020603050405020304" pitchFamily="18" charset="0"/>
                <a:cs typeface="Times New Roman" panose="02020603050405020304" pitchFamily="18" charset="0"/>
              </a:rPr>
              <a:t>S</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则函数</a:t>
            </a:r>
            <a:r>
              <a:rPr lang="en-US" altLang="zh-CN" sz="2600" b="1" i="1" dirty="0">
                <a:latin typeface="Times New Roman" panose="02020603050405020304" pitchFamily="18" charset="0"/>
                <a:cs typeface="Times New Roman" panose="02020603050405020304" pitchFamily="18" charset="0"/>
              </a:rPr>
              <a:t>S</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f</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的图象是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pic>
        <p:nvPicPr>
          <p:cNvPr id="5" name="image103.jpeg"/>
          <p:cNvPicPr/>
          <p:nvPr/>
        </p:nvPicPr>
        <p:blipFill>
          <a:blip r:embed="rId3"/>
          <a:stretch>
            <a:fillRect/>
          </a:stretch>
        </p:blipFill>
        <p:spPr>
          <a:xfrm>
            <a:off x="2854801" y="1852559"/>
            <a:ext cx="4752594" cy="4386316"/>
          </a:xfrm>
          <a:prstGeom prst="rect">
            <a:avLst/>
          </a:prstGeom>
        </p:spPr>
      </p:pic>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2" name="矩形 11"/>
          <p:cNvSpPr/>
          <p:nvPr/>
        </p:nvSpPr>
        <p:spPr>
          <a:xfrm>
            <a:off x="269382" y="621443"/>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4&lt;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)=8;</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8&lt;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观察四个选项知</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项符合要求</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blinds(horizontal)">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了解指数函数、对数函数与一次函数增长速度的差异</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指数爆炸</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对数增长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直线上升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等术语的含义</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通过收集、阅读一些现实生活、生产实际等数学模型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会选择合适的函数模型刻画现实问题的变化规律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了解函数模型在社会生活中的广泛应用</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4179851"/>
            <a:ext cx="12190413" cy="211445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已知函数模型解决实际问题</a:t>
            </a:r>
            <a:endParaRPr lang="zh-CN" altLang="zh-CN" sz="1200">
              <a:latin typeface="Calibri" panose="020F0502020204030204" pitchFamily="34" charset="0"/>
              <a:cs typeface="Times New Roman" panose="02020603050405020304" pitchFamily="18" charset="0"/>
            </a:endParaRPr>
          </a:p>
        </p:txBody>
      </p:sp>
      <p:sp>
        <p:nvSpPr>
          <p:cNvPr id="11" name="矩形 10"/>
          <p:cNvSpPr/>
          <p:nvPr>
            <p:custDataLst>
              <p:tags r:id="rId3"/>
            </p:custDataLst>
          </p:nvPr>
        </p:nvSpPr>
        <p:spPr>
          <a:xfrm>
            <a:off x="6947739" y="2934456"/>
            <a:ext cx="457775" cy="553213"/>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12" name="矩形 11"/>
              <p:cNvSpPr/>
              <p:nvPr/>
            </p:nvSpPr>
            <p:spPr>
              <a:xfrm>
                <a:off x="269382" y="781100"/>
                <a:ext cx="11589417" cy="339875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(1)(2024·</a:t>
                </a:r>
                <a:r>
                  <a:rPr lang="zh-CN" altLang="zh-CN" sz="2600" b="1">
                    <a:latin typeface="Times New Roman" panose="02020603050405020304" pitchFamily="18" charset="0"/>
                    <a:cs typeface="Times New Roman" panose="02020603050405020304" pitchFamily="18" charset="0"/>
                  </a:rPr>
                  <a:t>北京卷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生物丰富度指数</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𝐥𝐧</m:t>
                        </m:r>
                        <m:r>
                          <a:rPr lang="en-US" altLang="zh-CN" sz="2600" b="1" i="1">
                            <a:latin typeface="Cambria Math" panose="02040503050406030204" pitchFamily="18" charset="0"/>
                            <a:cs typeface="Times New Roman" panose="02020603050405020304" pitchFamily="18" charset="0"/>
                          </a:rPr>
                          <m:t>𝑵</m:t>
                        </m:r>
                      </m:den>
                    </m:f>
                  </m:oMath>
                </a14:m>
                <a:r>
                  <a:rPr lang="zh-CN" altLang="zh-CN" sz="2600" b="1">
                    <a:latin typeface="Times New Roman" panose="02020603050405020304" pitchFamily="18" charset="0"/>
                    <a:cs typeface="Times New Roman" panose="02020603050405020304" pitchFamily="18" charset="0"/>
                  </a:rPr>
                  <a:t>是河流水质的一个评价指标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分别表示河流中的生物种类数与生物个体总数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生物丰富度指数</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越大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水质越好</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如果某河流治理前后的生物种类数</a:t>
                </a:r>
                <a:r>
                  <a:rPr lang="en-US" altLang="zh-CN" sz="2600" b="1" i="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没有变化</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生物个体总数由</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变为</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生物丰富度指数由</a:t>
                </a:r>
                <a:r>
                  <a:rPr lang="en-US" altLang="zh-CN" sz="2600" b="1">
                    <a:latin typeface="Times New Roman" panose="02020603050405020304" pitchFamily="18" charset="0"/>
                    <a:cs typeface="Times New Roman" panose="02020603050405020304" pitchFamily="18" charset="0"/>
                  </a:rPr>
                  <a:t>2.1</a:t>
                </a:r>
                <a:r>
                  <a:rPr lang="zh-CN" altLang="zh-CN" sz="2600" b="1">
                    <a:latin typeface="Times New Roman" panose="02020603050405020304" pitchFamily="18" charset="0"/>
                    <a:cs typeface="Times New Roman" panose="02020603050405020304" pitchFamily="18" charset="0"/>
                  </a:rPr>
                  <a:t>提高到</a:t>
                </a:r>
                <a:r>
                  <a:rPr lang="en-US" altLang="zh-CN" sz="2600" b="1">
                    <a:latin typeface="Times New Roman" panose="02020603050405020304" pitchFamily="18" charset="0"/>
                    <a:cs typeface="Times New Roman" panose="02020603050405020304" pitchFamily="18" charset="0"/>
                  </a:rPr>
                  <a:t>3.15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A.3</a:t>
                </a:r>
                <a:r>
                  <a:rPr lang="en-US" altLang="zh-CN" sz="2600" b="1" i="1" smtClean="0">
                    <a:latin typeface="Times New Roman" panose="02020603050405020304" pitchFamily="18" charset="0"/>
                    <a:cs typeface="Times New Roman" panose="02020603050405020304" pitchFamily="18" charset="0"/>
                  </a:rPr>
                  <a:t>N</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N</a:t>
                </a:r>
                <a:r>
                  <a:rPr lang="en-US" altLang="zh-CN" sz="2600" b="1" baseline="-25000" smtClean="0">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B.2</a:t>
                </a:r>
                <a:r>
                  <a:rPr lang="en-US" altLang="zh-CN" sz="2600" b="1" i="1" smtClean="0">
                    <a:latin typeface="Times New Roman" panose="02020603050405020304" pitchFamily="18" charset="0"/>
                    <a:cs typeface="Times New Roman" panose="02020603050405020304" pitchFamily="18" charset="0"/>
                  </a:rPr>
                  <a:t>N</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=3</a:t>
                </a:r>
                <a:r>
                  <a:rPr lang="en-US" altLang="zh-CN" sz="2600" b="1" i="1" smtClean="0">
                    <a:latin typeface="Times New Roman" panose="02020603050405020304" pitchFamily="18" charset="0"/>
                    <a:cs typeface="Times New Roman" panose="02020603050405020304" pitchFamily="18" charset="0"/>
                  </a:rPr>
                  <a:t>N</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𝑵</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𝑵</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𝟑</m:t>
                        </m:r>
                      </m:sup>
                    </m:sSubSup>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𝑵</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𝟑</m:t>
                        </m:r>
                      </m:sup>
                    </m:sSub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𝑵</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781100"/>
                <a:ext cx="11589417" cy="3398751"/>
              </a:xfrm>
              <a:prstGeom prst="rect">
                <a:avLst/>
              </a:prstGeom>
              <a:blipFill rotWithShape="0">
                <a:blip r:embed="rId5"/>
                <a:stretch>
                  <a:fillRect l="-947" r="-263" b="-12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577695" y="3973702"/>
                <a:ext cx="11589417" cy="219887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𝐥𝐧</m:t>
                        </m:r>
                        <m:r>
                          <a:rPr lang="en-US" altLang="zh-CN" sz="2600" b="1">
                            <a:latin typeface="Cambria Math" panose="02040503050406030204" pitchFamily="18" charset="0"/>
                            <a:cs typeface="Times New Roman" panose="02020603050405020304" pitchFamily="18" charset="0"/>
                          </a:rPr>
                          <m:t> </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𝑵</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=2.1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𝑺</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𝐥𝐧</m:t>
                        </m:r>
                        <m:r>
                          <a:rPr lang="en-US" altLang="zh-CN" sz="2600" b="1">
                            <a:latin typeface="Cambria Math" panose="02040503050406030204" pitchFamily="18" charset="0"/>
                            <a:cs typeface="Times New Roman" panose="02020603050405020304" pitchFamily="18" charset="0"/>
                          </a:rPr>
                          <m:t> </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𝑵</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=3.15.</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S</a:t>
                </a:r>
                <a:r>
                  <a:rPr lang="zh-CN" altLang="zh-CN" sz="2600" b="1">
                    <a:latin typeface="Times New Roman" panose="02020603050405020304" pitchFamily="18" charset="0"/>
                    <a:cs typeface="Times New Roman" panose="02020603050405020304" pitchFamily="18" charset="0"/>
                  </a:rPr>
                  <a:t>不变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2.1ln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=3.15ln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2ln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=3ln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𝑵</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𝑵</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𝟑</m:t>
                        </m:r>
                      </m:sup>
                    </m:sSubSup>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577695" y="3973702"/>
                <a:ext cx="11589417" cy="2198872"/>
              </a:xfrm>
              <a:prstGeom prst="rect">
                <a:avLst/>
              </a:prstGeom>
              <a:blipFill rotWithShape="0">
                <a:blip r:embed="rId6"/>
                <a:stretch>
                  <a:fillRect l="-947" b="-55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矩形 13"/>
              <p:cNvSpPr/>
              <p:nvPr/>
            </p:nvSpPr>
            <p:spPr>
              <a:xfrm>
                <a:off x="383561" y="389948"/>
                <a:ext cx="11361059" cy="582903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福州调研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深度学习是人工智能的一种具有代表性的实现方法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它是以神经网络为出发点的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在神经网络优化中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指数衰减的学习率模型为</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0</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𝟎</m:t>
                                </m:r>
                              </m:sub>
                            </m:sSub>
                          </m:den>
                        </m:f>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表示每一轮优化时使用的学习率</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表示初始学习率</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表示衰减系数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表示训练迭代轮数</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en-US" altLang="zh-CN" sz="2600" b="1" baseline="-25000">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表示衰减速度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已知某个指数衰减的学习率模型的初始学习率为</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衰减速度为</a:t>
                </a:r>
                <a:r>
                  <a:rPr lang="en-US" altLang="zh-CN" sz="2600" b="1">
                    <a:latin typeface="Times New Roman" panose="02020603050405020304" pitchFamily="18" charset="0"/>
                    <a:cs typeface="Times New Roman" panose="02020603050405020304" pitchFamily="18" charset="0"/>
                  </a:rPr>
                  <a:t>22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且当训练迭代轮数为</a:t>
                </a:r>
                <a:r>
                  <a:rPr lang="en-US" altLang="zh-CN" sz="2600" b="1">
                    <a:latin typeface="Times New Roman" panose="02020603050405020304" pitchFamily="18" charset="0"/>
                    <a:cs typeface="Times New Roman" panose="02020603050405020304" pitchFamily="18" charset="0"/>
                  </a:rPr>
                  <a:t>22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学习率衰减到</a:t>
                </a:r>
                <a:r>
                  <a:rPr lang="en-US" altLang="zh-CN" sz="2600" b="1">
                    <a:latin typeface="Times New Roman" panose="02020603050405020304" pitchFamily="18" charset="0"/>
                    <a:cs typeface="Times New Roman" panose="02020603050405020304" pitchFamily="18" charset="0"/>
                  </a:rPr>
                  <a:t>0.45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则学习率衰减到</a:t>
                </a:r>
                <a:r>
                  <a:rPr lang="en-US" altLang="zh-CN" sz="2600" b="1">
                    <a:latin typeface="Times New Roman" panose="02020603050405020304" pitchFamily="18" charset="0"/>
                    <a:cs typeface="Times New Roman" panose="02020603050405020304" pitchFamily="18" charset="0"/>
                  </a:rPr>
                  <a:t>0.05</a:t>
                </a:r>
                <a:r>
                  <a:rPr lang="zh-CN" altLang="zh-CN" sz="2600" b="1">
                    <a:latin typeface="Times New Roman" panose="02020603050405020304" pitchFamily="18" charset="0"/>
                    <a:cs typeface="Times New Roman" panose="02020603050405020304" pitchFamily="18" charset="0"/>
                  </a:rPr>
                  <a:t>以下所需的训练迭代轮数至少为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参考数据</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2≈0.301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lg</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3≈0.477</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A.11	B.44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C.227	D.481</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383561" y="389948"/>
                <a:ext cx="11361059" cy="5829032"/>
              </a:xfrm>
              <a:prstGeom prst="rect">
                <a:avLst/>
              </a:prstGeom>
              <a:blipFill rotWithShape="0">
                <a:blip r:embed="rId3"/>
                <a:stretch>
                  <a:fillRect l="-966" r="-751" b="-523"/>
                </a:stretch>
              </a:blipFill>
            </p:spPr>
            <p:txBody>
              <a:bodyPr/>
              <a:lstStyle/>
              <a:p>
                <a:r>
                  <a:rPr lang="zh-CN" altLang="en-US">
                    <a:noFill/>
                  </a:rPr>
                  <a:t> </a:t>
                </a:r>
              </a:p>
            </p:txBody>
          </p:sp>
        </mc:Fallback>
      </mc:AlternateContent>
      <p:sp>
        <p:nvSpPr>
          <p:cNvPr id="16" name="矩形 15"/>
          <p:cNvSpPr/>
          <p:nvPr>
            <p:custDataLst>
              <p:tags r:id="rId1"/>
            </p:custDataLst>
          </p:nvPr>
        </p:nvSpPr>
        <p:spPr>
          <a:xfrm>
            <a:off x="2643566" y="440575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9104" y="-67064"/>
            <a:ext cx="12190413" cy="63052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83561" y="378373"/>
                <a:ext cx="11361059" cy="5882123"/>
              </a:xfrm>
              <a:prstGeom prst="rect">
                <a:avLst/>
              </a:prstGeom>
            </p:spPr>
            <p:txBody>
              <a:bodyPr wrap="square">
                <a:spAutoFit/>
              </a:bodyPr>
              <a:lstStyle/>
              <a:p>
                <a:pPr>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a:t>
                </a:r>
                <a:r>
                  <a:rPr lang="en-US" altLang="zh-CN" sz="2600" b="1" baseline="-25000">
                    <a:latin typeface="Times New Roman" panose="02020603050405020304" pitchFamily="18" charset="0"/>
                    <a:cs typeface="Times New Roman" panose="02020603050405020304" pitchFamily="18" charset="0"/>
                  </a:rPr>
                  <a:t>0</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𝑮</m:t>
                                </m:r>
                              </m:e>
                              <m:sub>
                                <m:r>
                                  <a:rPr lang="en-US" altLang="zh-CN" sz="2600" b="1" i="1">
                                    <a:latin typeface="Cambria Math" panose="02040503050406030204" pitchFamily="18" charset="0"/>
                                    <a:cs typeface="Times New Roman" panose="02020603050405020304" pitchFamily="18" charset="0"/>
                                  </a:rPr>
                                  <m:t>𝟎</m:t>
                                </m:r>
                              </m:sub>
                            </m:sSub>
                          </m:den>
                        </m:f>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m:t>
                            </m:r>
                          </m:num>
                          <m:den>
                            <m:r>
                              <a:rPr lang="en-US" altLang="zh-CN" sz="2600" b="1" i="1">
                                <a:latin typeface="Cambria Math" panose="02040503050406030204" pitchFamily="18" charset="0"/>
                                <a:cs typeface="Times New Roman" panose="02020603050405020304" pitchFamily="18" charset="0"/>
                              </a:rPr>
                              <m:t>𝟐𝟐</m:t>
                            </m:r>
                          </m:den>
                        </m:f>
                      </m:sup>
                    </m:sSup>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依题意得</a:t>
                </a:r>
                <a:r>
                  <a:rPr lang="en-US" altLang="zh-CN" sz="2600" b="1">
                    <a:latin typeface="Times New Roman" panose="02020603050405020304" pitchFamily="18" charset="0"/>
                    <a:cs typeface="Times New Roman" panose="02020603050405020304" pitchFamily="18" charset="0"/>
                  </a:rPr>
                  <a:t>0.45=0.5</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𝟐𝟐</m:t>
                            </m:r>
                          </m:num>
                          <m:den>
                            <m:r>
                              <a:rPr lang="en-US" altLang="zh-CN" sz="2600" b="1" i="1">
                                <a:latin typeface="Cambria Math" panose="02040503050406030204" pitchFamily="18" charset="0"/>
                                <a:cs typeface="Times New Roman" panose="02020603050405020304" pitchFamily="18" charset="0"/>
                              </a:rPr>
                              <m:t>𝟐𝟐</m:t>
                            </m:r>
                          </m:den>
                        </m:f>
                      </m:sup>
                    </m:sSup>
                  </m:oMath>
                </a14:m>
                <a:r>
                  <a:rPr lang="en-US" altLang="zh-CN" sz="2600" b="1">
                    <a:latin typeface="Cambria Math" panose="02040503050406030204" pitchFamily="18" charset="0"/>
                    <a:cs typeface="Cambria Math" panose="020405030504060302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𝟏𝟎</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m:t>
                            </m:r>
                          </m:num>
                          <m:den>
                            <m:r>
                              <a:rPr lang="en-US" altLang="zh-CN" sz="2600" b="1" i="1">
                                <a:latin typeface="Cambria Math" panose="02040503050406030204" pitchFamily="18" charset="0"/>
                                <a:cs typeface="Times New Roman" panose="02020603050405020304" pitchFamily="18" charset="0"/>
                              </a:rPr>
                              <m:t>𝟐𝟐</m:t>
                            </m:r>
                          </m:den>
                        </m:f>
                      </m:sup>
                    </m:sSup>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L</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𝟏𝟎</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m:t>
                            </m:r>
                          </m:num>
                          <m:den>
                            <m:r>
                              <a:rPr lang="en-US" altLang="zh-CN" sz="2600" b="1" i="1">
                                <a:latin typeface="Cambria Math" panose="02040503050406030204" pitchFamily="18" charset="0"/>
                                <a:cs typeface="Times New Roman" panose="02020603050405020304" pitchFamily="18" charset="0"/>
                              </a:rPr>
                              <m:t>𝟐𝟐</m:t>
                            </m:r>
                          </m:den>
                        </m:f>
                      </m:sup>
                    </m:sSup>
                  </m:oMath>
                </a14:m>
                <a:r>
                  <a:rPr lang="en-US" altLang="zh-CN" sz="2600" b="1">
                    <a:latin typeface="Times New Roman" panose="02020603050405020304" pitchFamily="18" charset="0"/>
                    <a:cs typeface="Times New Roman" panose="02020603050405020304" pitchFamily="18" charset="0"/>
                  </a:rPr>
                  <a:t>&lt;0.05</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𝟏𝟎</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m:t>
                            </m:r>
                          </m:num>
                          <m:den>
                            <m:r>
                              <a:rPr lang="en-US" altLang="zh-CN" sz="2600" b="1" i="1">
                                <a:latin typeface="Cambria Math" panose="02040503050406030204" pitchFamily="18" charset="0"/>
                                <a:cs typeface="Times New Roman" panose="02020603050405020304" pitchFamily="18" charset="0"/>
                              </a:rPr>
                              <m:t>𝟐𝟐</m:t>
                            </m:r>
                          </m:den>
                        </m:f>
                      </m:sup>
                    </m:sSup>
                  </m:oMath>
                </a14:m>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两边取常用对数得</a:t>
                </a:r>
                <a:r>
                  <a:rPr lang="en-US" altLang="zh-CN" sz="2600" b="1">
                    <a:latin typeface="Times New Roman" panose="02020603050405020304" pitchFamily="18" charset="0"/>
                    <a:cs typeface="Times New Roman" panose="02020603050405020304" pitchFamily="18" charset="0"/>
                  </a:rPr>
                  <a:t>lg</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𝟏𝟎</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m:t>
                            </m:r>
                          </m:num>
                          <m:den>
                            <m:r>
                              <a:rPr lang="en-US" altLang="zh-CN" sz="2600" b="1" i="1">
                                <a:latin typeface="Cambria Math" panose="02040503050406030204" pitchFamily="18" charset="0"/>
                                <a:cs typeface="Times New Roman" panose="02020603050405020304" pitchFamily="18" charset="0"/>
                              </a:rPr>
                              <m:t>𝟐𝟐</m:t>
                            </m:r>
                          </m:den>
                        </m:f>
                      </m:sup>
                    </m:sSup>
                  </m:oMath>
                </a14:m>
                <a:r>
                  <a:rPr lang="en-US" altLang="zh-CN" sz="2600" b="1">
                    <a:latin typeface="Times New Roman" panose="02020603050405020304" pitchFamily="18" charset="0"/>
                    <a:cs typeface="Times New Roman" panose="02020603050405020304" pitchFamily="18" charset="0"/>
                  </a:rPr>
                  <a:t>&lt;lg</a:t>
                </a:r>
                <a:r>
                  <a:rPr lang="en-US" altLang="zh-CN" sz="2600" b="1">
                    <a:latin typeface="宋体" panose="02010600030101010101" pitchFamily="2" charset="-122"/>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𝑮</m:t>
                        </m:r>
                      </m:num>
                      <m:den>
                        <m:r>
                          <a:rPr lang="en-US" altLang="zh-CN" sz="2600" b="1" i="1">
                            <a:latin typeface="Cambria Math" panose="02040503050406030204" pitchFamily="18" charset="0"/>
                            <a:cs typeface="Times New Roman" panose="02020603050405020304" pitchFamily="18" charset="0"/>
                          </a:rPr>
                          <m:t>𝟐𝟐</m:t>
                        </m:r>
                      </m:den>
                    </m:f>
                  </m:oMath>
                </a14:m>
                <a:r>
                  <a:rPr lang="en-US" altLang="zh-CN" sz="2600" b="1">
                    <a:latin typeface="Times New Roman" panose="02020603050405020304" pitchFamily="18" charset="0"/>
                    <a:cs typeface="Times New Roman" panose="02020603050405020304" pitchFamily="18" charset="0"/>
                  </a:rPr>
                  <a:t>lg</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Times New Roman" panose="02020603050405020304" pitchFamily="18" charset="0"/>
                    <a:cs typeface="Times New Roman" panose="02020603050405020304" pitchFamily="18" charset="0"/>
                  </a:rPr>
                  <a:t>&lt;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10)&lt;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9)&gt;22(</a:t>
                </a:r>
                <a:r>
                  <a:rPr lang="zh-CN" altLang="zh-CN" sz="2600" b="1">
                    <a:latin typeface="Times New Roman" panose="02020603050405020304" pitchFamily="18" charset="0"/>
                    <a:cs typeface="Times New Roman" panose="02020603050405020304" pitchFamily="18" charset="0"/>
                  </a:rPr>
                  <a:t>不等式两边同乘</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不等号改变方向</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𝟐𝟐</m:t>
                        </m:r>
                      </m:num>
                      <m:den>
                        <m:r>
                          <a:rPr lang="en-US" altLang="zh-CN" sz="2600" b="1" i="1">
                            <a:latin typeface="Cambria Math" panose="02040503050406030204" pitchFamily="18" charset="0"/>
                            <a:cs typeface="Times New Roman" panose="02020603050405020304" pitchFamily="18" charset="0"/>
                          </a:rPr>
                          <m:t>𝐥𝐠𝟏𝟎</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𝐥𝐠𝟗</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𝟐𝟐</m:t>
                        </m:r>
                      </m:num>
                      <m:den>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𝟐𝐥𝐠𝟑</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𝟐𝟐</m:t>
                        </m:r>
                      </m:num>
                      <m:den>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𝟒𝟕𝟕</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𝟐𝟐</m:t>
                        </m:r>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𝟎𝟒𝟓</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≈480.35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所以所需的训练迭代轮数至少为</a:t>
                </a:r>
                <a:r>
                  <a:rPr lang="en-US" altLang="zh-CN" sz="2600" b="1">
                    <a:latin typeface="Times New Roman" panose="02020603050405020304" pitchFamily="18" charset="0"/>
                    <a:cs typeface="Times New Roman" panose="02020603050405020304" pitchFamily="18" charset="0"/>
                  </a:rPr>
                  <a:t>481</a:t>
                </a:r>
                <a:r>
                  <a:rPr lang="zh-CN" altLang="zh-CN" sz="2600" b="1">
                    <a:latin typeface="Times New Roman" panose="02020603050405020304" pitchFamily="18" charset="0"/>
                    <a:cs typeface="Times New Roman" panose="02020603050405020304" pitchFamily="18" charset="0"/>
                  </a:rPr>
                  <a:t>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83561" y="378373"/>
                <a:ext cx="11361059" cy="5882123"/>
              </a:xfrm>
              <a:prstGeom prst="rect">
                <a:avLst/>
              </a:prstGeom>
              <a:blipFill rotWithShape="0">
                <a:blip r:embed="rId3"/>
                <a:stretch>
                  <a:fillRect l="-966" b="-16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568014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2181729"/>
            <a:ext cx="11411052"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求解已知函数模型解决实际问题的关注点</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认清所给函数模型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弄清哪些量为待定系数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根据已知利用待定系数法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确定模型中的待定系数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利用函数模型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借助函数的性质、导数等求解实际问题</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并进行检验</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矩形 6"/>
              <p:cNvSpPr/>
              <p:nvPr/>
            </p:nvSpPr>
            <p:spPr>
              <a:xfrm>
                <a:off x="269382" y="621443"/>
                <a:ext cx="11589417" cy="458773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南京、盐城模拟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德国天文学家约翰尼斯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开普勒根据丹麦天文学家第谷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布拉赫等人的观测资料和星表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通过本人的观测和分析后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于</a:t>
                </a:r>
                <a:r>
                  <a:rPr lang="en-US" altLang="zh-CN" sz="2600" b="1">
                    <a:latin typeface="Times New Roman" panose="02020603050405020304" pitchFamily="18" charset="0"/>
                    <a:cs typeface="Times New Roman" panose="02020603050405020304" pitchFamily="18" charset="0"/>
                  </a:rPr>
                  <a:t>1618</a:t>
                </a:r>
                <a:r>
                  <a:rPr lang="zh-CN" altLang="zh-CN" sz="2600" b="1">
                    <a:latin typeface="Times New Roman" panose="02020603050405020304" pitchFamily="18" charset="0"/>
                    <a:cs typeface="Times New Roman" panose="02020603050405020304" pitchFamily="18" charset="0"/>
                  </a:rPr>
                  <a:t>年在《宇宙和谐论》中提出了行星运动第三定律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绕以太阳为焦点的椭圆轨道运行的所有行星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其椭圆轨道的长半轴长</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与公转周期</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有如下关系</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𝑮𝑴</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为太阳质量</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为引力常量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已知火星的公转周期约为水星的</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zh-CN" altLang="zh-CN" sz="2600" b="1" smtClean="0">
                    <a:latin typeface="Times New Roman" panose="02020603050405020304" pitchFamily="18" charset="0"/>
                    <a:cs typeface="Times New Roman" panose="02020603050405020304" pitchFamily="18" charset="0"/>
                  </a:rPr>
                  <a:t>火</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星</a:t>
                </a:r>
                <a:r>
                  <a:rPr lang="zh-CN" altLang="zh-CN" sz="2600" b="1">
                    <a:latin typeface="Times New Roman" panose="02020603050405020304" pitchFamily="18" charset="0"/>
                    <a:cs typeface="Times New Roman" panose="02020603050405020304" pitchFamily="18" charset="0"/>
                  </a:rPr>
                  <a:t>的椭圆轨道的长半轴长约为水星的</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a:t>
                </a:r>
                <a:r>
                  <a:rPr lang="zh-CN" altLang="zh-CN" sz="2600" b="1">
                    <a:latin typeface="Times New Roman" panose="02020603050405020304" pitchFamily="18" charset="0"/>
                    <a:cs typeface="Times New Roman" panose="02020603050405020304" pitchFamily="18" charset="0"/>
                  </a:rPr>
                  <a:t>倍</a:t>
                </a:r>
                <a:r>
                  <a:rPr lang="en-US" altLang="zh-CN" sz="2600" b="1">
                    <a:latin typeface="Times New Roman" panose="02020603050405020304" pitchFamily="18" charset="0"/>
                    <a:cs typeface="Times New Roman" panose="02020603050405020304" pitchFamily="18" charset="0"/>
                  </a:rPr>
                  <a:t>	B.4</a:t>
                </a:r>
                <a:r>
                  <a:rPr lang="zh-CN" altLang="zh-CN" sz="2600" b="1">
                    <a:latin typeface="Times New Roman" panose="02020603050405020304" pitchFamily="18" charset="0"/>
                    <a:cs typeface="Times New Roman" panose="02020603050405020304" pitchFamily="18" charset="0"/>
                  </a:rPr>
                  <a:t>倍</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C.6</a:t>
                </a:r>
                <a:r>
                  <a:rPr lang="zh-CN" altLang="zh-CN" sz="2600" b="1" smtClean="0">
                    <a:latin typeface="Times New Roman" panose="02020603050405020304" pitchFamily="18" charset="0"/>
                    <a:cs typeface="Times New Roman" panose="02020603050405020304" pitchFamily="18" charset="0"/>
                  </a:rPr>
                  <a:t>倍</a:t>
                </a: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	D.8</a:t>
                </a:r>
                <a:r>
                  <a:rPr lang="zh-CN" altLang="zh-CN" sz="2600" b="1">
                    <a:latin typeface="Times New Roman" panose="02020603050405020304" pitchFamily="18" charset="0"/>
                    <a:cs typeface="Times New Roman" panose="02020603050405020304" pitchFamily="18" charset="0"/>
                  </a:rPr>
                  <a:t>倍</a:t>
                </a:r>
                <a:endParaRPr lang="zh-CN" altLang="zh-CN" sz="1150">
                  <a:latin typeface="Calibri" panose="020F0502020204030204" pitchFamily="34" charset="0"/>
                  <a:cs typeface="Times New Roman" panose="02020603050405020304" pitchFamily="18" charset="0"/>
                </a:endParaRPr>
              </a:p>
            </p:txBody>
          </p:sp>
        </mc:Choice>
        <mc:Fallback>
          <p:sp>
            <p:nvSpPr>
              <p:cNvPr id="7" name="矩形 6"/>
              <p:cNvSpPr>
                <a:spLocks noRot="1" noChangeAspect="1" noMove="1" noResize="1" noEditPoints="1" noAdjustHandles="1" noChangeArrowheads="1" noChangeShapeType="1" noTextEdit="1"/>
              </p:cNvSpPr>
              <p:nvPr/>
            </p:nvSpPr>
            <p:spPr>
              <a:xfrm>
                <a:off x="269382" y="621443"/>
                <a:ext cx="11589417" cy="4587731"/>
              </a:xfrm>
              <a:prstGeom prst="rect">
                <a:avLst/>
              </a:prstGeom>
              <a:blipFill rotWithShape="0">
                <a:blip r:embed="rId3"/>
                <a:stretch>
                  <a:fillRect l="-947" r="-2367" b="-797"/>
                </a:stretch>
              </a:blipFill>
            </p:spPr>
            <p:txBody>
              <a:bodyPr/>
              <a:lstStyle/>
              <a:p>
                <a:r>
                  <a:rPr lang="zh-CN" altLang="en-US">
                    <a:noFill/>
                  </a:rPr>
                  <a:t> </a:t>
                </a:r>
              </a:p>
            </p:txBody>
          </p:sp>
        </mc:Fallback>
      </mc:AlternateContent>
      <p:sp>
        <p:nvSpPr>
          <p:cNvPr id="8" name="矩形 7"/>
          <p:cNvSpPr/>
          <p:nvPr>
            <p:custDataLst>
              <p:tags r:id="rId1"/>
            </p:custDataLst>
          </p:nvPr>
        </p:nvSpPr>
        <p:spPr>
          <a:xfrm>
            <a:off x="6253358" y="4013805"/>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621443"/>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设火星的公转周期为</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椭圆轨道的长半轴长为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水星的公转周期为</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椭圆轨道的长半轴长为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421782" y="1165350"/>
                <a:ext cx="11589417" cy="451835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𝑮𝑴</m:t>
                                      </m:r>
                                    </m:e>
                                  </m:rad>
                                </m:den>
                              </m:f>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sup>
                              </m:sSubSup>
                              <m:r>
                                <a:rPr lang="en-US" altLang="zh-CN" sz="2600" b="1">
                                  <a:latin typeface="Cambria Math" panose="02040503050406030204" pitchFamily="18" charset="0"/>
                                  <a:cs typeface="Times New Roman" panose="02020603050405020304" pitchFamily="18" charset="0"/>
                                </a:rPr>
                                <m:t>,</m:t>
                              </m:r>
                              <m:r>
                                <a:rPr lang="zh-CN" altLang="zh-CN" sz="2600" b="1" i="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①</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𝑮𝑴</m:t>
                                      </m:r>
                                    </m:e>
                                  </m:rad>
                                </m:den>
                              </m:f>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sup>
                              </m:sSubSup>
                              <m:r>
                                <a:rPr lang="en-US" altLang="zh-CN" sz="2600" b="1">
                                  <a:latin typeface="Cambria Math" panose="02040503050406030204" pitchFamily="18" charset="0"/>
                                  <a:cs typeface="Times New Roman" panose="02020603050405020304" pitchFamily="18" charset="0"/>
                                </a:rPr>
                                <m:t>,  </m:t>
                              </m:r>
                              <m:r>
                                <a:rPr lang="en-US" altLang="zh-CN" sz="2600" b="1" i="0" smtClean="0">
                                  <a:latin typeface="Cambria Math" panose="02040503050406030204" pitchFamily="18" charset="0"/>
                                  <a:cs typeface="Times New Roman" panose="02020603050405020304" pitchFamily="18" charset="0"/>
                                </a:rPr>
                                <m:t> </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②</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①</m:t>
                        </m:r>
                      </m:num>
                      <m:den>
                        <m:r>
                          <a:rPr lang="en-US" altLang="zh-CN" sz="2600" b="1" i="1">
                            <a:latin typeface="Cambria Math" panose="02040503050406030204" pitchFamily="18" charset="0"/>
                            <a:cs typeface="Times New Roman" panose="02020603050405020304" pitchFamily="18" charset="0"/>
                          </a:rPr>
                          <m:t>②</m:t>
                        </m:r>
                      </m:den>
                    </m:f>
                    <m:r>
                      <a:rPr lang="zh-CN" altLang="zh-CN" sz="2600" b="1">
                        <a:latin typeface="Cambria Math" panose="02040503050406030204" pitchFamily="18" charset="0"/>
                        <a:cs typeface="Times New Roman" panose="02020603050405020304" pitchFamily="18" charset="0"/>
                      </a:rPr>
                      <m:t>得</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1165350"/>
                <a:ext cx="11589417" cy="4518353"/>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05416"/>
                <a:ext cx="11589417" cy="3218253"/>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香农</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威纳指数</a:t>
                </a:r>
                <a:r>
                  <a:rPr lang="en-US" altLang="zh-CN" sz="2600" b="1">
                    <a:latin typeface="Times New Roman" panose="02020603050405020304" pitchFamily="18" charset="0"/>
                  </a:rPr>
                  <a:t>(</a:t>
                </a:r>
                <a:r>
                  <a:rPr lang="en-US" altLang="zh-CN" sz="2600" b="1" i="1">
                    <a:latin typeface="Times New Roman" panose="02020603050405020304" pitchFamily="18" charset="0"/>
                  </a:rPr>
                  <a:t>H</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是生态学中衡量群落中生物多样性的一个指数</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其计算公式是</a:t>
                </a:r>
                <a:r>
                  <a:rPr lang="en-US" altLang="zh-CN" sz="2600" b="1" i="1">
                    <a:latin typeface="Times New Roman" panose="02020603050405020304" pitchFamily="18" charset="0"/>
                  </a:rPr>
                  <a:t>H</a:t>
                </a:r>
                <a:r>
                  <a:rPr lang="en-US" altLang="zh-CN" sz="2600" b="1">
                    <a:latin typeface="Times New Roman" panose="02020603050405020304" pitchFamily="18" charset="0"/>
                  </a:rPr>
                  <a:t>=</a:t>
                </a:r>
                <a:r>
                  <a:rPr lang="en-US" altLang="zh-CN" sz="2600" b="1">
                    <a:effectLst/>
                    <a:latin typeface="宋体" panose="02010600030101010101" pitchFamily="2" charset="-122"/>
                    <a:cs typeface="Times New Roman" panose="02020603050405020304" pitchFamily="18" charset="0"/>
                  </a:rPr>
                  <a:t>-</a:t>
                </a:r>
                <a14:m>
                  <m:oMath xmlns:m="http://schemas.openxmlformats.org/officeDocument/2006/math">
                    <m:m>
                      <m:mPr>
                        <m:mcs>
                          <m:mc>
                            <m:mcPr>
                              <m:count m:val="1"/>
                              <m:mcJc m:val="center"/>
                            </m:mcPr>
                          </m:mc>
                        </m:mcs>
                        <m:ctrlPr>
                          <a:rPr lang="zh-CN" altLang="zh-CN" sz="2600" b="1" i="1">
                            <a:solidFill>
                              <a:srgbClr val="000000"/>
                            </a:solidFill>
                            <a:effectLst/>
                            <a:latin typeface="Cambria Math" panose="02040503050406030204" pitchFamily="18" charset="0"/>
                            <a:ea typeface="Cambria Math" panose="02040503050406030204" pitchFamily="18" charset="0"/>
                          </a:rPr>
                        </m:ctrlPr>
                      </m:mPr>
                      <m:mr>
                        <m:e>
                          <m:r>
                            <m:rPr>
                              <m:nor/>
                            </m:rPr>
                            <a:rPr lang="en-US" altLang="zh-CN" sz="2600" b="1" i="1" baseline="-25000">
                              <a:latin typeface="Times New Roman" panose="02020603050405020304" pitchFamily="18" charset="0"/>
                            </a:rPr>
                            <m:t>n</m:t>
                          </m:r>
                        </m:e>
                      </m:mr>
                      <m:mr>
                        <m:e>
                          <m:r>
                            <m:rPr>
                              <m:nor/>
                            </m:rPr>
                            <a:rPr lang="en-US" altLang="zh-CN" sz="2600" b="1">
                              <a:latin typeface="Cambria Math" panose="02040503050406030204" pitchFamily="18" charset="0"/>
                              <a:cs typeface="Times New Roman" panose="02020603050405020304" pitchFamily="18" charset="0"/>
                            </a:rPr>
                            <m:t>∑</m:t>
                          </m:r>
                        </m:e>
                      </m:mr>
                      <m:mr>
                        <m:e>
                          <m:r>
                            <m:rPr>
                              <m:nor/>
                            </m:rPr>
                            <a:rPr lang="en-US" altLang="zh-CN" sz="2600" b="1" i="1" baseline="30000">
                              <a:latin typeface="Times New Roman" panose="02020603050405020304" pitchFamily="18" charset="0"/>
                            </a:rPr>
                            <m:t>i</m:t>
                          </m:r>
                          <m:r>
                            <m:rPr>
                              <m:nor/>
                            </m:rPr>
                            <a:rPr lang="en-US" altLang="zh-CN" sz="2600" b="1" baseline="30000">
                              <a:latin typeface="Cambria Math" panose="02040503050406030204" pitchFamily="18" charset="0"/>
                              <a:cs typeface="Times New Roman" panose="02020603050405020304" pitchFamily="18" charset="0"/>
                            </a:rPr>
                            <m:t>=1</m:t>
                          </m:r>
                        </m:e>
                      </m:mr>
                    </m:m>
                  </m:oMath>
                </a14:m>
                <a:r>
                  <a:rPr lang="en-US" altLang="zh-CN" sz="2600" b="1" i="1">
                    <a:latin typeface="Times New Roman" panose="02020603050405020304" pitchFamily="18" charset="0"/>
                  </a:rPr>
                  <a:t>p</a:t>
                </a:r>
                <a:r>
                  <a:rPr lang="en-US" altLang="zh-CN" sz="2600" b="1" i="1" baseline="-25000">
                    <a:latin typeface="Times New Roman" panose="02020603050405020304" pitchFamily="18" charset="0"/>
                  </a:rPr>
                  <a:t>i</a:t>
                </a:r>
                <a:r>
                  <a:rPr lang="en-US" altLang="zh-CN" sz="2600" b="1">
                    <a:latin typeface="Times New Roman" panose="02020603050405020304" pitchFamily="18" charset="0"/>
                  </a:rPr>
                  <a:t>·log</a:t>
                </a:r>
                <a:r>
                  <a:rPr lang="en-US" altLang="zh-CN" sz="2600" b="1" baseline="-25000">
                    <a:latin typeface="Times New Roman" panose="02020603050405020304" pitchFamily="18" charset="0"/>
                  </a:rPr>
                  <a:t>2</a:t>
                </a:r>
                <a:r>
                  <a:rPr lang="en-US" altLang="zh-CN" sz="2600" b="1" i="1">
                    <a:latin typeface="Times New Roman" panose="02020603050405020304" pitchFamily="18" charset="0"/>
                  </a:rPr>
                  <a:t>p</a:t>
                </a:r>
                <a:r>
                  <a:rPr lang="en-US" altLang="zh-CN" sz="2600" b="1" i="1" baseline="-25000">
                    <a:latin typeface="Times New Roman" panose="02020603050405020304" pitchFamily="18" charset="0"/>
                  </a:rPr>
                  <a:t>i</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是该群落中生物的种数</a:t>
                </a:r>
                <a:r>
                  <a:rPr lang="en-US" altLang="zh-CN" sz="2600" b="1">
                    <a:effectLst/>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rPr>
                  <a:t>p</a:t>
                </a:r>
                <a:r>
                  <a:rPr lang="en-US" altLang="zh-CN" sz="2600" b="1" i="1" baseline="-25000">
                    <a:latin typeface="Times New Roman" panose="02020603050405020304" pitchFamily="18" charset="0"/>
                  </a:rPr>
                  <a:t>i</a:t>
                </a:r>
                <a:r>
                  <a:rPr lang="zh-CN" altLang="zh-CN" sz="2600" b="1">
                    <a:latin typeface="Times New Roman" panose="02020603050405020304" pitchFamily="18" charset="0"/>
                    <a:cs typeface="Times New Roman" panose="02020603050405020304" pitchFamily="18" charset="0"/>
                  </a:rPr>
                  <a:t>为第</a:t>
                </a:r>
                <a:r>
                  <a:rPr lang="en-US" altLang="zh-CN" sz="2600" b="1" i="1">
                    <a:latin typeface="Times New Roman" panose="02020603050405020304" pitchFamily="18" charset="0"/>
                  </a:rPr>
                  <a:t>i</a:t>
                </a:r>
                <a:r>
                  <a:rPr lang="zh-CN" altLang="zh-CN" sz="2600" b="1">
                    <a:latin typeface="Times New Roman" panose="02020603050405020304" pitchFamily="18" charset="0"/>
                    <a:cs typeface="Times New Roman" panose="02020603050405020304" pitchFamily="18" charset="0"/>
                  </a:rPr>
                  <a:t>个物种在群落中的比例</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下表为某个只有甲、乙、丙三个种群的群落中各种群个体数量统计表</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根据表中数据</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该群落的香农</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威纳指数值为</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rPr>
                  <a:t>)</a:t>
                </a:r>
                <a:endParaRPr lang="zh-CN" altLang="zh-CN" sz="1050" kern="100" dirty="0">
                  <a:effectLst/>
                  <a:latin typeface="宋体"/>
                  <a:cs typeface="Courier New"/>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05416"/>
                <a:ext cx="11589417" cy="3218253"/>
              </a:xfrm>
              <a:prstGeom prst="rect">
                <a:avLst/>
              </a:prstGeom>
              <a:blipFill rotWithShape="0">
                <a:blip r:embed="rId3"/>
                <a:stretch>
                  <a:fillRect l="-947" r="-947" b="-4175"/>
                </a:stretch>
              </a:blipFill>
            </p:spPr>
            <p:txBody>
              <a:bodyPr/>
              <a:lstStyle/>
              <a:p>
                <a:r>
                  <a:rPr lang="zh-CN" altLang="en-US">
                    <a:noFill/>
                  </a:rPr>
                  <a:t> </a:t>
                </a:r>
              </a:p>
            </p:txBody>
          </p:sp>
        </mc:Fallback>
      </mc:AlternateContent>
      <p:sp>
        <p:nvSpPr>
          <p:cNvPr id="11" name="矩形 10"/>
          <p:cNvSpPr/>
          <p:nvPr>
            <p:custDataLst>
              <p:tags r:id="rId1"/>
            </p:custDataLst>
          </p:nvPr>
        </p:nvSpPr>
        <p:spPr>
          <a:xfrm>
            <a:off x="6207061" y="309182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665508364"/>
              </p:ext>
            </p:extLst>
          </p:nvPr>
        </p:nvGraphicFramePr>
        <p:xfrm>
          <a:off x="706106" y="3645821"/>
          <a:ext cx="9505188" cy="1247140"/>
        </p:xfrm>
        <a:graphic>
          <a:graphicData uri="http://schemas.openxmlformats.org/drawingml/2006/table">
            <a:tbl>
              <a:tblPr firstRow="1" firstCol="1" bandRow="1"/>
              <a:tblGrid>
                <a:gridCol w="2795644"/>
                <a:gridCol w="1677386"/>
                <a:gridCol w="1677386"/>
                <a:gridCol w="1677386"/>
                <a:gridCol w="1677386"/>
              </a:tblGrid>
              <a:tr h="317363">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物种</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甲</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乙</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丙</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合计</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816">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个体数量</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300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150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150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600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6" name="矩形 5"/>
              <p:cNvSpPr/>
              <p:nvPr/>
            </p:nvSpPr>
            <p:spPr>
              <a:xfrm>
                <a:off x="491232" y="4941983"/>
                <a:ext cx="11589417" cy="95641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91232" y="4941983"/>
                <a:ext cx="11589417" cy="956416"/>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40974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271228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由题意知</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𝟑𝟎𝟎</m:t>
                            </m:r>
                          </m:num>
                          <m:den>
                            <m:r>
                              <a:rPr lang="en-US" altLang="zh-CN" sz="2600" b="1" i="1">
                                <a:latin typeface="Cambria Math" panose="02040503050406030204" pitchFamily="18" charset="0"/>
                                <a:cs typeface="Times New Roman" panose="02020603050405020304" pitchFamily="18" charset="0"/>
                              </a:rPr>
                              <m:t>𝟔𝟎𝟎</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𝟑𝟎𝟎</m:t>
                            </m:r>
                          </m:num>
                          <m:den>
                            <m:r>
                              <a:rPr lang="en-US" altLang="zh-CN" sz="2600" b="1" i="1">
                                <a:latin typeface="Cambria Math" panose="02040503050406030204" pitchFamily="18" charset="0"/>
                                <a:cs typeface="Times New Roman" panose="02020603050405020304" pitchFamily="18" charset="0"/>
                              </a:rPr>
                              <m:t>𝟔𝟎𝟎</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𝟏𝟓𝟎</m:t>
                            </m:r>
                          </m:num>
                          <m:den>
                            <m:r>
                              <a:rPr lang="en-US" altLang="zh-CN" sz="2600" b="1" i="1">
                                <a:latin typeface="Cambria Math" panose="02040503050406030204" pitchFamily="18" charset="0"/>
                                <a:cs typeface="Times New Roman" panose="02020603050405020304" pitchFamily="18" charset="0"/>
                              </a:rPr>
                              <m:t>𝟔𝟎𝟎</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𝟏𝟓𝟎</m:t>
                            </m:r>
                          </m:num>
                          <m:den>
                            <m:r>
                              <a:rPr lang="en-US" altLang="zh-CN" sz="2600" b="1" i="1">
                                <a:latin typeface="Cambria Math" panose="02040503050406030204" pitchFamily="18" charset="0"/>
                                <a:cs typeface="Times New Roman" panose="02020603050405020304" pitchFamily="18" charset="0"/>
                              </a:rPr>
                              <m:t>𝟔𝟎𝟎</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𝟏𝟓𝟎</m:t>
                            </m:r>
                          </m:num>
                          <m:den>
                            <m:r>
                              <a:rPr lang="en-US" altLang="zh-CN" sz="2600" b="1" i="1">
                                <a:latin typeface="Cambria Math" panose="02040503050406030204" pitchFamily="18" charset="0"/>
                                <a:cs typeface="Times New Roman" panose="02020603050405020304" pitchFamily="18" charset="0"/>
                              </a:rPr>
                              <m:t>𝟔𝟎𝟎</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𝟏𝟓𝟎</m:t>
                            </m:r>
                          </m:num>
                          <m:den>
                            <m:r>
                              <a:rPr lang="en-US" altLang="zh-CN" sz="2600" b="1" i="1">
                                <a:latin typeface="Cambria Math" panose="02040503050406030204" pitchFamily="18" charset="0"/>
                                <a:cs typeface="Times New Roman" panose="02020603050405020304" pitchFamily="18" charset="0"/>
                              </a:rPr>
                              <m:t>𝟔𝟎𝟎</m:t>
                            </m:r>
                          </m:den>
                        </m:f>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𝐥𝐨</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𝐠</m:t>
                            </m:r>
                          </m:e>
                          <m:sub>
                            <m:r>
                              <a:rPr lang="en-US" altLang="zh-CN" sz="2600" b="1" i="1">
                                <a:latin typeface="Cambria Math" panose="02040503050406030204" pitchFamily="18" charset="0"/>
                                <a:cs typeface="Times New Roman" panose="02020603050405020304" pitchFamily="18" charset="0"/>
                              </a:rPr>
                              <m:t>𝟐</m:t>
                            </m:r>
                          </m:sub>
                        </m:sSub>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A.</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2712281"/>
              </a:xfrm>
              <a:prstGeom prst="rect">
                <a:avLst/>
              </a:prstGeom>
              <a:blipFill rotWithShape="0">
                <a:blip r:embed="rId3"/>
                <a:stretch>
                  <a:fillRect l="-947" b="-89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8018383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考点三</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构建函数模型解决实际问题</a:t>
            </a:r>
            <a:endParaRPr lang="zh-CN" altLang="zh-CN" sz="1200">
              <a:latin typeface="Calibri" panose="020F0502020204030204" pitchFamily="34" charset="0"/>
              <a:cs typeface="Times New Roman" panose="02020603050405020304" pitchFamily="18" charset="0"/>
            </a:endParaRPr>
          </a:p>
        </p:txBody>
      </p:sp>
      <p:sp>
        <p:nvSpPr>
          <p:cNvPr id="14" name="矩形 13"/>
          <p:cNvSpPr/>
          <p:nvPr/>
        </p:nvSpPr>
        <p:spPr>
          <a:xfrm>
            <a:off x="211507" y="682623"/>
            <a:ext cx="11589417" cy="5305235"/>
          </a:xfrm>
          <a:prstGeom prst="rect">
            <a:avLst/>
          </a:prstGeom>
        </p:spPr>
        <p:txBody>
          <a:bodyPr wrap="square">
            <a:spAutoFit/>
          </a:bodyPr>
          <a:lstStyle/>
          <a:p>
            <a:pPr marL="355600" indent="-355600">
              <a:lnSpc>
                <a:spcPct val="19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李冶</a:t>
            </a:r>
            <a:r>
              <a:rPr lang="en-US" altLang="zh-CN" sz="2600" b="1">
                <a:latin typeface="Times New Roman" panose="02020603050405020304" pitchFamily="18" charset="0"/>
                <a:cs typeface="Times New Roman" panose="02020603050405020304" pitchFamily="18" charset="0"/>
              </a:rPr>
              <a:t>(1192—1279)</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真定栾城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今属河北石家庄市</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金元时期的数学家、诗人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数学著作多部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其中《益古演段》主要研究平面图形问题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如求圆的直径、正方形的边长等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其中一问</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现有正方形方田一块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内部有一个圆形水池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其中水池的边缘与方田四边之间的面积为</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亩</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若方田的四边到水池的最近距离均为</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关于水池半径</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的函数关系式为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水池的边缘与方田之间的面积与水池半径比值最小时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注</a:t>
            </a:r>
            <a:r>
              <a:rPr lang="en-US" altLang="zh-CN" sz="2600" b="1">
                <a:latin typeface="Times New Roman" panose="02020603050405020304" pitchFamily="18" charset="0"/>
                <a:cs typeface="Times New Roman" panose="02020603050405020304" pitchFamily="18" charset="0"/>
              </a:rPr>
              <a:t>:240</a:t>
            </a:r>
            <a:r>
              <a:rPr lang="zh-CN" altLang="zh-CN" sz="2600" b="1">
                <a:latin typeface="Times New Roman" panose="02020603050405020304" pitchFamily="18" charset="0"/>
                <a:cs typeface="Times New Roman" panose="02020603050405020304" pitchFamily="18" charset="0"/>
              </a:rPr>
              <a:t>平方步为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亩</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圆周率按</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近似计算</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矩形 14"/>
              <p:cNvSpPr/>
              <p:nvPr>
                <p:custDataLst>
                  <p:tags r:id="rId2"/>
                </p:custDataLst>
              </p:nvPr>
            </p:nvSpPr>
            <p:spPr>
              <a:xfrm>
                <a:off x="7955951" y="3415689"/>
                <a:ext cx="1811714" cy="959237"/>
              </a:xfrm>
              <a:prstGeom prst="rect">
                <a:avLst/>
              </a:prstGeom>
            </p:spPr>
            <p:txBody>
              <a:bodyPr wrap="none">
                <a:spAutoFit/>
              </a:bodyPr>
              <a:lstStyle/>
              <a:p>
                <a:pPr>
                  <a:lnSpc>
                    <a:spcPct val="150000"/>
                  </a:lnSpc>
                  <a:spcAft>
                    <a:spcPts val="0"/>
                  </a:spcAft>
                  <a:tabLst>
                    <a:tab pos="2970530" algn="l"/>
                  </a:tabLst>
                </a:pP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𝟏</m:t>
                        </m:r>
                      </m:num>
                      <m:den>
                        <m:r>
                          <a:rPr lang="en-US" altLang="zh-CN" sz="2600" b="1" i="1">
                            <a:solidFill>
                              <a:srgbClr val="C00000"/>
                            </a:solidFill>
                            <a:latin typeface="Cambria Math" panose="02040503050406030204" pitchFamily="18" charset="0"/>
                            <a:cs typeface="Times New Roman" panose="02020603050405020304" pitchFamily="18" charset="0"/>
                          </a:rPr>
                          <m:t>𝟐𝟒𝟎</m:t>
                        </m:r>
                      </m:den>
                    </m:f>
                  </m:oMath>
                </a14:m>
                <a:r>
                  <a:rPr lang="en-US" altLang="zh-CN" sz="2600" b="1" i="1">
                    <a:solidFill>
                      <a:srgbClr val="C00000"/>
                    </a:solidFill>
                    <a:latin typeface="Times New Roman" panose="02020603050405020304" pitchFamily="18" charset="0"/>
                    <a:cs typeface="Times New Roman" panose="02020603050405020304" pitchFamily="18" charset="0"/>
                  </a:rPr>
                  <a:t>r</a:t>
                </a:r>
                <a:r>
                  <a:rPr lang="en-US" altLang="zh-CN" sz="2600" b="1" baseline="30000">
                    <a:solidFill>
                      <a:srgbClr val="C00000"/>
                    </a:solidFill>
                    <a:latin typeface="Times New Roman" panose="02020603050405020304" pitchFamily="18" charset="0"/>
                    <a:cs typeface="Times New Roman" panose="02020603050405020304" pitchFamily="18" charset="0"/>
                  </a:rPr>
                  <a:t>2</a:t>
                </a:r>
                <a:r>
                  <a:rPr lang="en-US" altLang="zh-CN" sz="2600" b="1">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𝟐</m:t>
                        </m:r>
                      </m:num>
                      <m:den>
                        <m:r>
                          <a:rPr lang="en-US" altLang="zh-CN" sz="2600" b="1" i="1">
                            <a:solidFill>
                              <a:srgbClr val="C00000"/>
                            </a:solidFill>
                            <a:latin typeface="Cambria Math" panose="02040503050406030204" pitchFamily="18" charset="0"/>
                            <a:cs typeface="Times New Roman" panose="02020603050405020304" pitchFamily="18" charset="0"/>
                          </a:rPr>
                          <m:t>𝟑</m:t>
                        </m:r>
                      </m:den>
                    </m:f>
                  </m:oMath>
                </a14:m>
                <a:r>
                  <a:rPr lang="en-US" altLang="zh-CN" sz="2600" b="1" i="1">
                    <a:solidFill>
                      <a:srgbClr val="C00000"/>
                    </a:solidFill>
                    <a:latin typeface="Times New Roman" panose="02020603050405020304" pitchFamily="18" charset="0"/>
                    <a:cs typeface="Times New Roman" panose="02020603050405020304" pitchFamily="18" charset="0"/>
                  </a:rPr>
                  <a:t>r</a:t>
                </a:r>
                <a:r>
                  <a:rPr lang="en-US" altLang="zh-CN" sz="2600" b="1">
                    <a:solidFill>
                      <a:srgbClr val="C00000"/>
                    </a:solidFill>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𝟐𝟎</m:t>
                        </m:r>
                      </m:num>
                      <m:den>
                        <m:r>
                          <a:rPr lang="en-US" altLang="zh-CN" sz="2600" b="1" i="1">
                            <a:solidFill>
                              <a:srgbClr val="C00000"/>
                            </a:solidFill>
                            <a:latin typeface="Cambria Math" panose="02040503050406030204" pitchFamily="18" charset="0"/>
                            <a:cs typeface="Times New Roman" panose="02020603050405020304" pitchFamily="18" charset="0"/>
                          </a:rPr>
                          <m:t>𝟑</m:t>
                        </m:r>
                      </m:den>
                    </m:f>
                  </m:oMath>
                </a14:m>
                <a:endParaRPr lang="zh-CN" altLang="zh-CN" sz="2600">
                  <a:latin typeface="Calibri" panose="020F0502020204030204" pitchFamily="34" charset="0"/>
                  <a:cs typeface="Times New Roman" panose="02020603050405020304" pitchFamily="18" charset="0"/>
                </a:endParaRPr>
              </a:p>
            </p:txBody>
          </p:sp>
        </mc:Choice>
        <mc:Fallback xmlns="">
          <p:sp>
            <p:nvSpPr>
              <p:cNvPr id="15" name="矩形 14"/>
              <p:cNvSpPr>
                <a:spLocks noRot="1" noChangeAspect="1" noMove="1" noResize="1" noEditPoints="1" noAdjustHandles="1" noChangeArrowheads="1" noChangeShapeType="1" noTextEdit="1"/>
              </p:cNvSpPr>
              <p:nvPr>
                <p:custDataLst>
                  <p:tags r:id="rId5"/>
                </p:custDataLst>
              </p:nvPr>
            </p:nvSpPr>
            <p:spPr>
              <a:xfrm>
                <a:off x="7955951" y="3415689"/>
                <a:ext cx="1811714" cy="959237"/>
              </a:xfrm>
              <a:prstGeom prst="rect">
                <a:avLst/>
              </a:prstGeom>
              <a:blipFill rotWithShape="0">
                <a:blip r:embed="rId6"/>
                <a:stretch>
                  <a:fillRect/>
                </a:stretch>
              </a:blipFill>
            </p:spPr>
            <p:txBody>
              <a:bodyPr/>
              <a:lstStyle/>
              <a:p>
                <a:r>
                  <a:rPr lang="zh-CN" altLang="en-US">
                    <a:noFill/>
                  </a:rPr>
                  <a:t> </a:t>
                </a:r>
              </a:p>
            </p:txBody>
          </p:sp>
        </mc:Fallback>
      </mc:AlternateContent>
      <p:sp>
        <p:nvSpPr>
          <p:cNvPr id="6" name="矩形 5"/>
          <p:cNvSpPr/>
          <p:nvPr>
            <p:custDataLst>
              <p:tags r:id="rId3"/>
            </p:custDataLst>
          </p:nvPr>
        </p:nvSpPr>
        <p:spPr>
          <a:xfrm>
            <a:off x="8181014" y="4475424"/>
            <a:ext cx="518091" cy="628314"/>
          </a:xfrm>
          <a:prstGeom prst="rect">
            <a:avLst/>
          </a:prstGeom>
        </p:spPr>
        <p:txBody>
          <a:bodyPr wrap="none">
            <a:spAutoFit/>
          </a:bodyPr>
          <a:lstStyle/>
          <a:p>
            <a:pPr>
              <a:lnSpc>
                <a:spcPct val="150000"/>
              </a:lnSpc>
              <a:spcAft>
                <a:spcPts val="0"/>
              </a:spcAft>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40</a:t>
            </a:r>
            <a:endParaRPr lang="zh-CN" altLang="zh-CN" sz="260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437758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3354380"/>
              </a:xfrm>
              <a:prstGeom prst="rect">
                <a:avLst/>
              </a:prstGeom>
            </p:spPr>
            <p:txBody>
              <a:bodyPr wrap="square">
                <a:spAutoFit/>
              </a:bodyPr>
              <a:lstStyle/>
              <a:p>
                <a:pPr>
                  <a:spcAft>
                    <a:spcPts val="0"/>
                  </a:spcAf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已知水池的半径为</a:t>
                </a:r>
                <a:r>
                  <a:rPr lang="en-US" altLang="zh-CN" sz="2600" b="1" i="1">
                    <a:latin typeface="Times New Roman" panose="02020603050405020304" pitchFamily="18" charset="0"/>
                    <a:cs typeface="Times New Roman" panose="02020603050405020304" pitchFamily="18" charset="0"/>
                  </a:rPr>
                  <a:t>r</a:t>
                </a:r>
                <a:r>
                  <a:rPr lang="zh-CN" altLang="zh-CN" sz="2600" b="1">
                    <a:latin typeface="Times New Roman" panose="02020603050405020304" pitchFamily="18" charset="0"/>
                    <a:cs typeface="Times New Roman" panose="02020603050405020304" pitchFamily="18" charset="0"/>
                  </a:rPr>
                  <a:t>步</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则方田的边长为</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步</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+40)</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π</a:t>
                </a:r>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𝟐𝟒𝟎</m:t>
                        </m:r>
                      </m:den>
                    </m:f>
                  </m:oMath>
                </a14:m>
                <a:r>
                  <a:rPr lang="en-US" altLang="zh-CN" sz="2600" b="1" i="1">
                    <a:latin typeface="Times New Roman" panose="02020603050405020304" pitchFamily="18" charset="0"/>
                    <a:cs typeface="Times New Roman" panose="02020603050405020304" pitchFamily="18" charset="0"/>
                  </a:rPr>
                  <a:t>r</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𝒚</m:t>
                        </m:r>
                      </m:num>
                      <m:den>
                        <m:r>
                          <a:rPr lang="en-US" altLang="zh-CN" sz="2600" b="1" i="1">
                            <a:latin typeface="Cambria Math" panose="02040503050406030204" pitchFamily="18" charset="0"/>
                            <a:cs typeface="Times New Roman" panose="02020603050405020304" pitchFamily="18" charset="0"/>
                          </a:rPr>
                          <m:t>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𝒓</m:t>
                        </m:r>
                      </m:num>
                      <m:den>
                        <m:r>
                          <a:rPr lang="en-US" altLang="zh-CN" sz="2600" b="1" i="1">
                            <a:latin typeface="Cambria Math" panose="02040503050406030204" pitchFamily="18" charset="0"/>
                            <a:cs typeface="Times New Roman" panose="02020603050405020304" pitchFamily="18" charset="0"/>
                          </a:rPr>
                          <m:t>𝟐𝟒𝟎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r</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取等号</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3354380"/>
              </a:xfrm>
              <a:prstGeom prst="rect">
                <a:avLst/>
              </a:prstGeom>
              <a:blipFill rotWithShape="0">
                <a:blip r:embed="rId3"/>
                <a:stretch>
                  <a:fillRect l="-947" t="-2182" b="-90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xmlns:p14="http://schemas.microsoft.com/office/powerpoint/2010/main">
    <mc:Choice Requires="p14">
      <p:transition spd="med" p14:dur="700" advClick="0"/>
    </mc:Choice>
    <mc:Fallback xmlns="">
      <p:transition spd="med"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12447" y="2181729"/>
            <a:ext cx="11615487" cy="3624775"/>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在应用函数解决实际问题时需注意以下四个步骤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审题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弄清题意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分清条件和结论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理顺数量关系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初步选择函数模型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建模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将自然语言转化为数学语言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将文字语言转化为符号语言</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利用数学知识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建立相应的函数模型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解模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求解函数模型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得出数学结论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还原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将数学结论还原为实际意义的问题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3053411"/>
            <a:ext cx="12190413" cy="31536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33018"/>
                <a:ext cx="11589417" cy="5549661"/>
              </a:xfrm>
              <a:prstGeom prst="rect">
                <a:avLst/>
              </a:prstGeom>
            </p:spPr>
            <p:txBody>
              <a:bodyPr wrap="square">
                <a:spAutoFit/>
              </a:bodyPr>
              <a:lstStyle/>
              <a:p>
                <a:pPr marL="355600" indent="-355600">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杭州模拟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某公司为激励创新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计划逐年加大研发资金投入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若该公司</a:t>
                </a:r>
                <a:r>
                  <a:rPr lang="en-US" altLang="zh-CN" sz="2600" b="1">
                    <a:latin typeface="Times New Roman" panose="02020603050405020304" pitchFamily="18" charset="0"/>
                    <a:cs typeface="Times New Roman" panose="02020603050405020304" pitchFamily="18" charset="0"/>
                  </a:rPr>
                  <a:t>2023</a:t>
                </a:r>
                <a:r>
                  <a:rPr lang="zh-CN" altLang="zh-CN" sz="2600" b="1">
                    <a:latin typeface="Times New Roman" panose="02020603050405020304" pitchFamily="18" charset="0"/>
                    <a:cs typeface="Times New Roman" panose="02020603050405020304" pitchFamily="18" charset="0"/>
                  </a:rPr>
                  <a:t>年全年投入研发资金</a:t>
                </a:r>
                <a:r>
                  <a:rPr lang="en-US" altLang="zh-CN" sz="2600" b="1">
                    <a:latin typeface="Times New Roman" panose="02020603050405020304" pitchFamily="18" charset="0"/>
                    <a:cs typeface="Times New Roman" panose="02020603050405020304" pitchFamily="18" charset="0"/>
                  </a:rPr>
                  <a:t>160</a:t>
                </a:r>
                <a:r>
                  <a:rPr lang="zh-CN" altLang="zh-CN" sz="2600" b="1">
                    <a:latin typeface="Times New Roman" panose="02020603050405020304" pitchFamily="18" charset="0"/>
                    <a:cs typeface="Times New Roman" panose="02020603050405020304" pitchFamily="18" charset="0"/>
                  </a:rPr>
                  <a:t>万元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在此基础上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每年投入的研发资金比上一年增长</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则该公司全年投入的研发资金开始超过</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万元的年份是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参考数据</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1.1≈0.04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2≈0.30)(</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A.2024</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	B.2025</a:t>
                </a:r>
                <a:r>
                  <a:rPr lang="zh-CN" altLang="zh-CN" sz="2600" b="1" smtClean="0">
                    <a:latin typeface="Times New Roman" panose="02020603050405020304" pitchFamily="18" charset="0"/>
                    <a:cs typeface="Times New Roman" panose="02020603050405020304" pitchFamily="18" charset="0"/>
                  </a:rPr>
                  <a:t>年</a:t>
                </a:r>
                <a:r>
                  <a:rPr lang="en-US" altLang="zh-CN" sz="2600" b="1" smtClean="0">
                    <a:latin typeface="Times New Roman" panose="02020603050405020304" pitchFamily="18" charset="0"/>
                    <a:cs typeface="Times New Roman" panose="02020603050405020304" pitchFamily="18" charset="0"/>
                  </a:rPr>
                  <a:t>		C.2026</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	D.2027</a:t>
                </a:r>
                <a:r>
                  <a:rPr lang="zh-CN" altLang="zh-CN" sz="2600" b="1">
                    <a:latin typeface="Times New Roman" panose="02020603050405020304" pitchFamily="18" charset="0"/>
                    <a:cs typeface="Times New Roman" panose="02020603050405020304" pitchFamily="18" charset="0"/>
                  </a:rPr>
                  <a:t>年</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年后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该公司全年投入的研发资金开始超过</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万元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160(1+10%)</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&gt;200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1.1</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取常用对数得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1.1&gt;lg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x</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𝟎𝟒</m:t>
                        </m:r>
                      </m:den>
                    </m:f>
                  </m:oMath>
                </a14:m>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该公司全年投入的研发资金开始超过</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万元的年份是</a:t>
                </a:r>
                <a:r>
                  <a:rPr lang="en-US" altLang="zh-CN" sz="2600" b="1">
                    <a:latin typeface="Times New Roman" panose="02020603050405020304" pitchFamily="18" charset="0"/>
                    <a:cs typeface="Times New Roman" panose="02020603050405020304" pitchFamily="18" charset="0"/>
                  </a:rPr>
                  <a:t>2026</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33018"/>
                <a:ext cx="11589417" cy="5549661"/>
              </a:xfrm>
              <a:prstGeom prst="rect">
                <a:avLst/>
              </a:prstGeom>
              <a:blipFill rotWithShape="0">
                <a:blip r:embed="rId4"/>
                <a:stretch>
                  <a:fillRect l="-947" t="-549" b="-1758"/>
                </a:stretch>
              </a:blipFill>
            </p:spPr>
            <p:txBody>
              <a:bodyPr/>
              <a:lstStyle/>
              <a:p>
                <a:r>
                  <a:rPr lang="zh-CN" altLang="en-US">
                    <a:noFill/>
                  </a:rPr>
                  <a:t> </a:t>
                </a:r>
              </a:p>
            </p:txBody>
          </p:sp>
        </mc:Fallback>
      </mc:AlternateContent>
      <p:sp>
        <p:nvSpPr>
          <p:cNvPr id="12" name="矩形 11"/>
          <p:cNvSpPr/>
          <p:nvPr>
            <p:custDataLst>
              <p:tags r:id="rId2"/>
            </p:custDataLst>
          </p:nvPr>
        </p:nvSpPr>
        <p:spPr>
          <a:xfrm>
            <a:off x="5256498" y="209665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492501"/>
            <a:ext cx="11589417" cy="4893647"/>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重庆质检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输血是救治外伤人员的重要手段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血液质量对提高救治成功率极为关键</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血液质量的主要评判指标是血液中</a:t>
            </a:r>
            <a:r>
              <a:rPr lang="en-US" altLang="zh-CN" sz="2600" b="1">
                <a:latin typeface="Times New Roman" panose="02020603050405020304" pitchFamily="18" charset="0"/>
                <a:cs typeface="Times New Roman" panose="02020603050405020304" pitchFamily="18" charset="0"/>
              </a:rPr>
              <a:t>ATP</a:t>
            </a:r>
            <a:r>
              <a:rPr lang="zh-CN" altLang="zh-CN" sz="2600" b="1">
                <a:latin typeface="Times New Roman" panose="02020603050405020304" pitchFamily="18" charset="0"/>
                <a:cs typeface="Times New Roman" panose="02020603050405020304" pitchFamily="18" charset="0"/>
              </a:rPr>
              <a:t>含量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已知血液中</a:t>
            </a:r>
            <a:r>
              <a:rPr lang="en-US" altLang="zh-CN" sz="2600" b="1">
                <a:latin typeface="Times New Roman" panose="02020603050405020304" pitchFamily="18" charset="0"/>
                <a:cs typeface="Times New Roman" panose="02020603050405020304" pitchFamily="18" charset="0"/>
              </a:rPr>
              <a:t>ATP</a:t>
            </a:r>
            <a:r>
              <a:rPr lang="zh-CN" altLang="zh-CN" sz="2600" b="1">
                <a:latin typeface="Times New Roman" panose="02020603050405020304" pitchFamily="18" charset="0"/>
                <a:cs typeface="Times New Roman" panose="02020603050405020304" pitchFamily="18" charset="0"/>
              </a:rPr>
              <a:t>浓度</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:μmol/gHb)</a:t>
            </a:r>
            <a:r>
              <a:rPr lang="zh-CN" altLang="zh-CN" sz="2600" b="1">
                <a:latin typeface="Times New Roman" panose="02020603050405020304" pitchFamily="18" charset="0"/>
                <a:cs typeface="Times New Roman" panose="02020603050405020304" pitchFamily="18" charset="0"/>
              </a:rPr>
              <a:t>随温度</a:t>
            </a:r>
            <a:r>
              <a:rPr lang="en-US" altLang="zh-CN" sz="2600" b="1" i="1">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、时间</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天</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及起始浓度</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变化的近似函数关系式为</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1.08</a:t>
            </a:r>
            <a:r>
              <a:rPr lang="en-US" altLang="zh-CN" sz="2600" b="1" i="1" baseline="30000">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e</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1.30</a:t>
            </a:r>
            <a:r>
              <a:rPr lang="en-US" altLang="zh-CN" sz="2600" b="1" i="1" baseline="30000">
                <a:latin typeface="Times New Roman" panose="02020603050405020304" pitchFamily="18" charset="0"/>
                <a:cs typeface="Times New Roman" panose="02020603050405020304" pitchFamily="18" charset="0"/>
              </a:rPr>
              <a:t>λ</a:t>
            </a:r>
            <a:r>
              <a:rPr lang="en-US" altLang="zh-CN" sz="2600" b="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为自然对数的底数</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≈2.718</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28).</a:t>
            </a:r>
            <a:r>
              <a:rPr lang="zh-CN" altLang="zh-CN" sz="2600" b="1">
                <a:latin typeface="Times New Roman" panose="02020603050405020304" pitchFamily="18" charset="0"/>
                <a:cs typeface="Times New Roman" panose="02020603050405020304" pitchFamily="18" charset="0"/>
              </a:rPr>
              <a:t>由此可知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当血液在</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℃恒温条件下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保存</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天后的</a:t>
            </a:r>
            <a:r>
              <a:rPr lang="en-US" altLang="zh-CN" sz="2600" b="1">
                <a:latin typeface="Times New Roman" panose="02020603050405020304" pitchFamily="18" charset="0"/>
                <a:cs typeface="Times New Roman" panose="02020603050405020304" pitchFamily="18" charset="0"/>
              </a:rPr>
              <a:t>ATP</a:t>
            </a:r>
            <a:r>
              <a:rPr lang="zh-CN" altLang="zh-CN" sz="2600" b="1">
                <a:latin typeface="Times New Roman" panose="02020603050405020304" pitchFamily="18" charset="0"/>
                <a:cs typeface="Times New Roman" panose="02020603050405020304" pitchFamily="18" charset="0"/>
              </a:rPr>
              <a:t>浓度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大约相当于血液在</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℃恒温条件下保存</a:t>
            </a:r>
            <a:r>
              <a:rPr lang="zh-CN" altLang="zh-CN" sz="2600" b="1" u="sng">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天后的</a:t>
            </a:r>
            <a:r>
              <a:rPr lang="en-US" altLang="zh-CN" sz="2600" b="1">
                <a:latin typeface="Times New Roman" panose="02020603050405020304" pitchFamily="18" charset="0"/>
                <a:cs typeface="Times New Roman" panose="02020603050405020304" pitchFamily="18" charset="0"/>
              </a:rPr>
              <a:t>ATP</a:t>
            </a:r>
            <a:r>
              <a:rPr lang="zh-CN" altLang="zh-CN" sz="2600" b="1">
                <a:latin typeface="Times New Roman" panose="02020603050405020304" pitchFamily="18" charset="0"/>
                <a:cs typeface="Times New Roman" panose="02020603050405020304" pitchFamily="18" charset="0"/>
              </a:rPr>
              <a:t>浓度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参考数据</a:t>
            </a:r>
            <a:r>
              <a:rPr lang="en-US" altLang="zh-CN" sz="2600" b="1">
                <a:latin typeface="Times New Roman" panose="02020603050405020304" pitchFamily="18" charset="0"/>
                <a:cs typeface="Times New Roman" panose="02020603050405020304" pitchFamily="18" charset="0"/>
              </a:rPr>
              <a:t>:ln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5≈1.6)(</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A.16  </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B.20</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C.25</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D.30</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9135952" y="4195108"/>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245208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设所求为</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天</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把数据代入关系式得</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5</a:t>
                </a:r>
                <a:r>
                  <a:rPr lang="en-US" altLang="zh-CN" sz="2600" b="1" baseline="30000">
                    <a:latin typeface="Times New Roman" panose="02020603050405020304" pitchFamily="18" charset="0"/>
                    <a:cs typeface="Times New Roman" panose="02020603050405020304" pitchFamily="18" charset="0"/>
                  </a:rPr>
                  <a:t>1.08</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20</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e</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1.30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20</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1.08</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Times New Roman" panose="02020603050405020304" pitchFamily="18" charset="0"/>
                    <a:cs typeface="Times New Roman" panose="02020603050405020304" pitchFamily="18" charset="0"/>
                  </a:rPr>
                  <a:t>e</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1.30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t</a:t>
                </a:r>
                <a:r>
                  <a:rPr lang="en-US" altLang="zh-CN" sz="2600" b="1" baseline="30000">
                    <a:latin typeface="Times New Roman" panose="02020603050405020304" pitchFamily="18" charset="0"/>
                    <a:cs typeface="Times New Roman" panose="02020603050405020304" pitchFamily="18" charset="0"/>
                  </a:rPr>
                  <a:t>4.32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𝟓</m:t>
                            </m:r>
                          </m:e>
                          <m:sup>
                            <m:r>
                              <a:rPr lang="en-US" altLang="zh-CN" sz="2600" b="1" i="1">
                                <a:latin typeface="Cambria Math" panose="02040503050406030204" pitchFamily="18" charset="0"/>
                                <a:cs typeface="Times New Roman" panose="02020603050405020304" pitchFamily="18" charset="0"/>
                              </a:rPr>
                              <m:t>𝟐𝟏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𝐞</m:t>
                            </m:r>
                          </m:e>
                          <m:sup>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sup>
                        </m:sSup>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取自然对数得</a:t>
                </a:r>
                <a:r>
                  <a:rPr lang="en-US" altLang="zh-CN" sz="2600" b="1">
                    <a:latin typeface="Times New Roman" panose="02020603050405020304" pitchFamily="18" charset="0"/>
                    <a:cs typeface="Times New Roman" panose="02020603050405020304" pitchFamily="18" charset="0"/>
                  </a:rPr>
                  <a:t>ln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𝟔𝐥𝐧𝟓</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𝟑𝟐</m:t>
                        </m:r>
                      </m:den>
                    </m:f>
                  </m:oMath>
                </a14:m>
                <a:r>
                  <a:rPr lang="en-US" altLang="zh-CN" sz="2600" b="1">
                    <a:latin typeface="Times New Roman" panose="02020603050405020304" pitchFamily="18" charset="0"/>
                    <a:cs typeface="Times New Roman" panose="02020603050405020304" pitchFamily="18" charset="0"/>
                  </a:rPr>
                  <a:t>≈3.2=2ln</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≈25.</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2452082"/>
              </a:xfrm>
              <a:prstGeom prst="rect">
                <a:avLst/>
              </a:prstGeom>
              <a:blipFill rotWithShape="0">
                <a:blip r:embed="rId3"/>
                <a:stretch>
                  <a:fillRect l="-947" b="-17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501172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4406709"/>
            <a:ext cx="12190413" cy="174857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3" y="492501"/>
            <a:ext cx="7554039"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在一次实验中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某小组测得一组数据</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25000">
                <a:latin typeface="Times New Roman" panose="02020603050405020304" pitchFamily="18" charset="0"/>
                <a:cs typeface="Times New Roman" panose="02020603050405020304" pitchFamily="18" charset="0"/>
              </a:rPr>
              <a:t>i</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i="1" baseline="-25000">
                <a:latin typeface="Times New Roman" panose="02020603050405020304" pitchFamily="18" charset="0"/>
                <a:cs typeface="Times New Roman" panose="02020603050405020304" pitchFamily="18" charset="0"/>
              </a:rPr>
              <a:t>i</a:t>
            </a:r>
            <a:r>
              <a:rPr lang="en-US" altLang="zh-CN" sz="2600" b="1" smtClean="0">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i</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并由实验数据得到散点图</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由此散点图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在区间</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下列四个函数模型</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为待定系数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最能反映</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函数关系的是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7" name="矩形 16"/>
          <p:cNvSpPr/>
          <p:nvPr>
            <p:custDataLst>
              <p:tags r:id="rId2"/>
            </p:custDataLst>
          </p:nvPr>
        </p:nvSpPr>
        <p:spPr>
          <a:xfrm>
            <a:off x="5628427" y="242059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mc:AlternateContent xmlns:mc="http://schemas.openxmlformats.org/markup-compatibility/2006" xmlns:a14="http://schemas.microsoft.com/office/drawing/2010/main">
        <mc:Choice Requires="a14">
          <p:sp>
            <p:nvSpPr>
              <p:cNvPr id="5" name="矩形 4"/>
              <p:cNvSpPr/>
              <p:nvPr/>
            </p:nvSpPr>
            <p:spPr>
              <a:xfrm>
                <a:off x="600845" y="2925402"/>
                <a:ext cx="6725746" cy="276883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bx</a:t>
                </a:r>
                <a:r>
                  <a:rPr lang="en-US" altLang="zh-CN" sz="2600" b="1">
                    <a:latin typeface="Times New Roman" panose="02020603050405020304" pitchFamily="18" charset="0"/>
                    <a:cs typeface="Times New Roman" panose="02020603050405020304" pitchFamily="18" charset="0"/>
                  </a:rPr>
                  <a:t>	B.</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i="1" baseline="30000">
                    <a:latin typeface="Times New Roman" panose="02020603050405020304" pitchFamily="18" charset="0"/>
                    <a:cs typeface="Times New Roman" panose="02020603050405020304" pitchFamily="18" charset="0"/>
                  </a:rPr>
                  <a:t>x</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+log</a:t>
                </a:r>
                <a:r>
                  <a:rPr lang="en-US" altLang="zh-CN" sz="2600" b="1" i="1" baseline="-25000">
                    <a:latin typeface="Times New Roman" panose="02020603050405020304" pitchFamily="18" charset="0"/>
                    <a:cs typeface="Times New Roman" panose="02020603050405020304" pitchFamily="18" charset="0"/>
                  </a:rPr>
                  <a:t>b</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	D.</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𝒃</m:t>
                        </m:r>
                      </m:num>
                      <m:den>
                        <m:r>
                          <a:rPr lang="en-US" altLang="zh-CN" sz="2600" b="1" i="1">
                            <a:latin typeface="Cambria Math" panose="02040503050406030204" pitchFamily="18" charset="0"/>
                            <a:cs typeface="Times New Roman" panose="02020603050405020304" pitchFamily="18" charset="0"/>
                          </a:rPr>
                          <m:t>𝒙</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由散点图的定义域可排除</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选项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由散点图的增长方式可知函数模型为指数型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600845" y="2925402"/>
                <a:ext cx="6725746" cy="2768835"/>
              </a:xfrm>
              <a:prstGeom prst="rect">
                <a:avLst/>
              </a:prstGeom>
              <a:blipFill rotWithShape="0">
                <a:blip r:embed="rId4"/>
                <a:stretch>
                  <a:fillRect l="-1632" r="-544" b="-1982"/>
                </a:stretch>
              </a:blipFill>
            </p:spPr>
            <p:txBody>
              <a:bodyPr/>
              <a:lstStyle/>
              <a:p>
                <a:r>
                  <a:rPr lang="zh-CN" altLang="en-US">
                    <a:noFill/>
                  </a:rPr>
                  <a:t> </a:t>
                </a:r>
              </a:p>
            </p:txBody>
          </p:sp>
        </mc:Fallback>
      </mc:AlternateContent>
      <p:pic>
        <p:nvPicPr>
          <p:cNvPr id="6" name="image105.jpeg"/>
          <p:cNvPicPr/>
          <p:nvPr/>
        </p:nvPicPr>
        <p:blipFill>
          <a:blip r:embed="rId5">
            <a:clrChange>
              <a:clrFrom>
                <a:srgbClr val="FFFFFF"/>
              </a:clrFrom>
              <a:clrTo>
                <a:srgbClr val="FFFFFF">
                  <a:alpha val="0"/>
                </a:srgbClr>
              </a:clrTo>
            </a:clrChange>
          </a:blip>
          <a:stretch>
            <a:fillRect/>
          </a:stretch>
        </p:blipFill>
        <p:spPr>
          <a:xfrm>
            <a:off x="8177573" y="837470"/>
            <a:ext cx="3492246" cy="2756183"/>
          </a:xfrm>
          <a:prstGeom prst="rect">
            <a:avLst/>
          </a:prstGeom>
        </p:spPr>
      </p:pic>
    </p:spTree>
    <p:extLst>
      <p:ext uri="{BB962C8B-B14F-4D97-AF65-F5344CB8AC3E}">
        <p14:creationId xmlns:p14="http://schemas.microsoft.com/office/powerpoint/2010/main" val="168336991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矩形 9"/>
              <p:cNvSpPr/>
              <p:nvPr/>
            </p:nvSpPr>
            <p:spPr>
              <a:xfrm>
                <a:off x="269382" y="492501"/>
                <a:ext cx="11589417" cy="465165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合肥质检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常用放射性物质质量衰减一半所用的时间来描述其衰减情况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这个时间被叫作半衰期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记为</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天</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铅制容器中有甲、乙两种放射性物质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其半衰期分别为</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开始记录时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这两种物质的质量相等</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512</a:t>
                </a:r>
                <a:r>
                  <a:rPr lang="zh-CN" altLang="zh-CN" sz="2600" b="1">
                    <a:latin typeface="Times New Roman" panose="02020603050405020304" pitchFamily="18" charset="0"/>
                    <a:cs typeface="Times New Roman" panose="02020603050405020304" pitchFamily="18" charset="0"/>
                  </a:rPr>
                  <a:t>天后测量发现乙的质量为甲的质量的</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满足的关系式为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smtClean="0">
                    <a:latin typeface="Times New Roman" panose="02020603050405020304" pitchFamily="18" charset="0"/>
                    <a:cs typeface="Times New Roman" panose="02020603050405020304" pitchFamily="18" charset="0"/>
                  </a:rPr>
                  <a:t>				B.2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1150" smtClean="0">
                    <a:latin typeface="Calibri" panose="020F0502020204030204" pitchFamily="34" charset="0"/>
                    <a:cs typeface="Times New Roman" panose="02020603050405020304" pitchFamily="18" charset="0"/>
                  </a:rPr>
                  <a:t>	</a:t>
                </a:r>
              </a:p>
              <a:p>
                <a:pPr marL="355600" indent="-355600">
                  <a:lnSpc>
                    <a:spcPct val="150000"/>
                  </a:lnSpc>
                  <a:spcAft>
                    <a:spcPts val="0"/>
                  </a:spcAft>
                  <a:tabLst>
                    <a:tab pos="2970530" algn="l"/>
                  </a:tabLst>
                </a:pPr>
                <a:r>
                  <a:rPr lang="en-US" altLang="zh-CN" sz="1150" b="1">
                    <a:latin typeface="Calibri" panose="020F0502020204030204" pitchFamily="34"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2+log</a:t>
                </a:r>
                <a:r>
                  <a:rPr lang="en-US" altLang="zh-CN" sz="2600" b="1" baseline="-25000">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smtClean="0">
                    <a:latin typeface="Times New Roman" panose="02020603050405020304" pitchFamily="18" charset="0"/>
                    <a:cs typeface="Times New Roman" panose="02020603050405020304" pitchFamily="18" charset="0"/>
                  </a:rPr>
                  <a:t>		D.2+log</a:t>
                </a:r>
                <a:r>
                  <a:rPr lang="en-US" altLang="zh-CN" sz="2600" b="1" baseline="-25000" smtClean="0">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4651658"/>
              </a:xfrm>
              <a:prstGeom prst="rect">
                <a:avLst/>
              </a:prstGeom>
              <a:blipFill rotWithShape="0">
                <a:blip r:embed="rId3"/>
                <a:stretch>
                  <a:fillRect l="-947" r="-473"/>
                </a:stretch>
              </a:blipFill>
            </p:spPr>
            <p:txBody>
              <a:bodyPr/>
              <a:lstStyle/>
              <a:p>
                <a:r>
                  <a:rPr lang="zh-CN" altLang="en-US">
                    <a:noFill/>
                  </a:rPr>
                  <a:t> </a:t>
                </a:r>
              </a:p>
            </p:txBody>
          </p:sp>
        </mc:Fallback>
      </mc:AlternateContent>
      <p:sp>
        <p:nvSpPr>
          <p:cNvPr id="11" name="矩形 10"/>
          <p:cNvSpPr/>
          <p:nvPr>
            <p:custDataLst>
              <p:tags r:id="rId1"/>
            </p:custDataLst>
          </p:nvPr>
        </p:nvSpPr>
        <p:spPr>
          <a:xfrm>
            <a:off x="8664380" y="260041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397929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设开始记录时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甲、乙两种物质的质量均为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512</a:t>
                </a:r>
                <a:r>
                  <a:rPr lang="zh-CN" altLang="zh-CN" sz="2600" b="1">
                    <a:latin typeface="Times New Roman" panose="02020603050405020304" pitchFamily="18" charset="0"/>
                    <a:cs typeface="Times New Roman" panose="02020603050405020304" pitchFamily="18" charset="0"/>
                  </a:rPr>
                  <a:t>天后</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甲</a:t>
                </a:r>
                <a:r>
                  <a:rPr lang="zh-CN" altLang="zh-CN" sz="2600" b="1">
                    <a:latin typeface="Times New Roman" panose="02020603050405020304" pitchFamily="18" charset="0"/>
                    <a:cs typeface="Times New Roman" panose="02020603050405020304" pitchFamily="18" charset="0"/>
                  </a:rPr>
                  <a:t>的质量为</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den>
                        </m:f>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乙的质量为</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den>
                        </m:f>
                      </m:sup>
                    </m:sSup>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由题意可得</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den>
                        </m:f>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den>
                        </m:f>
                      </m:sup>
                    </m:sSup>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den>
                        </m:f>
                      </m:sup>
                    </m:sSup>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𝟏</m:t>
                            </m:r>
                          </m:sub>
                        </m:sSub>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𝟓𝟏𝟐</m:t>
                        </m:r>
                      </m:num>
                      <m:den>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𝑻</m:t>
                            </m:r>
                          </m:e>
                          <m:sub>
                            <m:r>
                              <a:rPr lang="en-US" altLang="zh-CN" sz="2600" b="1" i="1">
                                <a:latin typeface="Cambria Math" panose="02040503050406030204" pitchFamily="18" charset="0"/>
                                <a:cs typeface="Times New Roman" panose="02020603050405020304" pitchFamily="18" charset="0"/>
                              </a:rPr>
                              <m:t>𝟐</m:t>
                            </m:r>
                          </m:sub>
                        </m:sSub>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3979294"/>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9460878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3149485"/>
            <a:ext cx="12190413" cy="306224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504076"/>
                <a:ext cx="11589417" cy="5939383"/>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韶关调研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在工程中估算平整一块矩形场地的工程量</a:t>
                </a:r>
                <a:r>
                  <a:rPr lang="en-US" altLang="zh-CN" sz="2600" b="1" i="1">
                    <a:latin typeface="Times New Roman" panose="02020603050405020304" pitchFamily="18" charset="0"/>
                    <a:cs typeface="Times New Roman" panose="02020603050405020304" pitchFamily="18" charset="0"/>
                  </a:rPr>
                  <a:t>W</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平方米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的计算公式是</a:t>
                </a:r>
                <a:r>
                  <a:rPr lang="en-US" altLang="zh-CN" sz="2600" b="1" i="1">
                    <a:latin typeface="Times New Roman" panose="02020603050405020304" pitchFamily="18" charset="0"/>
                    <a:cs typeface="Times New Roman" panose="02020603050405020304" pitchFamily="18" charset="0"/>
                  </a:rPr>
                  <a:t>W</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长</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宽</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在不测量长和宽的情况下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若只知道这块矩形场地的面积是</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zh-CN" altLang="zh-CN" sz="2600" b="1">
                    <a:latin typeface="Times New Roman" panose="02020603050405020304" pitchFamily="18" charset="0"/>
                    <a:cs typeface="Times New Roman" panose="02020603050405020304" pitchFamily="18" charset="0"/>
                  </a:rPr>
                  <a:t>平方米</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每平方米收费</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则估算平整完这块场地所</a:t>
                </a:r>
                <a:r>
                  <a:rPr lang="zh-CN" altLang="zh-CN" sz="2600" b="1" smtClean="0">
                    <a:latin typeface="Times New Roman" panose="02020603050405020304" pitchFamily="18" charset="0"/>
                    <a:cs typeface="Times New Roman" panose="02020603050405020304" pitchFamily="18" charset="0"/>
                  </a:rPr>
                  <a:t>需的</a:t>
                </a:r>
                <a:r>
                  <a:rPr lang="zh-CN" altLang="zh-CN" sz="2600" b="1">
                    <a:latin typeface="Times New Roman" panose="02020603050405020304" pitchFamily="18" charset="0"/>
                    <a:cs typeface="Times New Roman" panose="02020603050405020304" pitchFamily="18" charset="0"/>
                  </a:rPr>
                  <a:t>最少费用</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A.10</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	B.10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480	</a:t>
                </a:r>
                <a:r>
                  <a:rPr lang="en-US" altLang="zh-CN" sz="2600" b="1" smtClean="0">
                    <a:latin typeface="Times New Roman" panose="02020603050405020304" pitchFamily="18" charset="0"/>
                    <a:cs typeface="Times New Roman" panose="02020603050405020304" pitchFamily="18" charset="0"/>
                  </a:rPr>
                  <a:t>	C.10</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816	D.10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818</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设矩形场地的长为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米</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则宽为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oMath>
                </a14:m>
                <a:r>
                  <a:rPr lang="zh-CN" altLang="zh-CN" sz="2600" b="1">
                    <a:latin typeface="Times New Roman" panose="02020603050405020304" pitchFamily="18" charset="0"/>
                    <a:cs typeface="Times New Roman" panose="02020603050405020304" pitchFamily="18" charset="0"/>
                  </a:rPr>
                  <a:t>米</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W</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d>
                  </m:oMath>
                </a14:m>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e>
                    </m:rad>
                  </m:oMath>
                </a14:m>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016=10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816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当且仅当</a:t>
                </a:r>
                <a:r>
                  <a:rPr lang="en-US" altLang="zh-CN" sz="2600" b="1">
                    <a:latin typeface="Times New Roman" panose="02020603050405020304" pitchFamily="18" charset="0"/>
                    <a:cs typeface="Times New Roman" panose="02020603050405020304" pitchFamily="18" charset="0"/>
                  </a:rPr>
                  <a:t>4</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等号成立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平整完这块场地所需的最少费用为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816=10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816(</a:t>
                </a:r>
                <a:r>
                  <a:rPr lang="zh-CN" altLang="zh-CN" sz="2600" b="1">
                    <a:latin typeface="Times New Roman" panose="02020603050405020304" pitchFamily="18" charset="0"/>
                    <a:cs typeface="Times New Roman" panose="02020603050405020304" pitchFamily="18" charset="0"/>
                  </a:rPr>
                  <a:t>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504076"/>
                <a:ext cx="11589417" cy="5939383"/>
              </a:xfrm>
              <a:prstGeom prst="rect">
                <a:avLst/>
              </a:prstGeom>
              <a:blipFill rotWithShape="0">
                <a:blip r:embed="rId4"/>
                <a:stretch>
                  <a:fillRect l="-947" t="-205"/>
                </a:stretch>
              </a:blipFill>
            </p:spPr>
            <p:txBody>
              <a:bodyPr/>
              <a:lstStyle/>
              <a:p>
                <a:r>
                  <a:rPr lang="zh-CN" altLang="en-US">
                    <a:noFill/>
                  </a:rPr>
                  <a:t> </a:t>
                </a:r>
              </a:p>
            </p:txBody>
          </p:sp>
        </mc:Fallback>
      </mc:AlternateContent>
      <p:sp>
        <p:nvSpPr>
          <p:cNvPr id="13" name="矩形 12"/>
          <p:cNvSpPr/>
          <p:nvPr>
            <p:custDataLst>
              <p:tags r:id="rId2"/>
            </p:custDataLst>
          </p:nvPr>
        </p:nvSpPr>
        <p:spPr>
          <a:xfrm>
            <a:off x="4279183" y="212205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blinds(horizontal)">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blinds(horizontal)">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9382" y="492501"/>
            <a:ext cx="11589417" cy="182428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内将某种药物注射进患者的血液中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在注射期间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血液中的药物含量呈线性增加</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停止注射后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血液中的药物含量呈指数衰减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能反映血液中药物含量</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随时间</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变化的图象是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1"/>
            </p:custDataLst>
          </p:nvPr>
        </p:nvSpPr>
        <p:spPr>
          <a:xfrm>
            <a:off x="3981236" y="180723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pic>
        <p:nvPicPr>
          <p:cNvPr id="5" name="image106.jpeg"/>
          <p:cNvPicPr/>
          <p:nvPr/>
        </p:nvPicPr>
        <p:blipFill>
          <a:blip r:embed="rId3">
            <a:clrChange>
              <a:clrFrom>
                <a:srgbClr val="FFFFFF"/>
              </a:clrFrom>
              <a:clrTo>
                <a:srgbClr val="FFFFFF">
                  <a:alpha val="0"/>
                </a:srgbClr>
              </a:clrTo>
            </a:clrChange>
          </a:blip>
          <a:stretch>
            <a:fillRect/>
          </a:stretch>
        </p:blipFill>
        <p:spPr>
          <a:xfrm>
            <a:off x="3286855" y="2309279"/>
            <a:ext cx="5477573" cy="4092938"/>
          </a:xfrm>
          <a:prstGeom prst="rect">
            <a:avLst/>
          </a:prstGeom>
        </p:spPr>
      </p:pic>
    </p:spTree>
    <p:extLst>
      <p:ext uri="{BB962C8B-B14F-4D97-AF65-F5344CB8AC3E}">
        <p14:creationId xmlns:p14="http://schemas.microsoft.com/office/powerpoint/2010/main" val="3424109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242444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在注射期间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血液中的药物含量呈线性增加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则第一段图象为线段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且单调递增</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故排除</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停止注射后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血液中的药物含量呈指数衰减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故排除</a:t>
            </a:r>
            <a:r>
              <a:rPr lang="en-US" altLang="zh-CN" sz="2600" b="1">
                <a:latin typeface="Times New Roman" panose="02020603050405020304" pitchFamily="18" charset="0"/>
                <a:cs typeface="Times New Roman" panose="02020603050405020304" pitchFamily="18" charset="0"/>
              </a:rPr>
              <a:t>B;</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能反映血液中药物含量</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随时间</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变化的图象是</a:t>
            </a:r>
            <a:r>
              <a:rPr lang="en-US" altLang="zh-CN" sz="2600" b="1">
                <a:latin typeface="Times New Roman" panose="02020603050405020304" pitchFamily="18" charset="0"/>
                <a:cs typeface="Times New Roman" panose="02020603050405020304" pitchFamily="18" charset="0"/>
              </a:rPr>
              <a:t>C.</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028437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3695455"/>
            <a:ext cx="12190413" cy="254539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92501"/>
                <a:ext cx="11589417" cy="565039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6.(2025·</a:t>
                </a:r>
                <a:r>
                  <a:rPr lang="zh-CN" altLang="zh-CN" sz="2600" b="1">
                    <a:latin typeface="Times New Roman" panose="02020603050405020304" pitchFamily="18" charset="0"/>
                    <a:cs typeface="Times New Roman" panose="02020603050405020304" pitchFamily="18" charset="0"/>
                  </a:rPr>
                  <a:t>武汉模拟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载人飞船进入太空需要搭载于运载火箭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火箭在发射时会产生巨大的噪声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已知声音的声强级</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:dB)</a:t>
                </a:r>
                <a:r>
                  <a:rPr lang="zh-CN" altLang="zh-CN" sz="2600" b="1">
                    <a:latin typeface="Times New Roman" panose="02020603050405020304" pitchFamily="18" charset="0"/>
                    <a:cs typeface="Times New Roman" panose="02020603050405020304" pitchFamily="18" charset="0"/>
                  </a:rPr>
                  <a:t>与声强</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:W/m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满足关系式</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)=10lg</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𝟏𝟎</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sup>
                        </m:sSup>
                      </m:den>
                    </m:f>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若某人交谈时的声强级约为</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且火箭发射时的声强与此人交谈时的声强的比值约为</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Times New Roman" panose="02020603050405020304" pitchFamily="18" charset="0"/>
                    <a:cs typeface="Times New Roman" panose="02020603050405020304" pitchFamily="18" charset="0"/>
                  </a:rPr>
                  <a:t>7.8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则火箭发射时的声强级约为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A.138</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dB	B.132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dB	</a:t>
                </a:r>
                <a:r>
                  <a:rPr lang="en-US" altLang="zh-CN" sz="2600" b="1" smtClean="0">
                    <a:latin typeface="Times New Roman" panose="02020603050405020304" pitchFamily="18" charset="0"/>
                    <a:cs typeface="Times New Roman" panose="02020603050405020304" pitchFamily="18" charset="0"/>
                  </a:rPr>
                  <a:t>	C.128</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dB	D.122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dB</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设此人交谈时的声强为</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W/m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火箭发射时的声强为</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W/m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由题意得</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)=10lg</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𝟏</m:t>
                            </m:r>
                          </m:sub>
                        </m:sSub>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𝟏𝟎</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sup>
                        </m:sSup>
                      </m:den>
                    </m:f>
                  </m:oMath>
                </a14:m>
                <a:r>
                  <a:rPr lang="en-US" altLang="zh-CN" sz="2600" b="1">
                    <a:latin typeface="Times New Roman" panose="02020603050405020304" pitchFamily="18" charset="0"/>
                    <a:cs typeface="Times New Roman" panose="02020603050405020304" pitchFamily="18" charset="0"/>
                  </a:rPr>
                  <a:t>=50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解</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Times New Roman" panose="02020603050405020304" pitchFamily="18" charset="0"/>
                    <a:cs typeface="Times New Roman" panose="02020603050405020304" pitchFamily="18" charset="0"/>
                  </a:rPr>
                  <a:t>7.8</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Times New Roman" panose="02020603050405020304" pitchFamily="18" charset="0"/>
                    <a:cs typeface="Times New Roman" panose="02020603050405020304" pitchFamily="18" charset="0"/>
                  </a:rPr>
                  <a:t>0.8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)=10lg</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𝟐</m:t>
                            </m:r>
                          </m:sub>
                        </m:sSub>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𝟏𝟎</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sup>
                        </m:sSup>
                      </m:den>
                    </m:f>
                  </m:oMath>
                </a14:m>
                <a:r>
                  <a:rPr lang="en-US" altLang="zh-CN" sz="2600" b="1">
                    <a:latin typeface="Times New Roman" panose="02020603050405020304" pitchFamily="18" charset="0"/>
                    <a:cs typeface="Times New Roman" panose="02020603050405020304" pitchFamily="18" charset="0"/>
                  </a:rPr>
                  <a:t>=10lg</a:t>
                </a:r>
                <a:r>
                  <a:rPr lang="en-US" altLang="zh-CN" sz="2600" b="1">
                    <a:latin typeface="宋体" panose="02010600030101010101" pitchFamily="2" charset="-122"/>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𝟏𝟎</m:t>
                            </m:r>
                          </m:e>
                          <m:sup>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sup>
                        </m:sSup>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𝟏𝟎</m:t>
                            </m:r>
                          </m:e>
                          <m:sup>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sup>
                        </m:sSup>
                      </m:den>
                    </m:f>
                  </m:oMath>
                </a14:m>
                <a:r>
                  <a:rPr lang="en-US" altLang="zh-CN" sz="2600" b="1">
                    <a:latin typeface="Times New Roman" panose="02020603050405020304" pitchFamily="18" charset="0"/>
                    <a:cs typeface="Times New Roman" panose="02020603050405020304" pitchFamily="18" charset="0"/>
                  </a:rPr>
                  <a:t>=128(dB).</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92501"/>
                <a:ext cx="11589417" cy="5650393"/>
              </a:xfrm>
              <a:prstGeom prst="rect">
                <a:avLst/>
              </a:prstGeom>
              <a:blipFill rotWithShape="0">
                <a:blip r:embed="rId4"/>
                <a:stretch>
                  <a:fillRect l="-947" r="-473"/>
                </a:stretch>
              </a:blipFill>
            </p:spPr>
            <p:txBody>
              <a:bodyPr/>
              <a:lstStyle/>
              <a:p>
                <a:r>
                  <a:rPr lang="zh-CN" altLang="en-US">
                    <a:noFill/>
                  </a:rPr>
                  <a:t> </a:t>
                </a:r>
              </a:p>
            </p:txBody>
          </p:sp>
        </mc:Fallback>
      </mc:AlternateContent>
      <p:sp>
        <p:nvSpPr>
          <p:cNvPr id="14" name="矩形 13"/>
          <p:cNvSpPr/>
          <p:nvPr>
            <p:custDataLst>
              <p:tags r:id="rId2"/>
            </p:custDataLst>
          </p:nvPr>
        </p:nvSpPr>
        <p:spPr>
          <a:xfrm>
            <a:off x="9983692" y="2588836"/>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492501"/>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7.(2025·</a:t>
            </a:r>
            <a:r>
              <a:rPr lang="zh-CN" altLang="zh-CN" sz="2600" b="1">
                <a:latin typeface="Times New Roman" panose="02020603050405020304" pitchFamily="18" charset="0"/>
                <a:cs typeface="Times New Roman" panose="02020603050405020304" pitchFamily="18" charset="0"/>
              </a:rPr>
              <a:t>安徽江南十校联考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酒驾严重危害交通安全</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为了保障交通安全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交通法规定</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机动车驾驶人每</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mL</a:t>
            </a:r>
            <a:r>
              <a:rPr lang="zh-CN" altLang="zh-CN" sz="2600" b="1">
                <a:latin typeface="Times New Roman" panose="02020603050405020304" pitchFamily="18" charset="0"/>
                <a:cs typeface="Times New Roman" panose="02020603050405020304" pitchFamily="18" charset="0"/>
              </a:rPr>
              <a:t>血液中酒精含量达到</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mg</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79</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mg</a:t>
            </a:r>
            <a:r>
              <a:rPr lang="zh-CN" altLang="zh-CN" sz="2600" b="1">
                <a:latin typeface="Times New Roman" panose="02020603050405020304" pitchFamily="18" charset="0"/>
                <a:cs typeface="Times New Roman" panose="02020603050405020304" pitchFamily="18" charset="0"/>
              </a:rPr>
              <a:t>为酒后驾车</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mg</a:t>
            </a:r>
            <a:r>
              <a:rPr lang="zh-CN" altLang="zh-CN" sz="2600" b="1">
                <a:latin typeface="Times New Roman" panose="02020603050405020304" pitchFamily="18" charset="0"/>
                <a:cs typeface="Times New Roman" panose="02020603050405020304" pitchFamily="18" charset="0"/>
              </a:rPr>
              <a:t>及以上为醉酒驾车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若某机动车驾驶员饮酒后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其血液中酒精含量上升到了</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mg/mL.</a:t>
            </a:r>
            <a:r>
              <a:rPr lang="zh-CN" altLang="zh-CN" sz="2600" b="1">
                <a:latin typeface="Times New Roman" panose="02020603050405020304" pitchFamily="18" charset="0"/>
                <a:cs typeface="Times New Roman" panose="02020603050405020304" pitchFamily="18" charset="0"/>
              </a:rPr>
              <a:t>假设他停止饮酒后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其血液中酒精含量以每小时</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的速度减少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则到他能驾驶需要的时间至少为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精确到</a:t>
            </a:r>
            <a:r>
              <a:rPr lang="en-US" altLang="zh-CN" sz="2600" b="1">
                <a:latin typeface="Times New Roman" panose="02020603050405020304" pitchFamily="18" charset="0"/>
                <a:cs typeface="Times New Roman" panose="02020603050405020304" pitchFamily="18" charset="0"/>
              </a:rPr>
              <a:t>0.001.</a:t>
            </a:r>
            <a:r>
              <a:rPr lang="zh-CN" altLang="zh-CN" sz="2600" b="1">
                <a:latin typeface="Times New Roman" panose="02020603050405020304" pitchFamily="18" charset="0"/>
                <a:cs typeface="Times New Roman" panose="02020603050405020304" pitchFamily="18" charset="0"/>
              </a:rPr>
              <a:t>参考数据</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2≈0.301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lg</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3≈0.477</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A.7.963</a:t>
            </a:r>
            <a:r>
              <a:rPr lang="zh-CN" altLang="zh-CN" sz="2600" b="1">
                <a:latin typeface="Times New Roman" panose="02020603050405020304" pitchFamily="18" charset="0"/>
                <a:cs typeface="Times New Roman" panose="02020603050405020304" pitchFamily="18" charset="0"/>
              </a:rPr>
              <a:t>小时</a:t>
            </a:r>
            <a:r>
              <a:rPr lang="en-US" altLang="zh-CN" sz="2600" b="1">
                <a:latin typeface="Times New Roman" panose="02020603050405020304" pitchFamily="18" charset="0"/>
                <a:cs typeface="Times New Roman" panose="02020603050405020304" pitchFamily="18" charset="0"/>
              </a:rPr>
              <a:t>	B.8.005</a:t>
            </a:r>
            <a:r>
              <a:rPr lang="zh-CN" altLang="zh-CN" sz="2600" b="1" smtClean="0">
                <a:latin typeface="Times New Roman" panose="02020603050405020304" pitchFamily="18" charset="0"/>
                <a:cs typeface="Times New Roman" panose="02020603050405020304" pitchFamily="18" charset="0"/>
              </a:rPr>
              <a:t>小时</a:t>
            </a:r>
            <a:r>
              <a:rPr lang="en-US" altLang="zh-CN" sz="2600" b="1" smtClean="0">
                <a:latin typeface="Times New Roman" panose="02020603050405020304" pitchFamily="18" charset="0"/>
                <a:cs typeface="Times New Roman" panose="02020603050405020304" pitchFamily="18" charset="0"/>
              </a:rPr>
              <a:t>	C.8.022</a:t>
            </a:r>
            <a:r>
              <a:rPr lang="zh-CN" altLang="zh-CN" sz="2600" b="1">
                <a:latin typeface="Times New Roman" panose="02020603050405020304" pitchFamily="18" charset="0"/>
                <a:cs typeface="Times New Roman" panose="02020603050405020304" pitchFamily="18" charset="0"/>
              </a:rPr>
              <a:t>小时</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D.8.105</a:t>
            </a:r>
            <a:r>
              <a:rPr lang="zh-CN" altLang="zh-CN" sz="2600" b="1">
                <a:latin typeface="Times New Roman" panose="02020603050405020304" pitchFamily="18" charset="0"/>
                <a:cs typeface="Times New Roman" panose="02020603050405020304" pitchFamily="18" charset="0"/>
              </a:rPr>
              <a:t>小时</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2866376" y="358175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277736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设需经过</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小时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由已知得</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0.8</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&lt;0.2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𝟑𝟎𝟏</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𝟒𝟕𝟕</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𝟑𝟎𝟏</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𝟕𝟕𝟖</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𝟎𝟗𝟕</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den>
                    </m:f>
                  </m:oMath>
                </a14:m>
                <a:r>
                  <a:rPr lang="en-US" altLang="zh-CN" sz="2600" b="1">
                    <a:latin typeface="Times New Roman" panose="02020603050405020304" pitchFamily="18" charset="0"/>
                    <a:cs typeface="Times New Roman" panose="02020603050405020304" pitchFamily="18" charset="0"/>
                  </a:rPr>
                  <a:t>≈8.022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&gt;8.022.</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2777363"/>
              </a:xfrm>
              <a:prstGeom prst="rect">
                <a:avLst/>
              </a:prstGeom>
              <a:blipFill rotWithShape="0">
                <a:blip r:embed="rId3"/>
                <a:stretch>
                  <a:fillRect l="-947" b="-46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6074153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269382" y="683001"/>
                <a:ext cx="11589417" cy="3995453"/>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8.(2025·</a:t>
                </a:r>
                <a:r>
                  <a:rPr lang="zh-CN" altLang="zh-CN" sz="2600" b="1">
                    <a:latin typeface="Times New Roman" panose="02020603050405020304" pitchFamily="18" charset="0"/>
                    <a:cs typeface="Times New Roman" panose="02020603050405020304" pitchFamily="18" charset="0"/>
                  </a:rPr>
                  <a:t>成都质检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某科技企业为抓住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一带一路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带来的发展机遇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开发生产一智能产品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该产品每年的固定成本是</a:t>
                </a:r>
                <a:r>
                  <a:rPr lang="en-US" altLang="zh-CN" sz="2600" b="1">
                    <a:latin typeface="Times New Roman" panose="02020603050405020304" pitchFamily="18" charset="0"/>
                    <a:cs typeface="Times New Roman" panose="02020603050405020304" pitchFamily="18" charset="0"/>
                  </a:rPr>
                  <a:t>25</a:t>
                </a:r>
                <a:r>
                  <a:rPr lang="zh-CN" altLang="zh-CN" sz="2600" b="1">
                    <a:latin typeface="Times New Roman" panose="02020603050405020304" pitchFamily="18" charset="0"/>
                    <a:cs typeface="Times New Roman" panose="02020603050405020304" pitchFamily="18" charset="0"/>
                  </a:rPr>
                  <a:t>万元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每生产</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万件该产品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需另投入成本</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万元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ω</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𝟕𝟏</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𝟗𝟒𝟓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a:latin typeface="Times New Roman" panose="02020603050405020304" pitchFamily="18" charset="0"/>
                    <a:cs typeface="Times New Roman" panose="02020603050405020304" pitchFamily="18" charset="0"/>
                  </a:rPr>
                  <a:t>若该公司一年内生产该产品全部售完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每件的售价为</a:t>
                </a:r>
                <a:r>
                  <a:rPr lang="en-US" altLang="zh-CN" sz="2600" b="1">
                    <a:latin typeface="Times New Roman" panose="02020603050405020304" pitchFamily="18" charset="0"/>
                    <a:cs typeface="Times New Roman" panose="02020603050405020304" pitchFamily="18" charset="0"/>
                  </a:rPr>
                  <a:t>70</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则该企业每年利润的最大值为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A.720</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B.800</a:t>
                </a:r>
                <a:r>
                  <a:rPr lang="zh-CN" altLang="zh-CN" sz="2600" b="1">
                    <a:latin typeface="Times New Roman" panose="02020603050405020304" pitchFamily="18" charset="0"/>
                    <a:cs typeface="Times New Roman" panose="02020603050405020304" pitchFamily="18" charset="0"/>
                  </a:rPr>
                  <a:t>万元</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C.875</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D.900</a:t>
                </a:r>
                <a:r>
                  <a:rPr lang="zh-CN" altLang="zh-CN" sz="2600" b="1">
                    <a:latin typeface="Times New Roman" panose="02020603050405020304" pitchFamily="18" charset="0"/>
                    <a:cs typeface="Times New Roman" panose="02020603050405020304" pitchFamily="18" charset="0"/>
                  </a:rPr>
                  <a:t>万元</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683001"/>
                <a:ext cx="11589417" cy="3995453"/>
              </a:xfrm>
              <a:prstGeom prst="rect">
                <a:avLst/>
              </a:prstGeom>
              <a:blipFill rotWithShape="0">
                <a:blip r:embed="rId3"/>
                <a:stretch>
                  <a:fillRect l="-947" t="-153" r="-473" b="-3053"/>
                </a:stretch>
              </a:blipFill>
            </p:spPr>
            <p:txBody>
              <a:bodyPr/>
              <a:lstStyle/>
              <a:p>
                <a:r>
                  <a:rPr lang="zh-CN" altLang="en-US">
                    <a:noFill/>
                  </a:rPr>
                  <a:t> </a:t>
                </a:r>
              </a:p>
            </p:txBody>
          </p:sp>
        </mc:Fallback>
      </mc:AlternateContent>
      <p:sp>
        <p:nvSpPr>
          <p:cNvPr id="13" name="矩形 12"/>
          <p:cNvSpPr/>
          <p:nvPr>
            <p:custDataLst>
              <p:tags r:id="rId1"/>
            </p:custDataLst>
          </p:nvPr>
        </p:nvSpPr>
        <p:spPr>
          <a:xfrm>
            <a:off x="10211294" y="3105113"/>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311352902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393841"/>
                <a:ext cx="11589417" cy="5311775"/>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该企业每年</a:t>
                </a:r>
                <a:r>
                  <a:rPr lang="zh-CN" altLang="zh-CN" sz="2600" b="1" smtClean="0">
                    <a:latin typeface="Times New Roman" panose="02020603050405020304" pitchFamily="18" charset="0"/>
                    <a:cs typeface="Times New Roman" panose="02020603050405020304" pitchFamily="18" charset="0"/>
                  </a:rPr>
                  <a:t>利润</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𝟕𝟎</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d>
                                <m:dPr>
                                  <m:ctrlPr>
                                    <a:rPr lang="en-US"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𝟐𝟓</m:t>
                                  </m:r>
                                </m:e>
                              </m: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𝟕𝟎</m:t>
                              </m:r>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𝟕𝟏</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𝟗𝟒𝟓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𝟐𝟓</m:t>
                                  </m:r>
                                </m:e>
                              </m: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&gt;</m:t>
                              </m:r>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a:latin typeface="Cambria Math" panose="02040503050406030204" pitchFamily="18" charset="0"/>
                        <a:cs typeface="Times New Roman" panose="02020603050405020304" pitchFamily="18" charset="0"/>
                      </a:rPr>
                      <m:t> </m:t>
                    </m:r>
                  </m:oMath>
                </a14:m>
                <a:r>
                  <a:rPr lang="en-US" altLang="zh-CN" sz="1150" smtClean="0">
                    <a:latin typeface="Calibri" panose="020F0502020204030204" pitchFamily="34"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时</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+60</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+875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取得最大值</a:t>
                </a:r>
                <a:r>
                  <a:rPr lang="en-US" altLang="zh-CN" sz="2600" b="1">
                    <a:latin typeface="Times New Roman" panose="02020603050405020304" pitchFamily="18" charset="0"/>
                    <a:cs typeface="Times New Roman" panose="02020603050405020304" pitchFamily="18" charset="0"/>
                  </a:rPr>
                  <a:t>875;</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&gt;40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)=920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e>
                    </m:d>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𝒙</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num>
                          <m:den>
                            <m:r>
                              <a:rPr lang="en-US" altLang="zh-CN" sz="2600" b="1" i="1">
                                <a:latin typeface="Cambria Math" panose="02040503050406030204" pitchFamily="18" charset="0"/>
                                <a:cs typeface="Times New Roman" panose="02020603050405020304" pitchFamily="18" charset="0"/>
                              </a:rPr>
                              <m:t>𝒙</m:t>
                            </m:r>
                          </m:den>
                        </m:f>
                      </m:e>
                    </m:rad>
                  </m:oMath>
                </a14:m>
                <a:r>
                  <a:rPr lang="en-US" altLang="zh-CN" sz="2600" b="1">
                    <a:latin typeface="Times New Roman" panose="02020603050405020304" pitchFamily="18" charset="0"/>
                    <a:cs typeface="Times New Roman" panose="02020603050405020304" pitchFamily="18" charset="0"/>
                  </a:rPr>
                  <a:t>=720(</a:t>
                </a:r>
                <a:r>
                  <a:rPr lang="zh-CN" altLang="zh-CN" sz="2600" b="1">
                    <a:latin typeface="Times New Roman" panose="02020603050405020304" pitchFamily="18" charset="0"/>
                    <a:cs typeface="Times New Roman" panose="02020603050405020304" pitchFamily="18" charset="0"/>
                  </a:rPr>
                  <a:t>当且仅当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等号成立</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取得最大值</a:t>
                </a:r>
                <a:r>
                  <a:rPr lang="en-US" altLang="zh-CN" sz="2600" b="1">
                    <a:latin typeface="Times New Roman" panose="02020603050405020304" pitchFamily="18" charset="0"/>
                    <a:cs typeface="Times New Roman" panose="02020603050405020304" pitchFamily="18" charset="0"/>
                  </a:rPr>
                  <a:t>720.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由于</a:t>
                </a:r>
                <a:r>
                  <a:rPr lang="en-US" altLang="zh-CN" sz="2600" b="1">
                    <a:latin typeface="Times New Roman" panose="02020603050405020304" pitchFamily="18" charset="0"/>
                    <a:cs typeface="Times New Roman" panose="02020603050405020304" pitchFamily="18" charset="0"/>
                  </a:rPr>
                  <a:t>875&gt;720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所以该企业每年利润最大值为</a:t>
                </a:r>
                <a:r>
                  <a:rPr lang="en-US" altLang="zh-CN" sz="2600" b="1">
                    <a:latin typeface="Times New Roman" panose="02020603050405020304" pitchFamily="18" charset="0"/>
                    <a:cs typeface="Times New Roman" panose="02020603050405020304" pitchFamily="18" charset="0"/>
                  </a:rPr>
                  <a:t>875</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故选</a:t>
                </a:r>
                <a:r>
                  <a:rPr lang="en-US" altLang="zh-CN" sz="2600" b="1">
                    <a:latin typeface="Times New Roman" panose="02020603050405020304" pitchFamily="18" charset="0"/>
                    <a:cs typeface="Times New Roman" panose="02020603050405020304" pitchFamily="18" charset="0"/>
                  </a:rPr>
                  <a:t>C.</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393841"/>
                <a:ext cx="11589417" cy="5311775"/>
              </a:xfrm>
              <a:prstGeom prst="rect">
                <a:avLst/>
              </a:prstGeom>
              <a:blipFill rotWithShape="0">
                <a:blip r:embed="rId3"/>
                <a:stretch>
                  <a:fillRect l="-947" r="-53" b="-183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8044014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9382" y="492501"/>
            <a:ext cx="11589417" cy="242444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甲同学家到乙同学家的途中有一座公园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甲同学家到公园的距离与乙同学家到公园的距离</a:t>
            </a:r>
            <a:r>
              <a:rPr lang="zh-CN" altLang="zh-CN" sz="2600" b="1" smtClean="0">
                <a:latin typeface="Times New Roman" panose="02020603050405020304" pitchFamily="18" charset="0"/>
                <a:cs typeface="Times New Roman" panose="02020603050405020304" pitchFamily="18" charset="0"/>
              </a:rPr>
              <a:t>都是</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km.</a:t>
            </a:r>
            <a:r>
              <a:rPr lang="zh-CN" altLang="zh-CN" sz="2600" b="1">
                <a:latin typeface="Times New Roman" panose="02020603050405020304" pitchFamily="18" charset="0"/>
                <a:cs typeface="Times New Roman" panose="02020603050405020304" pitchFamily="18" charset="0"/>
              </a:rPr>
              <a:t>如图所示表示甲同学从家出发到乙同学家经过的路程</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(km)</a:t>
            </a:r>
            <a:r>
              <a:rPr lang="zh-CN" altLang="zh-CN" sz="2600" b="1">
                <a:latin typeface="Times New Roman" panose="02020603050405020304" pitchFamily="18" charset="0"/>
                <a:cs typeface="Times New Roman" panose="02020603050405020304" pitchFamily="18" charset="0"/>
              </a:rPr>
              <a:t>与时间</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(min)</a:t>
            </a:r>
            <a:r>
              <a:rPr lang="zh-CN" altLang="zh-CN" sz="2600" b="1">
                <a:latin typeface="Times New Roman" panose="02020603050405020304" pitchFamily="18" charset="0"/>
                <a:cs typeface="Times New Roman" panose="02020603050405020304" pitchFamily="18" charset="0"/>
              </a:rPr>
              <a:t>的关系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下列结论正确的是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1"/>
            </p:custDataLst>
          </p:nvPr>
        </p:nvSpPr>
        <p:spPr>
          <a:xfrm>
            <a:off x="7391368" y="2407533"/>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BD</a:t>
            </a:r>
            <a:endParaRPr lang="zh-CN" altLang="en-US" sz="3000" b="1" dirty="0">
              <a:solidFill>
                <a:srgbClr val="C00000"/>
              </a:solidFill>
            </a:endParaRPr>
          </a:p>
        </p:txBody>
      </p:sp>
      <p:pic>
        <p:nvPicPr>
          <p:cNvPr id="5" name="image107.jpeg"/>
          <p:cNvPicPr/>
          <p:nvPr/>
        </p:nvPicPr>
        <p:blipFill>
          <a:blip r:embed="rId3">
            <a:clrChange>
              <a:clrFrom>
                <a:srgbClr val="FFFFFF"/>
              </a:clrFrom>
              <a:clrTo>
                <a:srgbClr val="FFFFFF">
                  <a:alpha val="0"/>
                </a:srgbClr>
              </a:clrTo>
            </a:clrChange>
          </a:blip>
          <a:stretch>
            <a:fillRect/>
          </a:stretch>
        </p:blipFill>
        <p:spPr>
          <a:xfrm>
            <a:off x="8431831" y="2811103"/>
            <a:ext cx="3456432" cy="2250865"/>
          </a:xfrm>
          <a:prstGeom prst="rect">
            <a:avLst/>
          </a:prstGeom>
        </p:spPr>
      </p:pic>
      <mc:AlternateContent xmlns:mc="http://schemas.openxmlformats.org/markup-compatibility/2006" xmlns:a14="http://schemas.microsoft.com/office/drawing/2010/main">
        <mc:Choice Requires="a14">
          <p:sp>
            <p:nvSpPr>
              <p:cNvPr id="6" name="矩形 5"/>
              <p:cNvSpPr/>
              <p:nvPr/>
            </p:nvSpPr>
            <p:spPr>
              <a:xfrm>
                <a:off x="554545" y="2937194"/>
                <a:ext cx="11589417" cy="268759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甲同学从家出发到乙同学家走了</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min</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甲从家到公园的时间是</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min</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甲从家到公园的速度比从公园到乙同学家的速度快</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的关系式为</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𝟏𝟓</m:t>
                        </m:r>
                      </m:den>
                    </m:f>
                  </m:oMath>
                </a14:m>
                <a:r>
                  <a:rPr lang="en-US" altLang="zh-CN" sz="2600" b="1" i="1">
                    <a:latin typeface="Times New Roman" panose="02020603050405020304" pitchFamily="18" charset="0"/>
                    <a:cs typeface="Times New Roman" panose="02020603050405020304" pitchFamily="18" charset="0"/>
                  </a:rPr>
                  <a:t>x</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554545" y="2937194"/>
                <a:ext cx="11589417" cy="2687595"/>
              </a:xfrm>
              <a:prstGeom prst="rect">
                <a:avLst/>
              </a:prstGeom>
              <a:blipFill rotWithShape="0">
                <a:blip r:embed="rId4"/>
                <a:stretch>
                  <a:fillRect l="-947" b="-13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669401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492501"/>
                <a:ext cx="11589417" cy="388792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甲在公园休息的时间是</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min</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所以只走了</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min</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由题中图象知</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甲从家到公园所用的时间比从公园到乙同学家所用的时间长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而距离相等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所以甲从家到公园的速度比从公园到乙同学家的速度慢</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2=30</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k</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𝟏𝟓</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492501"/>
                <a:ext cx="11589417" cy="3887924"/>
              </a:xfrm>
              <a:prstGeom prst="rect">
                <a:avLst/>
              </a:prstGeom>
              <a:blipFill rotWithShape="0">
                <a:blip r:embed="rId3"/>
                <a:stretch>
                  <a:fillRect l="-947" r="-53" b="-6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576507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11589417" cy="542526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郑州质测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溶液的酸碱度是通过</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来计量的</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的计算公式为</a:t>
            </a:r>
            <a:r>
              <a:rPr lang="en-US" altLang="zh-CN" sz="2600" b="1">
                <a:latin typeface="Times New Roman" panose="02020603050405020304" pitchFamily="18" charset="0"/>
                <a:cs typeface="Times New Roman" panose="02020603050405020304" pitchFamily="18" charset="0"/>
              </a:rPr>
              <a:t>pH</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en-US" altLang="zh-CN" sz="2600" b="1" smtClean="0">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lg[H</a:t>
            </a:r>
            <a:r>
              <a:rPr lang="en-US" altLang="zh-CN" sz="2600" b="1" baseline="3000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a:latin typeface="Times New Roman" panose="02020603050405020304" pitchFamily="18" charset="0"/>
                <a:cs typeface="Times New Roman" panose="02020603050405020304" pitchFamily="18" charset="0"/>
              </a:rPr>
              <a:t>[H</a:t>
            </a:r>
            <a:r>
              <a:rPr lang="en-US" altLang="zh-CN" sz="2600" b="1" baseline="3000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表示溶液中氢离子的浓度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单位是摩尔</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例如纯净水中氢离子的浓度为</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摩尔</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则纯净水的</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是</a:t>
            </a: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pH&lt;7</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溶液呈酸性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pH&gt;7</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溶液呈碱性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pH=7</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溶液呈中性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我国规定饮用水的</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值在</a:t>
            </a:r>
            <a:r>
              <a:rPr lang="en-US" altLang="zh-CN" sz="2600" b="1">
                <a:latin typeface="Times New Roman" panose="02020603050405020304" pitchFamily="18" charset="0"/>
                <a:cs typeface="Times New Roman" panose="02020603050405020304" pitchFamily="18" charset="0"/>
              </a:rPr>
              <a:t>6.5</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8.5</a:t>
            </a:r>
            <a:r>
              <a:rPr lang="zh-CN" altLang="zh-CN" sz="2600" b="1">
                <a:latin typeface="Times New Roman" panose="02020603050405020304" pitchFamily="18" charset="0"/>
                <a:cs typeface="Times New Roman" panose="02020603050405020304" pitchFamily="18" charset="0"/>
              </a:rPr>
              <a:t>之间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则下列选项正确的是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参考数据</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2≈0.3)(</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若苏打水的</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是</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则苏打水中的氢离子浓度为</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摩尔</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若胃酸中氢离子的浓度为</a:t>
            </a:r>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摩尔</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则胃酸的</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约为</a:t>
            </a:r>
            <a:r>
              <a:rPr lang="en-US" altLang="zh-CN" sz="2600" b="1">
                <a:latin typeface="Times New Roman" panose="02020603050405020304" pitchFamily="18" charset="0"/>
                <a:cs typeface="Times New Roman" panose="02020603050405020304" pitchFamily="18" charset="0"/>
              </a:rPr>
              <a:t>1.6</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若海水的氢离子浓度是纯净水的</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则海水的</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是</a:t>
            </a:r>
            <a:r>
              <a:rPr lang="en-US" altLang="zh-CN" sz="2600" b="1">
                <a:latin typeface="Times New Roman" panose="02020603050405020304" pitchFamily="18" charset="0"/>
                <a:cs typeface="Times New Roman" panose="02020603050405020304" pitchFamily="18" charset="0"/>
              </a:rPr>
              <a:t>8.6</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若某种水中氢离子的浓度为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摩尔</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则该种水适合饮用</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1"/>
            </p:custDataLst>
          </p:nvPr>
        </p:nvSpPr>
        <p:spPr>
          <a:xfrm>
            <a:off x="8557496" y="2974590"/>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ABC</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555887"/>
            <a:ext cx="11589417" cy="5440272"/>
          </a:xfrm>
          <a:prstGeom prst="rect">
            <a:avLst/>
          </a:prstGeom>
        </p:spPr>
        <p:txBody>
          <a:bodyPr wrap="square">
            <a:spAutoFit/>
          </a:bodyPr>
          <a:lstStyle/>
          <a:p>
            <a:pPr>
              <a:lnSpc>
                <a:spcPct val="135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若苏打水的</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是</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lg[H</a:t>
            </a:r>
            <a:r>
              <a:rPr lang="en-US" altLang="zh-CN" sz="2600" b="1" baseline="3000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[H</a:t>
            </a:r>
            <a:r>
              <a:rPr lang="en-US" altLang="zh-CN" sz="2600" b="1" baseline="3000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即苏打水的氢离子浓度为</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摩尔</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若胃酸中氢离子的浓度为</a:t>
            </a:r>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摩尔</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a:t>
            </a:r>
            <a:r>
              <a:rPr lang="en-US" altLang="zh-CN" sz="2600" b="1" smtClean="0">
                <a:latin typeface="宋体" panose="02010600030101010101" pitchFamily="2" charset="-122"/>
                <a:cs typeface="Times New Roman" panose="02020603050405020304" pitchFamily="18" charset="0"/>
              </a:rPr>
              <a:t>,</a:t>
            </a:r>
          </a:p>
          <a:p>
            <a:pPr>
              <a:lnSpc>
                <a:spcPct val="135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lg(2.5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10</a:t>
            </a:r>
            <a:r>
              <a:rPr lang="en-US" altLang="zh-CN" sz="2600" b="1" baseline="30000" smtClean="0">
                <a:latin typeface="宋体" panose="02010600030101010101" pitchFamily="2" charset="-122"/>
                <a:cs typeface="Times New Roman" panose="02020603050405020304" pitchFamily="18" charset="0"/>
              </a:rPr>
              <a:t>-</a:t>
            </a:r>
            <a:r>
              <a:rPr lang="en-US" altLang="zh-CN" sz="2600" b="1" baseline="30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4)=1+2lg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2≈1.6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若海水的氢离子浓度是纯净水的</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倍</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则海水的氢离子浓度是</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1.6</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7</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8.6</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因此</a:t>
            </a:r>
            <a:r>
              <a:rPr lang="en-US" altLang="zh-CN" sz="2600" b="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8.6</a:t>
            </a:r>
            <a:r>
              <a:rPr lang="en-US" altLang="zh-CN" sz="2600" b="1">
                <a:latin typeface="Times New Roman" panose="02020603050405020304" pitchFamily="18" charset="0"/>
                <a:cs typeface="Times New Roman" panose="02020603050405020304" pitchFamily="18" charset="0"/>
              </a:rPr>
              <a:t>=8.6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即海水的</a:t>
            </a:r>
            <a:r>
              <a:rPr lang="en-US" altLang="zh-CN" sz="2600" b="1">
                <a:latin typeface="Times New Roman" panose="02020603050405020304" pitchFamily="18" charset="0"/>
                <a:cs typeface="Times New Roman" panose="02020603050405020304" pitchFamily="18" charset="0"/>
              </a:rPr>
              <a:t>pH</a:t>
            </a:r>
            <a:r>
              <a:rPr lang="zh-CN" altLang="zh-CN" sz="2600" b="1">
                <a:latin typeface="Times New Roman" panose="02020603050405020304" pitchFamily="18" charset="0"/>
                <a:cs typeface="Times New Roman" panose="02020603050405020304" pitchFamily="18" charset="0"/>
              </a:rPr>
              <a:t>是</a:t>
            </a:r>
            <a:r>
              <a:rPr lang="en-US" altLang="zh-CN" sz="2600" b="1">
                <a:latin typeface="Times New Roman" panose="02020603050405020304" pitchFamily="18" charset="0"/>
                <a:cs typeface="Times New Roman" panose="02020603050405020304" pitchFamily="18" charset="0"/>
              </a:rPr>
              <a:t>8.6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若某种水中氢离子的浓度为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摩尔</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升</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pH=</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7</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宋体" panose="02010600030101010101" pitchFamily="2" charset="-122"/>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7</a:t>
            </a:r>
            <a:r>
              <a:rPr lang="en-US" altLang="zh-CN" sz="2600" b="1">
                <a:latin typeface="Times New Roman" panose="02020603050405020304" pitchFamily="18" charset="0"/>
                <a:cs typeface="Times New Roman" panose="02020603050405020304" pitchFamily="18" charset="0"/>
              </a:rPr>
              <a:t>=7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2≈6.4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而</a:t>
            </a:r>
            <a:r>
              <a:rPr lang="en-US" altLang="zh-CN" sz="2600" b="1">
                <a:latin typeface="Times New Roman" panose="02020603050405020304" pitchFamily="18" charset="0"/>
                <a:cs typeface="Times New Roman" panose="02020603050405020304" pitchFamily="18" charset="0"/>
              </a:rPr>
              <a:t>6.4</a:t>
            </a:r>
            <a:r>
              <a:rPr lang="zh-CN" altLang="zh-CN" sz="2600" b="1">
                <a:latin typeface="Times New Roman" panose="02020603050405020304" pitchFamily="18" charset="0"/>
                <a:cs typeface="Times New Roman" panose="02020603050405020304" pitchFamily="18" charset="0"/>
              </a:rPr>
              <a:t>不在</a:t>
            </a:r>
            <a:r>
              <a:rPr lang="en-US" altLang="zh-CN" sz="2600" b="1">
                <a:latin typeface="Times New Roman" panose="02020603050405020304" pitchFamily="18" charset="0"/>
                <a:cs typeface="Times New Roman" panose="02020603050405020304" pitchFamily="18" charset="0"/>
              </a:rPr>
              <a:t>6.5</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8.5</a:t>
            </a:r>
            <a:r>
              <a:rPr lang="zh-CN" altLang="zh-CN" sz="2600" b="1">
                <a:latin typeface="Times New Roman" panose="02020603050405020304" pitchFamily="18" charset="0"/>
                <a:cs typeface="Times New Roman" panose="02020603050405020304" pitchFamily="18" charset="0"/>
              </a:rPr>
              <a:t>范围内</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所以该种水不适合饮用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01617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指数、对数、幂函数模型性质比较</a:t>
            </a:r>
            <a:endParaRPr lang="zh-CN" altLang="zh-CN" sz="1050" kern="100" dirty="0">
              <a:effectLst/>
              <a:latin typeface="Times New Roman" panose="02020603050405020304" pitchFamily="18" charset="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3211826479"/>
              </p:ext>
            </p:extLst>
          </p:nvPr>
        </p:nvGraphicFramePr>
        <p:xfrm>
          <a:off x="478504" y="1724728"/>
          <a:ext cx="10801349" cy="4336780"/>
        </p:xfrm>
        <a:graphic>
          <a:graphicData uri="http://schemas.openxmlformats.org/drawingml/2006/table">
            <a:tbl>
              <a:tblPr firstRow="1" firstCol="1" bandRow="1"/>
              <a:tblGrid>
                <a:gridCol w="2592324"/>
                <a:gridCol w="2808350"/>
                <a:gridCol w="2731804"/>
                <a:gridCol w="2668871"/>
              </a:tblGrid>
              <a:tr h="1060442">
                <a:tc>
                  <a:txBody>
                    <a:bodyPr/>
                    <a:lstStyle/>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　　函数</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p>
                      <a:pP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性质</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lnSpc>
                          <a:spcPct val="13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400" b="1" i="1" baseline="30000">
                          <a:effectLst/>
                          <a:latin typeface="Times New Roman" panose="02020603050405020304" pitchFamily="18" charset="0"/>
                          <a:ea typeface="宋体" panose="02010600030101010101" pitchFamily="2" charset="-122"/>
                          <a:cs typeface="Times New Roman" panose="02020603050405020304" pitchFamily="18" charset="0"/>
                        </a:rPr>
                        <a:t>x</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&gt;1)</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=log</a:t>
                      </a:r>
                      <a:r>
                        <a:rPr lang="en-US" sz="2400" b="1" i="1" baseline="-25000">
                          <a:effectLst/>
                          <a:latin typeface="Times New Roman" panose="02020603050405020304" pitchFamily="18" charset="0"/>
                          <a:ea typeface="宋体" panose="02010600030101010101" pitchFamily="2" charset="-122"/>
                          <a:cs typeface="Times New Roman" panose="02020603050405020304" pitchFamily="18" charset="0"/>
                        </a:rPr>
                        <a:t>a</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&gt;1)</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2970530" algn="l"/>
                        </a:tabLst>
                      </a:pPr>
                      <a:r>
                        <a:rPr lang="en-US" sz="2400" b="1" i="1">
                          <a:effectLst/>
                          <a:latin typeface="Times New Roman" panose="02020603050405020304" pitchFamily="18" charset="0"/>
                          <a:ea typeface="宋体" panose="02010600030101010101" pitchFamily="2" charset="-122"/>
                          <a:cs typeface="Times New Roman" panose="02020603050405020304" pitchFamily="18" charset="0"/>
                        </a:rPr>
                        <a:t>y</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400" b="1" i="1" baseline="30000">
                          <a:effectLst/>
                          <a:latin typeface="Times New Roman" panose="02020603050405020304" pitchFamily="18" charset="0"/>
                          <a:ea typeface="宋体" panose="02010600030101010101" pitchFamily="2" charset="-122"/>
                          <a:cs typeface="Times New Roman" panose="02020603050405020304" pitchFamily="18" charset="0"/>
                        </a:rPr>
                        <a:t>n</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n</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&gt;0)</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42">
                <a:tc>
                  <a:txBody>
                    <a:bodyPr/>
                    <a:lstStyle/>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在</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(0</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en-US" sz="2400" b="1" smtClean="0">
                          <a:effectLst/>
                          <a:latin typeface="Times New Roman" panose="02020603050405020304" pitchFamily="18" charset="0"/>
                          <a:ea typeface="宋体" panose="02010600030101010101" pitchFamily="2" charset="-122"/>
                          <a:cs typeface="Times New Roman" panose="02020603050405020304" pitchFamily="18" charset="0"/>
                        </a:rPr>
                        <a:t>)</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上</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的增减性</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单调</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单调</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2970530" algn="l"/>
                        </a:tabLst>
                      </a:pP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单调</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endParaRPr kumimoji="0" lang="zh-CN" sz="2600" i="0" u="none" baseline="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8032">
                <a:tc>
                  <a:txBody>
                    <a:bodyPr/>
                    <a:lstStyle/>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增长速度</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越来越快</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越来越慢</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相对平稳</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42">
                <a:tc>
                  <a:txBody>
                    <a:bodyPr/>
                    <a:lstStyle/>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图象</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的变化</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随</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的增大逐渐表现为</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平行</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随</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的增大逐渐表现为</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与</a:t>
                      </a:r>
                      <a:r>
                        <a:rPr kumimoji="0" lang="en-US" altLang="zh-CN" sz="2600" b="1" i="0" u="none" baseline="0" smtClean="0">
                          <a:effectLst/>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zh-CN" sz="2400" b="1" smtClean="0">
                          <a:effectLst/>
                          <a:latin typeface="Times New Roman" panose="02020603050405020304" pitchFamily="18" charset="0"/>
                          <a:ea typeface="宋体" panose="02010600030101010101" pitchFamily="2" charset="-122"/>
                          <a:cs typeface="Times New Roman" panose="02020603050405020304" pitchFamily="18" charset="0"/>
                        </a:rPr>
                        <a:t>平行</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随</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n</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值变化而各有不同</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8032">
                <a:tc>
                  <a:txBody>
                    <a:bodyPr/>
                    <a:lstStyle/>
                    <a:p>
                      <a:pPr algn="ct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值的比较</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30000"/>
                        </a:lnSpc>
                        <a:spcAft>
                          <a:spcPts val="0"/>
                        </a:spcAft>
                        <a:tabLst>
                          <a:tab pos="2970530" algn="l"/>
                        </a:tabLst>
                      </a:pPr>
                      <a:r>
                        <a:rPr lang="zh-CN" sz="2400" b="1">
                          <a:effectLst/>
                          <a:latin typeface="Times New Roman" panose="02020603050405020304" pitchFamily="18" charset="0"/>
                          <a:ea typeface="宋体" panose="02010600030101010101" pitchFamily="2" charset="-122"/>
                          <a:cs typeface="Times New Roman" panose="02020603050405020304" pitchFamily="18" charset="0"/>
                        </a:rPr>
                        <a:t>存在一个</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400" b="1" baseline="-25000">
                          <a:effectLst/>
                          <a:latin typeface="Times New Roman" panose="02020603050405020304" pitchFamily="18" charset="0"/>
                          <a:ea typeface="宋体" panose="02010600030101010101" pitchFamily="2" charset="-122"/>
                          <a:cs typeface="Times New Roman" panose="02020603050405020304" pitchFamily="18" charset="0"/>
                        </a:rPr>
                        <a:t>0</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当</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&gt;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400" b="1" baseline="-25000">
                          <a:effectLst/>
                          <a:latin typeface="Times New Roman" panose="02020603050405020304" pitchFamily="18" charset="0"/>
                          <a:ea typeface="宋体" panose="02010600030101010101" pitchFamily="2" charset="-122"/>
                          <a:cs typeface="Times New Roman" panose="02020603050405020304" pitchFamily="18" charset="0"/>
                        </a:rPr>
                        <a:t>0</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时</a:t>
                      </a:r>
                      <a:r>
                        <a:rPr lang="en-US" sz="2400" b="1">
                          <a:effectLst/>
                          <a:latin typeface="宋体" panose="02010600030101010101" pitchFamily="2" charset="-122"/>
                          <a:ea typeface="宋体" panose="02010600030101010101" pitchFamily="2" charset="-122"/>
                          <a:cs typeface="Times New Roman" panose="02020603050405020304" pitchFamily="18" charset="0"/>
                        </a:rPr>
                        <a:t>,</a:t>
                      </a:r>
                      <a:r>
                        <a:rPr lang="zh-CN" sz="2400" b="1">
                          <a:effectLst/>
                          <a:latin typeface="Times New Roman" panose="02020603050405020304" pitchFamily="18" charset="0"/>
                          <a:ea typeface="宋体" panose="02010600030101010101" pitchFamily="2" charset="-122"/>
                          <a:cs typeface="Times New Roman" panose="02020603050405020304" pitchFamily="18" charset="0"/>
                        </a:rPr>
                        <a:t>有</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log</a:t>
                      </a:r>
                      <a:r>
                        <a:rPr lang="en-US" sz="2400" b="1" i="1" baseline="-25000">
                          <a:effectLst/>
                          <a:latin typeface="Times New Roman" panose="02020603050405020304" pitchFamily="18" charset="0"/>
                          <a:ea typeface="宋体" panose="02010600030101010101" pitchFamily="2" charset="-122"/>
                          <a:cs typeface="Times New Roman" panose="02020603050405020304" pitchFamily="18" charset="0"/>
                        </a:rPr>
                        <a:t>a</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&lt;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400" b="1" i="1" baseline="30000">
                          <a:effectLst/>
                          <a:latin typeface="Times New Roman" panose="02020603050405020304" pitchFamily="18" charset="0"/>
                          <a:ea typeface="宋体" panose="02010600030101010101" pitchFamily="2" charset="-122"/>
                          <a:cs typeface="Times New Roman" panose="02020603050405020304" pitchFamily="18" charset="0"/>
                        </a:rPr>
                        <a:t>n</a:t>
                      </a:r>
                      <a:r>
                        <a:rPr lang="en-US" sz="2400" b="1">
                          <a:effectLst/>
                          <a:latin typeface="Times New Roman" panose="02020603050405020304" pitchFamily="18" charset="0"/>
                          <a:ea typeface="宋体" panose="02010600030101010101" pitchFamily="2" charset="-122"/>
                          <a:cs typeface="Times New Roman" panose="02020603050405020304" pitchFamily="18" charset="0"/>
                        </a:rPr>
                        <a:t>&lt;</a:t>
                      </a:r>
                      <a:r>
                        <a:rPr lang="en-US" sz="24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400" b="1" i="1" baseline="30000">
                          <a:effectLst/>
                          <a:latin typeface="Times New Roman" panose="02020603050405020304" pitchFamily="18" charset="0"/>
                          <a:ea typeface="宋体" panose="02010600030101010101" pitchFamily="2" charset="-122"/>
                          <a:cs typeface="Times New Roman" panose="02020603050405020304" pitchFamily="18" charset="0"/>
                        </a:rPr>
                        <a:t>x</a:t>
                      </a:r>
                      <a:endParaRPr lang="zh-CN" sz="24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bl>
          </a:graphicData>
        </a:graphic>
      </p:graphicFrame>
      <p:sp>
        <p:nvSpPr>
          <p:cNvPr id="3" name="矩形 2"/>
          <p:cNvSpPr/>
          <p:nvPr/>
        </p:nvSpPr>
        <p:spPr>
          <a:xfrm>
            <a:off x="4341652" y="3087824"/>
            <a:ext cx="803425" cy="461665"/>
          </a:xfrm>
          <a:prstGeom prst="rect">
            <a:avLst/>
          </a:prstGeom>
        </p:spPr>
        <p:txBody>
          <a:bodyPr wrap="none">
            <a:spAutoFit/>
          </a:bodyPr>
          <a:lstStyle/>
          <a:p>
            <a:r>
              <a:rPr lang="zh-CN"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递增</a:t>
            </a:r>
            <a:endParaRPr lang="zh-CN" altLang="en-US" sz="24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7152191" y="3067190"/>
            <a:ext cx="803425" cy="461665"/>
          </a:xfrm>
          <a:prstGeom prst="rect">
            <a:avLst/>
          </a:prstGeom>
        </p:spPr>
        <p:txBody>
          <a:bodyPr wrap="none">
            <a:spAutoFit/>
          </a:bodyPr>
          <a:lstStyle/>
          <a:p>
            <a:r>
              <a:rPr lang="zh-CN"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递增</a:t>
            </a:r>
            <a:endParaRPr lang="zh-CN" altLang="en-US" sz="24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9788627" y="3079982"/>
            <a:ext cx="803425" cy="461665"/>
          </a:xfrm>
          <a:prstGeom prst="rect">
            <a:avLst/>
          </a:prstGeom>
        </p:spPr>
        <p:txBody>
          <a:bodyPr wrap="none">
            <a:spAutoFit/>
          </a:bodyPr>
          <a:lstStyle/>
          <a:p>
            <a:r>
              <a:rPr lang="zh-CN"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递增</a:t>
            </a:r>
            <a:endParaRPr lang="zh-CN" altLang="en-US" sz="24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6" name="矩形 5"/>
          <p:cNvSpPr/>
          <p:nvPr/>
        </p:nvSpPr>
        <p:spPr>
          <a:xfrm>
            <a:off x="3917991" y="4927894"/>
            <a:ext cx="630301" cy="461665"/>
          </a:xfrm>
          <a:prstGeom prst="rect">
            <a:avLst/>
          </a:prstGeom>
        </p:spPr>
        <p:txBody>
          <a:bodyPr wrap="none">
            <a:spAutoFit/>
          </a:bodyPr>
          <a:lstStyle/>
          <a:p>
            <a:r>
              <a:rPr lang="en-US" altLang="zh-CN" sz="24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y</a:t>
            </a:r>
            <a:r>
              <a:rPr lang="zh-CN"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轴</a:t>
            </a:r>
            <a:endParaRPr lang="zh-CN" altLang="en-US" sz="24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7" name="矩形 6"/>
          <p:cNvSpPr/>
          <p:nvPr/>
        </p:nvSpPr>
        <p:spPr>
          <a:xfrm>
            <a:off x="7036444" y="4930409"/>
            <a:ext cx="647934" cy="461665"/>
          </a:xfrm>
          <a:prstGeom prst="rect">
            <a:avLst/>
          </a:prstGeom>
        </p:spPr>
        <p:txBody>
          <a:bodyPr wrap="none">
            <a:spAutoFit/>
          </a:bodyPr>
          <a:lstStyle/>
          <a:p>
            <a:r>
              <a:rPr lang="en-US" altLang="zh-CN" sz="2400" b="1" i="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x</a:t>
            </a:r>
            <a:r>
              <a:rPr lang="zh-CN" altLang="zh-CN" sz="24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轴</a:t>
            </a:r>
            <a:endParaRPr lang="zh-CN" altLang="en-US" sz="24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utoUpdateAnimBg="0"/>
      <p:bldP spid="6" grpId="0" autoUpdateAnimBg="0"/>
      <p:bldP spid="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492501"/>
                <a:ext cx="11589417" cy="2687531"/>
              </a:xfrm>
              <a:prstGeom prst="rect">
                <a:avLst/>
              </a:prstGeom>
            </p:spPr>
            <p:txBody>
              <a:bodyPr wrap="square">
                <a:spAutoFit/>
              </a:bodyPr>
              <a:lstStyle/>
              <a:p>
                <a:pPr marL="355600" indent="-355600"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11.(2025·</a:t>
                </a:r>
                <a:r>
                  <a:rPr lang="zh-CN" altLang="zh-CN" sz="2600" b="1">
                    <a:latin typeface="Times New Roman" panose="02020603050405020304" pitchFamily="18" charset="0"/>
                    <a:cs typeface="Times New Roman" panose="02020603050405020304" pitchFamily="18" charset="0"/>
                  </a:rPr>
                  <a:t>武汉调研</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吸光度是指物体在一定波长范围内透过光子的能量占收到光能量的比例</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透光率是指光子通过物体的能量占发出光能量的比例</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在实际应用中</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通常用吸光度</a:t>
                </a:r>
                <a:r>
                  <a:rPr lang="en-US" altLang="zh-CN" sz="2600" b="1" i="1">
                    <a:latin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和透光率</a:t>
                </a:r>
                <a:r>
                  <a:rPr lang="en-US" altLang="zh-CN" sz="2600" b="1" i="1">
                    <a:latin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来衡量物体的透光性能</a:t>
                </a:r>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它们之间的换算公式为</a:t>
                </a:r>
                <a:r>
                  <a:rPr lang="en-US" altLang="zh-CN" sz="2600" b="1" i="1">
                    <a:latin typeface="Times New Roman" panose="02020603050405020304" pitchFamily="18" charset="0"/>
                  </a:rPr>
                  <a:t>T</a:t>
                </a:r>
                <a:r>
                  <a:rPr lang="en-US" altLang="zh-CN" sz="2600" b="1">
                    <a:latin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rPr>
                            </m:ctrlPr>
                          </m:sSupPr>
                          <m:e>
                            <m:r>
                              <a:rPr lang="en-US" altLang="zh-CN" sz="2600" b="1" i="1">
                                <a:latin typeface="Cambria Math" panose="02040503050406030204" pitchFamily="18" charset="0"/>
                                <a:cs typeface="Times New Roman" panose="02020603050405020304" pitchFamily="18" charset="0"/>
                              </a:rPr>
                              <m:t>𝟏𝟎</m:t>
                            </m:r>
                          </m:e>
                          <m:sup>
                            <m:r>
                              <a:rPr lang="en-US" altLang="zh-CN" sz="2600" b="1" i="1">
                                <a:latin typeface="Cambria Math" panose="02040503050406030204" pitchFamily="18" charset="0"/>
                                <a:cs typeface="Times New Roman" panose="02020603050405020304" pitchFamily="18" charset="0"/>
                              </a:rPr>
                              <m:t>𝑨</m:t>
                            </m:r>
                          </m:sup>
                        </m:sSup>
                      </m:den>
                    </m:f>
                  </m:oMath>
                </a14:m>
                <a:r>
                  <a:rPr lang="en-US" altLang="zh-CN" sz="2600" b="1">
                    <a:effectLst/>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下表为不同玻璃材料的透光率</a:t>
                </a:r>
                <a:r>
                  <a:rPr lang="en-US" altLang="zh-CN" sz="2600" b="1">
                    <a:latin typeface="Times New Roman" panose="02020603050405020304" pitchFamily="18" charset="0"/>
                  </a:rPr>
                  <a:t>:</a:t>
                </a:r>
                <a:endParaRPr lang="zh-CN" altLang="zh-CN" sz="1050" kern="100" dirty="0">
                  <a:effectLst/>
                  <a:latin typeface="宋体"/>
                  <a:cs typeface="Courier New"/>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492501"/>
                <a:ext cx="11589417" cy="2687531"/>
              </a:xfrm>
              <a:prstGeom prst="rect">
                <a:avLst/>
              </a:prstGeom>
              <a:blipFill rotWithShape="0">
                <a:blip r:embed="rId3"/>
                <a:stretch>
                  <a:fillRect l="-947" r="-947" b="-1361"/>
                </a:stretch>
              </a:blipFill>
            </p:spPr>
            <p:txBody>
              <a:bodyPr/>
              <a:lstStyle/>
              <a:p>
                <a:r>
                  <a:rPr lang="zh-CN" altLang="en-US">
                    <a:noFill/>
                  </a:rPr>
                  <a:t> </a:t>
                </a:r>
              </a:p>
            </p:txBody>
          </p:sp>
        </mc:Fallback>
      </mc:AlternateContent>
      <p:sp>
        <p:nvSpPr>
          <p:cNvPr id="10" name="矩形 9"/>
          <p:cNvSpPr/>
          <p:nvPr>
            <p:custDataLst>
              <p:tags r:id="rId1"/>
            </p:custDataLst>
          </p:nvPr>
        </p:nvSpPr>
        <p:spPr>
          <a:xfrm>
            <a:off x="8328251" y="4901063"/>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BCD</a:t>
            </a:r>
            <a:endParaRPr lang="zh-CN" altLang="en-US" sz="3000" b="1" dirty="0">
              <a:solidFill>
                <a:srgbClr val="C00000"/>
              </a:solidFill>
            </a:endParaRPr>
          </a:p>
        </p:txBody>
      </p:sp>
      <p:graphicFrame>
        <p:nvGraphicFramePr>
          <p:cNvPr id="2" name="表格 1"/>
          <p:cNvGraphicFramePr>
            <a:graphicFrameLocks noGrp="1"/>
          </p:cNvGraphicFramePr>
          <p:nvPr>
            <p:extLst>
              <p:ext uri="{D42A27DB-BD31-4B8C-83A1-F6EECF244321}">
                <p14:modId xmlns:p14="http://schemas.microsoft.com/office/powerpoint/2010/main" val="655316726"/>
              </p:ext>
            </p:extLst>
          </p:nvPr>
        </p:nvGraphicFramePr>
        <p:xfrm>
          <a:off x="3036103" y="3213767"/>
          <a:ext cx="5886068" cy="1372371"/>
        </p:xfrm>
        <a:graphic>
          <a:graphicData uri="http://schemas.openxmlformats.org/drawingml/2006/table">
            <a:tbl>
              <a:tblPr firstRow="1" firstCol="1" bandRow="1"/>
              <a:tblGrid>
                <a:gridCol w="1731197"/>
                <a:gridCol w="1384957"/>
                <a:gridCol w="1384957"/>
                <a:gridCol w="1384957"/>
              </a:tblGrid>
              <a:tr h="748801">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玻璃材料</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材料</a:t>
                      </a:r>
                      <a:r>
                        <a:rPr lang="en-US" sz="2600" b="1">
                          <a:effectLst/>
                          <a:latin typeface="Times New Roman" panose="02020603050405020304" pitchFamily="18" charset="0"/>
                          <a:ea typeface="宋体" panose="02010600030101010101" pitchFamily="2" charset="-122"/>
                          <a:cs typeface="Times New Roman" panose="02020603050405020304" pitchFamily="18" charset="0"/>
                        </a:rPr>
                        <a:t>1</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材料</a:t>
                      </a:r>
                      <a:r>
                        <a:rPr lang="en-US" sz="2600" b="1">
                          <a:effectLst/>
                          <a:latin typeface="Times New Roman" panose="02020603050405020304" pitchFamily="18" charset="0"/>
                          <a:ea typeface="宋体" panose="02010600030101010101" pitchFamily="2" charset="-122"/>
                          <a:cs typeface="Times New Roman" panose="02020603050405020304" pitchFamily="18" charset="0"/>
                        </a:rPr>
                        <a:t>2</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材料</a:t>
                      </a:r>
                      <a:r>
                        <a:rPr lang="en-US" sz="2600" b="1">
                          <a:effectLst/>
                          <a:latin typeface="Times New Roman" panose="02020603050405020304" pitchFamily="18" charset="0"/>
                          <a:ea typeface="宋体" panose="02010600030101010101" pitchFamily="2" charset="-122"/>
                          <a:cs typeface="Times New Roman" panose="02020603050405020304" pitchFamily="18" charset="0"/>
                        </a:rPr>
                        <a:t>3</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016">
                <a:tc>
                  <a:txBody>
                    <a:bodyPr/>
                    <a:lstStyle/>
                    <a:p>
                      <a:pPr algn="ctr">
                        <a:lnSpc>
                          <a:spcPct val="150000"/>
                        </a:lnSpc>
                        <a:spcAft>
                          <a:spcPts val="0"/>
                        </a:spcAft>
                        <a:tabLst>
                          <a:tab pos="2970530" algn="l"/>
                        </a:tabLst>
                      </a:pPr>
                      <a:r>
                        <a:rPr lang="en-US" sz="2600" b="1" i="1">
                          <a:effectLst/>
                          <a:latin typeface="Times New Roman" panose="02020603050405020304" pitchFamily="18" charset="0"/>
                          <a:ea typeface="宋体" panose="02010600030101010101" pitchFamily="2" charset="-122"/>
                          <a:cs typeface="Times New Roman" panose="02020603050405020304" pitchFamily="18" charset="0"/>
                        </a:rPr>
                        <a:t>T</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0.6</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0.7</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0.8</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6" name="矩形 5"/>
              <p:cNvSpPr/>
              <p:nvPr/>
            </p:nvSpPr>
            <p:spPr>
              <a:xfrm>
                <a:off x="442692" y="4771624"/>
                <a:ext cx="11589417" cy="13315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设材料</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、材料</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、材料</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的吸光度分别为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&gt;2</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B.</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&gt;</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1	</a:t>
                </a:r>
                <a:r>
                  <a:rPr lang="en-US" altLang="zh-CN" sz="2600" b="1" smtClean="0">
                    <a:latin typeface="Times New Roman" panose="02020603050405020304" pitchFamily="18" charset="0"/>
                    <a:cs typeface="Times New Roman" panose="02020603050405020304" pitchFamily="18" charset="0"/>
                  </a:rPr>
                  <a:t>C.</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&gt;2</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i="1" smtClean="0">
                    <a:latin typeface="Times New Roman" panose="02020603050405020304" pitchFamily="18" charset="0"/>
                    <a:cs typeface="Times New Roman" panose="02020603050405020304" pitchFamily="18" charset="0"/>
                  </a:rPr>
                  <a:t>A</a:t>
                </a:r>
                <a:r>
                  <a:rPr lang="en-US" altLang="zh-CN" sz="2600" b="1" baseline="-25000"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42692" y="4771624"/>
                <a:ext cx="11589417" cy="1331518"/>
              </a:xfrm>
              <a:prstGeom prst="rect">
                <a:avLst/>
              </a:prstGeom>
              <a:blipFill rotWithShape="0">
                <a:blip r:embed="rId4"/>
                <a:stretch>
                  <a:fillRect l="-947" b="-458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480879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44313"/>
                <a:ext cx="11589417" cy="5344284"/>
              </a:xfrm>
              <a:prstGeom prst="rect">
                <a:avLst/>
              </a:prstGeom>
            </p:spPr>
            <p:txBody>
              <a:bodyPr wrap="square">
                <a:spAutoFit/>
              </a:bodyPr>
              <a:lstStyle/>
              <a:p>
                <a:pPr>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𝟏𝟎</m:t>
                            </m:r>
                          </m:e>
                          <m:sup>
                            <m:r>
                              <a:rPr lang="en-US" altLang="zh-CN" sz="2600" b="1" i="1">
                                <a:latin typeface="Cambria Math" panose="02040503050406030204" pitchFamily="18" charset="0"/>
                                <a:cs typeface="Times New Roman" panose="02020603050405020304" pitchFamily="18" charset="0"/>
                              </a:rPr>
                              <m:t>𝑨</m:t>
                            </m:r>
                          </m:sup>
                        </m:sSup>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0.7</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0.49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0.6&gt;lg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0.49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0.6&lt;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0.49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&lt;2</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选项错误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0.56&gt;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0.6=</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选项正确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0.48&gt;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0.49=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0.7=2</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选项正确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0.8)=lg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0.6</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0.7)</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0.7)</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𝟑</m:t>
                            </m:r>
                          </m:sub>
                        </m:sSub>
                      </m:num>
                      <m:den>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num>
                      <m:den>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0.7</a:t>
                </a:r>
                <a:r>
                  <a:rPr lang="en-US" altLang="zh-CN" sz="2600" b="1">
                    <a:latin typeface="Times New Roman" panose="02020603050405020304" pitchFamily="18" charset="0"/>
                    <a:cs typeface="Times New Roman" panose="02020603050405020304" pitchFamily="18" charset="0"/>
                  </a:rPr>
                  <a:t>0.6</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44313"/>
                <a:ext cx="11589417" cy="5344284"/>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5333335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504076"/>
                <a:ext cx="11589417" cy="5397503"/>
              </a:xfrm>
              <a:prstGeom prst="rect">
                <a:avLst/>
              </a:prstGeom>
            </p:spPr>
            <p:txBody>
              <a:bodyPr wrap="square">
                <a:spAutoFit/>
              </a:bodyPr>
              <a:lstStyle/>
              <a:p>
                <a:pPr>
                  <a:lnSpc>
                    <a:spcPct val="150000"/>
                  </a:lnSpc>
                  <a:spcAft>
                    <a:spcPts val="0"/>
                  </a:spcAft>
                  <a:tabLst>
                    <a:tab pos="2970530" algn="l"/>
                  </a:tabLst>
                </a:pP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num>
                      <m:den>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0.8</a:t>
                </a:r>
                <a:r>
                  <a:rPr lang="en-US" altLang="zh-CN" sz="2600" b="1">
                    <a:latin typeface="Times New Roman" panose="02020603050405020304" pitchFamily="18" charset="0"/>
                    <a:cs typeface="Times New Roman" panose="02020603050405020304" pitchFamily="18" charset="0"/>
                  </a:rPr>
                  <a:t>0.7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0.7</a:t>
                </a:r>
                <a:r>
                  <a:rPr lang="en-US" altLang="zh-CN" sz="2600" b="1">
                    <a:latin typeface="Times New Roman" panose="02020603050405020304" pitchFamily="18" charset="0"/>
                    <a:cs typeface="Times New Roman" panose="02020603050405020304" pitchFamily="18" charset="0"/>
                  </a:rPr>
                  <a:t>0.6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0.7</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𝟕</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sup>
                        </m:sSup>
                      </m:den>
                    </m:f>
                  </m:oMath>
                </a14:m>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0.7</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𝟔</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𝟕</m:t>
                                    </m:r>
                                  </m:e>
                                  <m:sup>
                                    <m:r>
                                      <a:rPr lang="en-US" altLang="zh-CN" sz="2600" b="1" i="1">
                                        <a:latin typeface="Cambria Math" panose="02040503050406030204" pitchFamily="18" charset="0"/>
                                        <a:cs typeface="Times New Roman" panose="02020603050405020304" pitchFamily="18" charset="0"/>
                                      </a:rPr>
                                      <m:t>𝟑</m:t>
                                    </m:r>
                                  </m:sup>
                                </m:sSup>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0.7</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𝟑𝟔</m:t>
                                </m:r>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𝟑𝟒𝟑</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Times New Roman" panose="02020603050405020304" pitchFamily="18" charset="0"/>
                    <a:cs typeface="Times New Roman" panose="02020603050405020304" pitchFamily="18" charset="0"/>
                  </a:rPr>
                  <a:t>&lt;log</a:t>
                </a:r>
                <a:r>
                  <a:rPr lang="en-US" altLang="zh-CN" sz="2600" b="1" baseline="-25000">
                    <a:latin typeface="Times New Roman" panose="02020603050405020304" pitchFamily="18" charset="0"/>
                    <a:cs typeface="Times New Roman" panose="02020603050405020304" pitchFamily="18" charset="0"/>
                  </a:rPr>
                  <a:t>0.7</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0.8</a:t>
                </a:r>
                <a:r>
                  <a:rPr lang="en-US" altLang="zh-CN" sz="2600" b="1">
                    <a:latin typeface="Times New Roman" panose="02020603050405020304" pitchFamily="18" charset="0"/>
                    <a:cs typeface="Times New Roman" panose="02020603050405020304" pitchFamily="18" charset="0"/>
                  </a:rPr>
                  <a:t>0.7</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0.8</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𝟖</m:t>
                            </m:r>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sup>
                        </m:sSup>
                      </m:den>
                    </m:f>
                  </m:oMath>
                </a14:m>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0.8</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𝟕</m:t>
                                    </m:r>
                                  </m:e>
                                  <m:sup>
                                    <m:r>
                                      <a:rPr lang="en-US" altLang="zh-CN" sz="2600" b="1" i="1">
                                        <a:latin typeface="Cambria Math" panose="02040503050406030204" pitchFamily="18" charset="0"/>
                                        <a:cs typeface="Times New Roman" panose="02020603050405020304" pitchFamily="18" charset="0"/>
                                      </a:rPr>
                                      <m:t>𝟐</m:t>
                                    </m:r>
                                  </m:sup>
                                </m:sSup>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𝟖</m:t>
                                    </m:r>
                                  </m:e>
                                  <m:sup>
                                    <m:r>
                                      <a:rPr lang="en-US" altLang="zh-CN" sz="2600" b="1" i="1">
                                        <a:latin typeface="Cambria Math" panose="02040503050406030204" pitchFamily="18" charset="0"/>
                                        <a:cs typeface="Times New Roman" panose="02020603050405020304" pitchFamily="18" charset="0"/>
                                      </a:rPr>
                                      <m:t>𝟑</m:t>
                                    </m:r>
                                  </m:sup>
                                </m:sSup>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0.8</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𝟒𝟗</m:t>
                                </m:r>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𝟓𝟏𝟐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sup>
                    </m:sSup>
                  </m:oMath>
                </a14:m>
                <a:r>
                  <a:rPr lang="en-US" altLang="zh-CN" sz="2600" b="1">
                    <a:latin typeface="Times New Roman" panose="02020603050405020304" pitchFamily="18" charset="0"/>
                    <a:cs typeface="Times New Roman" panose="02020603050405020304" pitchFamily="18" charset="0"/>
                  </a:rPr>
                  <a:t>&gt;log</a:t>
                </a:r>
                <a:r>
                  <a:rPr lang="en-US" altLang="zh-CN" sz="2600" b="1" baseline="-25000">
                    <a:latin typeface="Times New Roman" panose="02020603050405020304" pitchFamily="18" charset="0"/>
                    <a:cs typeface="Times New Roman" panose="02020603050405020304" pitchFamily="18" charset="0"/>
                  </a:rPr>
                  <a:t>0.8</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0.7</a:t>
                </a:r>
                <a:r>
                  <a:rPr lang="en-US" altLang="zh-CN" sz="2600" b="1">
                    <a:latin typeface="Times New Roman" panose="02020603050405020304" pitchFamily="18" charset="0"/>
                    <a:cs typeface="Times New Roman" panose="02020603050405020304" pitchFamily="18" charset="0"/>
                  </a:rPr>
                  <a:t>0.6&lt;log</a:t>
                </a:r>
                <a:r>
                  <a:rPr lang="en-US" altLang="zh-CN" sz="2600" b="1" baseline="-25000">
                    <a:latin typeface="Times New Roman" panose="02020603050405020304" pitchFamily="18" charset="0"/>
                    <a:cs typeface="Times New Roman" panose="02020603050405020304" pitchFamily="18" charset="0"/>
                  </a:rPr>
                  <a:t>0.8</a:t>
                </a:r>
                <a:r>
                  <a:rPr lang="en-US" altLang="zh-CN" sz="2600" b="1">
                    <a:latin typeface="Times New Roman" panose="02020603050405020304" pitchFamily="18" charset="0"/>
                    <a:cs typeface="Times New Roman" panose="02020603050405020304" pitchFamily="18" charset="0"/>
                  </a:rPr>
                  <a:t>0.7</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𝟑</m:t>
                            </m:r>
                          </m:sub>
                        </m:sSub>
                      </m:num>
                      <m:den>
                        <m:r>
                          <a:rPr lang="en-US" altLang="zh-CN" sz="2600" b="1" i="1">
                            <a:latin typeface="Cambria Math" panose="02040503050406030204" pitchFamily="18" charset="0"/>
                            <a:cs typeface="Times New Roman" panose="02020603050405020304" pitchFamily="18" charset="0"/>
                          </a:rPr>
                          <m:t>𝐥𝐠𝟎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num>
                      <m:den>
                        <m:r>
                          <a:rPr lang="en-US" altLang="zh-CN" sz="2600" b="1" i="1">
                            <a:latin typeface="Cambria Math" panose="02040503050406030204" pitchFamily="18" charset="0"/>
                            <a:cs typeface="Times New Roman" panose="02020603050405020304" pitchFamily="18" charset="0"/>
                          </a:rPr>
                          <m:t>𝐥𝐠𝟎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𝐥𝐠𝟎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0.7</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lg</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0.8&gt;0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选项正确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504076"/>
                <a:ext cx="11589417" cy="5397503"/>
              </a:xfrm>
              <a:prstGeom prst="rect">
                <a:avLst/>
              </a:prstGeom>
              <a:blipFill rotWithShape="0">
                <a:blip r:embed="rId3"/>
                <a:stretch>
                  <a:fillRect l="-947" b="-45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4048564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9382" y="492501"/>
            <a:ext cx="11589417" cy="302461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12.(2025·</a:t>
            </a:r>
            <a:r>
              <a:rPr lang="zh-CN" altLang="zh-CN" sz="2600" b="1">
                <a:latin typeface="Times New Roman" panose="02020603050405020304" pitchFamily="18" charset="0"/>
                <a:cs typeface="Times New Roman" panose="02020603050405020304" pitchFamily="18" charset="0"/>
              </a:rPr>
              <a:t>青岛检测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一个动力船拖动载重量相等的小船若干只</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在两个港口之间来回运货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若拖</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只小船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则每天能往返</a:t>
            </a: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若拖</a:t>
            </a: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只小船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则每天能往返</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已知增加的小船只数与相应减少的往返次数成正比例</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为使得每天运货总量最大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则每次要拖</a:t>
            </a:r>
            <a:r>
              <a:rPr lang="zh-CN" altLang="zh-CN" sz="2600" b="1" u="sng">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只小船</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1"/>
            </p:custDataLst>
          </p:nvPr>
        </p:nvSpPr>
        <p:spPr>
          <a:xfrm>
            <a:off x="3421858" y="2804862"/>
            <a:ext cx="351378"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37109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421782" y="633018"/>
                <a:ext cx="11589417" cy="4770088"/>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设每天每次拖</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只小船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每天往返</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每只小船的载重量为</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每天的运货总重量为</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由题意设</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k</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𝟕</m:t>
                              </m:r>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𝒌</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𝟐𝟒</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+24</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每天运货总重量</a:t>
                </a:r>
                <a:r>
                  <a:rPr lang="en-US" altLang="zh-CN" sz="2600" b="1" i="1">
                    <a:latin typeface="Times New Roman" panose="02020603050405020304" pitchFamily="18" charset="0"/>
                    <a:cs typeface="Times New Roman" panose="02020603050405020304" pitchFamily="18" charset="0"/>
                  </a:rPr>
                  <a:t>G</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Mxy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+72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取得最大值为</a:t>
                </a:r>
                <a:r>
                  <a:rPr lang="en-US" altLang="zh-CN" sz="2600" b="1">
                    <a:latin typeface="Times New Roman" panose="02020603050405020304" pitchFamily="18" charset="0"/>
                    <a:cs typeface="Times New Roman" panose="02020603050405020304" pitchFamily="18" charset="0"/>
                  </a:rPr>
                  <a:t>72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即每次要拖</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只小船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21782" y="633018"/>
                <a:ext cx="11589417" cy="4770088"/>
              </a:xfrm>
              <a:prstGeom prst="rect">
                <a:avLst/>
              </a:prstGeom>
              <a:blipFill rotWithShape="0">
                <a:blip r:embed="rId3"/>
                <a:stretch>
                  <a:fillRect l="-947" r="-947" b="-89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580556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9382" y="577027"/>
            <a:ext cx="11589417"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a:t>
            </a:r>
            <a:r>
              <a:rPr lang="zh-CN" altLang="zh-CN" sz="2600" b="1">
                <a:latin typeface="Times New Roman" panose="02020603050405020304" pitchFamily="18" charset="0"/>
                <a:cs typeface="Times New Roman" panose="02020603050405020304" pitchFamily="18" charset="0"/>
              </a:rPr>
              <a:t>某商场为了实现</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万元的利润目标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准备制订一个激励销售人员的奖励方案</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在利润达到</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万元后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奖金</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随利润</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的增加而增加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但奖金总数不超过</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万元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同时奖金不超过利润的</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现有三个奖励模型</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Calibri" panose="020F0502020204030204" pitchFamily="34" charset="0"/>
                <a:cs typeface="宋体" panose="02010600030101010101" pitchFamily="2" charset="-122"/>
              </a:rPr>
              <a:t>①</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②</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③</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=1.02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则符合该商场要求的模型为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填序号</a:t>
            </a:r>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1"/>
            </p:custDataLst>
          </p:nvPr>
        </p:nvSpPr>
        <p:spPr>
          <a:xfrm>
            <a:off x="9319409" y="2449064"/>
            <a:ext cx="519694" cy="492443"/>
          </a:xfrm>
          <a:prstGeom prst="rect">
            <a:avLst/>
          </a:prstGeom>
        </p:spPr>
        <p:txBody>
          <a:bodyPr wrap="none">
            <a:spAutoFit/>
          </a:bodyPr>
          <a:lstStyle/>
          <a:p>
            <a:r>
              <a:rPr lang="zh-CN" altLang="zh-CN" sz="2600" b="1">
                <a:solidFill>
                  <a:srgbClr val="C00000"/>
                </a:solidFill>
                <a:cs typeface="宋体" panose="02010600030101010101" pitchFamily="2" charset="-122"/>
              </a:rPr>
              <a:t>②</a:t>
            </a:r>
            <a:endParaRPr lang="zh-CN" altLang="en-US" sz="2600" b="1" dirty="0">
              <a:solidFill>
                <a:srgbClr val="C00000"/>
              </a:solidFill>
            </a:endParaRPr>
          </a:p>
        </p:txBody>
      </p:sp>
    </p:spTree>
    <p:extLst>
      <p:ext uri="{BB962C8B-B14F-4D97-AF65-F5344CB8AC3E}">
        <p14:creationId xmlns:p14="http://schemas.microsoft.com/office/powerpoint/2010/main" val="64601310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6638"/>
            <a:ext cx="12190413" cy="626551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455354" y="1096993"/>
            <a:ext cx="11589417" cy="5106013"/>
          </a:xfrm>
          <a:prstGeom prst="rect">
            <a:avLst/>
          </a:prstGeom>
        </p:spPr>
        <p:txBody>
          <a:bodyPr wrap="square">
            <a:spAutoFit/>
          </a:bodyPr>
          <a:lstStyle/>
          <a:p>
            <a:pPr>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在同一平面直角坐标系中作出</a:t>
            </a:r>
            <a:r>
              <a:rPr lang="zh-CN" altLang="zh-CN" sz="2600" b="1" smtClean="0">
                <a:latin typeface="Times New Roman" panose="02020603050405020304" pitchFamily="18" charset="0"/>
                <a:cs typeface="Times New Roman" panose="02020603050405020304" pitchFamily="18" charset="0"/>
              </a:rPr>
              <a:t>函数</a:t>
            </a:r>
            <a:endParaRPr lang="en-US" altLang="zh-CN" sz="2600" b="1" smtClean="0">
              <a:latin typeface="Times New Roman" panose="02020603050405020304" pitchFamily="18" charset="0"/>
              <a:cs typeface="Times New Roman" panose="02020603050405020304" pitchFamily="18" charset="0"/>
            </a:endParaRPr>
          </a:p>
          <a:p>
            <a:pPr>
              <a:lnSpc>
                <a:spcPct val="12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Times New Roman" panose="02020603050405020304" pitchFamily="18" charset="0"/>
                <a:cs typeface="Times New Roman" panose="02020603050405020304" pitchFamily="18" charset="0"/>
              </a:rPr>
              <a:t>=0.2</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Times New Roman" panose="02020603050405020304" pitchFamily="18" charset="0"/>
                <a:cs typeface="Times New Roman" panose="02020603050405020304" pitchFamily="18" charset="0"/>
              </a:rPr>
              <a:t>=log</a:t>
            </a:r>
            <a:r>
              <a:rPr lang="en-US" altLang="zh-CN" sz="2600" b="1" baseline="-25000" smtClean="0">
                <a:latin typeface="Times New Roman" panose="02020603050405020304" pitchFamily="18" charset="0"/>
                <a:cs typeface="Times New Roman" panose="02020603050405020304" pitchFamily="18" charset="0"/>
              </a:rPr>
              <a:t>5</a:t>
            </a:r>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y</a:t>
            </a:r>
            <a:r>
              <a:rPr lang="en-US" altLang="zh-CN" sz="2600" b="1" smtClean="0">
                <a:latin typeface="Times New Roman" panose="02020603050405020304" pitchFamily="18" charset="0"/>
                <a:cs typeface="Times New Roman" panose="02020603050405020304" pitchFamily="18" charset="0"/>
              </a:rPr>
              <a:t>=1.02</a:t>
            </a:r>
            <a:r>
              <a:rPr lang="en-US" altLang="zh-CN" sz="2600" b="1" i="1" baseline="30000" smtClean="0">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的图象</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图所示</a:t>
            </a:r>
            <a:r>
              <a:rPr lang="en-US" altLang="zh-CN" sz="2600" b="1" smtClean="0">
                <a:latin typeface="Times New Roman" panose="02020603050405020304" pitchFamily="18" charset="0"/>
                <a:cs typeface="Times New Roman" panose="02020603050405020304" pitchFamily="18" charset="0"/>
              </a:rPr>
              <a:t>.</a:t>
            </a:r>
          </a:p>
          <a:p>
            <a:pPr>
              <a:lnSpc>
                <a:spcPct val="120000"/>
              </a:lnSpc>
              <a:spcAft>
                <a:spcPts val="0"/>
              </a:spcAft>
              <a:tabLst>
                <a:tab pos="2970530" algn="l"/>
              </a:tabLst>
            </a:pPr>
            <a:endParaRPr lang="en-US" altLang="zh-CN" sz="2600" b="1">
              <a:latin typeface="Times New Roman" panose="02020603050405020304" pitchFamily="18" charset="0"/>
              <a:cs typeface="Times New Roman" panose="02020603050405020304" pitchFamily="18" charset="0"/>
            </a:endParaRPr>
          </a:p>
          <a:p>
            <a:pPr>
              <a:lnSpc>
                <a:spcPct val="120000"/>
              </a:lnSpc>
              <a:spcAft>
                <a:spcPts val="0"/>
              </a:spcAft>
              <a:tabLst>
                <a:tab pos="2970530" algn="l"/>
              </a:tabLst>
            </a:pPr>
            <a:endParaRPr lang="en-US" altLang="zh-CN" sz="2600" b="1" smtClean="0">
              <a:latin typeface="Times New Roman" panose="02020603050405020304" pitchFamily="18" charset="0"/>
              <a:cs typeface="Times New Roman" panose="02020603050405020304" pitchFamily="18" charset="0"/>
            </a:endParaRPr>
          </a:p>
          <a:p>
            <a:pPr>
              <a:lnSpc>
                <a:spcPct val="120000"/>
              </a:lnSpc>
              <a:spcAft>
                <a:spcPts val="0"/>
              </a:spcAft>
              <a:tabLst>
                <a:tab pos="2970530" algn="l"/>
              </a:tabLst>
            </a:pPr>
            <a:endParaRPr lang="en-US" altLang="zh-CN" sz="2600" b="1">
              <a:latin typeface="Times New Roman" panose="02020603050405020304" pitchFamily="18" charset="0"/>
              <a:cs typeface="Times New Roman" panose="02020603050405020304" pitchFamily="18" charset="0"/>
            </a:endParaRPr>
          </a:p>
          <a:p>
            <a:pPr>
              <a:lnSpc>
                <a:spcPct val="120000"/>
              </a:lnSpc>
              <a:spcAft>
                <a:spcPts val="0"/>
              </a:spcAft>
              <a:tabLst>
                <a:tab pos="2970530" algn="l"/>
              </a:tabLst>
            </a:pPr>
            <a:endParaRPr lang="en-US" altLang="zh-CN" sz="2600" b="1" smtClean="0">
              <a:latin typeface="Times New Roman" panose="02020603050405020304" pitchFamily="18" charset="0"/>
              <a:cs typeface="Times New Roman" panose="02020603050405020304" pitchFamily="18" charset="0"/>
            </a:endParaRPr>
          </a:p>
          <a:p>
            <a:pPr>
              <a:lnSpc>
                <a:spcPct val="120000"/>
              </a:lnSpc>
              <a:spcAft>
                <a:spcPts val="0"/>
              </a:spcAft>
              <a:tabLst>
                <a:tab pos="2970530" algn="l"/>
              </a:tabLst>
            </a:pP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观察图象可知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在区间</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内</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=1.02</a:t>
            </a:r>
            <a:r>
              <a:rPr lang="en-US" altLang="zh-CN" sz="2600" b="1" i="1" baseline="30000">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的图象都有一部分在直线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的上方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只有函数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的图象始终在直线</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=0.2</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的下方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所以按模型</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=log</a:t>
            </a:r>
            <a:r>
              <a:rPr lang="en-US" altLang="zh-CN" sz="2600" b="1" baseline="-25000">
                <a:latin typeface="Times New Roman" panose="02020603050405020304" pitchFamily="18" charset="0"/>
                <a:cs typeface="Times New Roman" panose="02020603050405020304" pitchFamily="18" charset="0"/>
              </a:rPr>
              <a:t>5</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进行奖励符合商场的要求</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4" name="image108.jpeg"/>
          <p:cNvPicPr/>
          <p:nvPr/>
        </p:nvPicPr>
        <p:blipFill>
          <a:blip r:embed="rId3">
            <a:clrChange>
              <a:clrFrom>
                <a:srgbClr val="FFFFFF"/>
              </a:clrFrom>
              <a:clrTo>
                <a:srgbClr val="FFFFFF">
                  <a:alpha val="0"/>
                </a:srgbClr>
              </a:clrTo>
            </a:clrChange>
          </a:blip>
          <a:stretch>
            <a:fillRect/>
          </a:stretch>
        </p:blipFill>
        <p:spPr>
          <a:xfrm>
            <a:off x="4150962" y="2207571"/>
            <a:ext cx="4536567" cy="1720529"/>
          </a:xfrm>
          <a:prstGeom prst="rect">
            <a:avLst/>
          </a:prstGeom>
        </p:spPr>
      </p:pic>
      <p:sp>
        <p:nvSpPr>
          <p:cNvPr id="9" name="Rectangle 6"/>
          <p:cNvSpPr>
            <a:spLocks noChangeArrowheads="1"/>
          </p:cNvSpPr>
          <p:nvPr/>
        </p:nvSpPr>
        <p:spPr bwMode="auto">
          <a:xfrm>
            <a:off x="152400" y="12573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26886406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blinds(horizontal)">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linds(horizontal)">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blinds(horizontal)">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08496" y="423052"/>
            <a:ext cx="11361059" cy="1816908"/>
          </a:xfrm>
          <a:prstGeom prst="rect">
            <a:avLst/>
          </a:prstGeom>
        </p:spPr>
        <p:txBody>
          <a:bodyPr wrap="square">
            <a:spAutoFit/>
          </a:bodyPr>
          <a:lstStyle/>
          <a:p>
            <a:pPr marL="355600" indent="-355600"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14.(2025·</a:t>
            </a:r>
            <a:r>
              <a:rPr lang="zh-CN" altLang="zh-CN" sz="2600" b="1">
                <a:latin typeface="Times New Roman" panose="02020603050405020304" pitchFamily="18" charset="0"/>
                <a:cs typeface="Times New Roman" panose="02020603050405020304" pitchFamily="18" charset="0"/>
              </a:rPr>
              <a:t>西安模拟</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某建材商场国庆期间搞促销活动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规定</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若顾客选购物品的总金额不超过</a:t>
            </a:r>
            <a:r>
              <a:rPr lang="en-US" altLang="zh-CN" sz="2600" b="1">
                <a:latin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rPr>
              <a:t>000</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则不享受任何折扣优惠</a:t>
            </a:r>
            <a:r>
              <a:rPr lang="en-US" altLang="zh-CN" sz="2600" b="1">
                <a:latin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若顾客选购物品的总金额超过</a:t>
            </a:r>
            <a:r>
              <a:rPr lang="en-US" altLang="zh-CN" sz="2600" b="1">
                <a:latin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rPr>
              <a:t>000</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则超过</a:t>
            </a:r>
            <a:r>
              <a:rPr lang="en-US" altLang="zh-CN" sz="2600" b="1">
                <a:latin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rPr>
              <a:t>000</a:t>
            </a:r>
            <a:r>
              <a:rPr lang="zh-CN" altLang="zh-CN" sz="2600" b="1">
                <a:latin typeface="Times New Roman" panose="02020603050405020304" pitchFamily="18" charset="0"/>
                <a:cs typeface="Times New Roman" panose="02020603050405020304" pitchFamily="18" charset="0"/>
              </a:rPr>
              <a:t>元的部分享受一定的折扣优惠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折扣优惠按下表累计计算</a:t>
            </a:r>
            <a:r>
              <a:rPr lang="en-US" altLang="zh-CN" sz="2600" b="1">
                <a:latin typeface="Times New Roman" panose="02020603050405020304" pitchFamily="18" charset="0"/>
              </a:rPr>
              <a:t>.</a:t>
            </a:r>
            <a:endParaRPr lang="zh-CN" altLang="zh-CN" sz="1050" kern="100" dirty="0">
              <a:effectLst/>
              <a:latin typeface="宋体"/>
              <a:cs typeface="Courier New"/>
            </a:endParaRPr>
          </a:p>
        </p:txBody>
      </p:sp>
      <p:sp>
        <p:nvSpPr>
          <p:cNvPr id="11" name="矩形 10"/>
          <p:cNvSpPr/>
          <p:nvPr>
            <p:custDataLst>
              <p:tags r:id="rId1"/>
            </p:custDataLst>
          </p:nvPr>
        </p:nvSpPr>
        <p:spPr>
          <a:xfrm>
            <a:off x="659806" y="5093433"/>
            <a:ext cx="1019831"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a:t>
            </a:r>
            <a:r>
              <a:rPr lang="en-US" altLang="zh-CN" sz="2600" b="1">
                <a:solidFill>
                  <a:srgbClr val="C00000"/>
                </a:solidFill>
                <a:latin typeface="宋体" panose="02010600030101010101" pitchFamily="2" charset="-122"/>
                <a:cs typeface="Times New Roman" panose="02020603050405020304" pitchFamily="18" charset="0"/>
              </a:rPr>
              <a:t> </a:t>
            </a:r>
            <a:r>
              <a:rPr lang="en-US" altLang="zh-CN" sz="2600" b="1">
                <a:solidFill>
                  <a:srgbClr val="C00000"/>
                </a:solidFill>
                <a:latin typeface="Times New Roman" panose="02020603050405020304" pitchFamily="18" charset="0"/>
                <a:cs typeface="Times New Roman" panose="02020603050405020304" pitchFamily="18" charset="0"/>
              </a:rPr>
              <a:t>610</a:t>
            </a:r>
            <a:endParaRPr lang="zh-CN" altLang="zh-CN" sz="1150">
              <a:latin typeface="Calibri" panose="020F0502020204030204" pitchFamily="34" charset="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3239066058"/>
              </p:ext>
            </p:extLst>
          </p:nvPr>
        </p:nvGraphicFramePr>
        <p:xfrm>
          <a:off x="2144954" y="2419108"/>
          <a:ext cx="7415544" cy="1870710"/>
        </p:xfrm>
        <a:graphic>
          <a:graphicData uri="http://schemas.openxmlformats.org/drawingml/2006/table">
            <a:tbl>
              <a:tblPr firstRow="1" firstCol="1" bandRow="1"/>
              <a:tblGrid>
                <a:gridCol w="4798150"/>
                <a:gridCol w="2617394"/>
              </a:tblGrid>
              <a:tr h="490210">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可以享受折扣优惠金额</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折扣优惠率</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210">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不超过</a:t>
                      </a:r>
                      <a:r>
                        <a:rPr lang="en-US" sz="2600" b="1">
                          <a:effectLst/>
                          <a:latin typeface="Times New Roman" panose="02020603050405020304" pitchFamily="18" charset="0"/>
                          <a:ea typeface="宋体" panose="02010600030101010101" pitchFamily="2" charset="-122"/>
                          <a:cs typeface="Times New Roman" panose="02020603050405020304" pitchFamily="18" charset="0"/>
                        </a:rPr>
                        <a:t>500</a:t>
                      </a:r>
                      <a:r>
                        <a:rPr lang="zh-CN" sz="2600" b="1">
                          <a:effectLst/>
                          <a:latin typeface="Times New Roman" panose="02020603050405020304" pitchFamily="18" charset="0"/>
                          <a:ea typeface="宋体" panose="02010600030101010101" pitchFamily="2" charset="-122"/>
                          <a:cs typeface="Times New Roman" panose="02020603050405020304" pitchFamily="18" charset="0"/>
                        </a:rPr>
                        <a:t>元的部分</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5%</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0210">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超过</a:t>
                      </a:r>
                      <a:r>
                        <a:rPr lang="en-US" sz="2600" b="1">
                          <a:effectLst/>
                          <a:latin typeface="Times New Roman" panose="02020603050405020304" pitchFamily="18" charset="0"/>
                          <a:ea typeface="宋体" panose="02010600030101010101" pitchFamily="2" charset="-122"/>
                          <a:cs typeface="Times New Roman" panose="02020603050405020304" pitchFamily="18" charset="0"/>
                        </a:rPr>
                        <a:t>500</a:t>
                      </a:r>
                      <a:r>
                        <a:rPr lang="zh-CN" sz="2600" b="1">
                          <a:effectLst/>
                          <a:latin typeface="Times New Roman" panose="02020603050405020304" pitchFamily="18" charset="0"/>
                          <a:ea typeface="宋体" panose="02010600030101010101" pitchFamily="2" charset="-122"/>
                          <a:cs typeface="Times New Roman" panose="02020603050405020304" pitchFamily="18" charset="0"/>
                        </a:rPr>
                        <a:t>元的部分</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矩形 5"/>
          <p:cNvSpPr/>
          <p:nvPr/>
        </p:nvSpPr>
        <p:spPr>
          <a:xfrm>
            <a:off x="384046" y="4581973"/>
            <a:ext cx="11361059" cy="122411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若某人在该商场购物获得的折扣优惠金额为</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则他实际所付金额</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zh-CN" altLang="zh-CN" sz="2600" b="1" u="sng">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元</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372534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08496" y="423052"/>
            <a:ext cx="11361059" cy="542526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设顾客选购物品的总金额为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获得的折扣优惠金额为</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500]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5%=0.05</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0.05</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50=40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800&gt;1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=500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0.05+(</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25+0.1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150=0.1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a:latin typeface="Times New Roman" panose="02020603050405020304" pitchFamily="18" charset="0"/>
                <a:cs typeface="Times New Roman" panose="02020603050405020304" pitchFamily="18" charset="0"/>
              </a:rPr>
              <a:t>0.1</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125=40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650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符合题意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所以他实际所付金额为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40=1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610(</a:t>
            </a:r>
            <a:r>
              <a:rPr lang="zh-CN" altLang="zh-CN" sz="2600" b="1">
                <a:latin typeface="Times New Roman" panose="02020603050405020304" pitchFamily="18" charset="0"/>
                <a:cs typeface="Times New Roman" panose="02020603050405020304" pitchFamily="18" charset="0"/>
              </a:rPr>
              <a:t>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51281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4494321"/>
            <a:ext cx="12190413" cy="179998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3" name="矩形 12"/>
              <p:cNvSpPr/>
              <p:nvPr/>
            </p:nvSpPr>
            <p:spPr>
              <a:xfrm>
                <a:off x="372741" y="393841"/>
                <a:ext cx="11474670" cy="410048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mtClean="0">
                    <a:latin typeface="Times New Roman" panose="02020603050405020304" pitchFamily="18" charset="0"/>
                    <a:ea typeface="黑体" panose="02010609060101010101" pitchFamily="49" charset="-122"/>
                    <a:cs typeface="Times New Roman" panose="02020603050405020304" pitchFamily="18" charset="0"/>
                  </a:rPr>
                  <a:t>四、解答题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15.</a:t>
                </a:r>
                <a:r>
                  <a:rPr lang="zh-CN" altLang="zh-CN" sz="2600" b="1">
                    <a:latin typeface="Times New Roman" panose="02020603050405020304" pitchFamily="18" charset="0"/>
                    <a:cs typeface="Times New Roman" panose="02020603050405020304" pitchFamily="18" charset="0"/>
                  </a:rPr>
                  <a:t>某地下车库在排气扇发生故障的情况下测得空气中一氧化碳含量达到了危险状态</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经抢修排气扇恢复正常</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排气</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分钟后测得车库内的一氧化碳浓度为</a:t>
                </a:r>
                <a:r>
                  <a:rPr lang="en-US" altLang="zh-CN" sz="2600" b="1">
                    <a:latin typeface="Times New Roman" panose="02020603050405020304" pitchFamily="18" charset="0"/>
                    <a:cs typeface="Times New Roman" panose="02020603050405020304" pitchFamily="18" charset="0"/>
                  </a:rPr>
                  <a:t>64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ppm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继续排气</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分钟后又测得浓度为</a:t>
                </a:r>
                <a:r>
                  <a:rPr lang="en-US" altLang="zh-CN" sz="2600" b="1">
                    <a:latin typeface="Times New Roman" panose="02020603050405020304" pitchFamily="18" charset="0"/>
                    <a:cs typeface="Times New Roman" panose="02020603050405020304" pitchFamily="18" charset="0"/>
                  </a:rPr>
                  <a:t>32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ppm.</a:t>
                </a:r>
                <a:r>
                  <a:rPr lang="zh-CN" altLang="zh-CN" sz="2600" b="1">
                    <a:latin typeface="Times New Roman" panose="02020603050405020304" pitchFamily="18" charset="0"/>
                    <a:cs typeface="Times New Roman" panose="02020603050405020304" pitchFamily="18" charset="0"/>
                  </a:rPr>
                  <a:t>由检验知该地下车库一氧化碳浓度</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(ppm)</a:t>
                </a:r>
                <a:r>
                  <a:rPr lang="zh-CN" altLang="zh-CN" sz="2600" b="1">
                    <a:latin typeface="Times New Roman" panose="02020603050405020304" pitchFamily="18" charset="0"/>
                    <a:cs typeface="Times New Roman" panose="02020603050405020304" pitchFamily="18" charset="0"/>
                  </a:rPr>
                  <a:t>与排气时间</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之间存在函数关系</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𝒎𝒕</m:t>
                        </m:r>
                      </m:sup>
                    </m:s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为常数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的值</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372741" y="393841"/>
                <a:ext cx="11474670" cy="4100481"/>
              </a:xfrm>
              <a:prstGeom prst="rect">
                <a:avLst/>
              </a:prstGeom>
              <a:blipFill rotWithShape="0">
                <a:blip r:embed="rId3"/>
                <a:stretch>
                  <a:fillRect l="-956" b="-119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矩形 3"/>
              <p:cNvSpPr/>
              <p:nvPr/>
            </p:nvSpPr>
            <p:spPr>
              <a:xfrm>
                <a:off x="350093" y="3886497"/>
                <a:ext cx="11589417" cy="231467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题意可得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𝟔𝟒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𝒎</m:t>
                                  </m:r>
                                </m:sup>
                              </m:sSup>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𝟑𝟐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𝟖</m:t>
                                  </m:r>
                                  <m:r>
                                    <a:rPr lang="en-US" altLang="zh-CN" sz="2600" b="1" i="1">
                                      <a:latin typeface="Cambria Math" panose="02040503050406030204" pitchFamily="18" charset="0"/>
                                      <a:cs typeface="Times New Roman" panose="02020603050405020304" pitchFamily="18" charset="0"/>
                                    </a:rPr>
                                    <m:t>𝒎</m:t>
                                  </m:r>
                                </m:sup>
                              </m:sSup>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a:latin typeface="Cambria Math" panose="02040503050406030204" pitchFamily="18" charset="0"/>
                            <a:cs typeface="Times New Roman" panose="02020603050405020304" pitchFamily="18" charset="0"/>
                          </a:rPr>
                          <m:t> </m:t>
                        </m:r>
                        <m:r>
                          <a:rPr lang="en-US" altLang="zh-CN" sz="2600" b="1" i="1" smtClean="0">
                            <a:latin typeface="Cambria Math" panose="02040503050406030204" pitchFamily="18" charset="0"/>
                            <a:cs typeface="Times New Roman" panose="02020603050405020304" pitchFamily="18" charset="0"/>
                          </a:rPr>
                          <m:t> </m:t>
                        </m:r>
                      </m:e>
                    </m:d>
                  </m:oMath>
                </a14:m>
                <a:r>
                  <a:rPr lang="zh-CN" altLang="zh-CN" sz="2600" b="1" smtClean="0">
                    <a:latin typeface="Times New Roman" panose="02020603050405020304" pitchFamily="18" charset="0"/>
                    <a:cs typeface="Times New Roman" panose="02020603050405020304" pitchFamily="18" charset="0"/>
                  </a:rPr>
                  <a:t>两式</a:t>
                </a:r>
                <a:r>
                  <a:rPr lang="zh-CN" altLang="zh-CN" sz="2600" b="1">
                    <a:latin typeface="Times New Roman" panose="02020603050405020304" pitchFamily="18" charset="0"/>
                    <a:cs typeface="Times New Roman" panose="02020603050405020304" pitchFamily="18" charset="0"/>
                  </a:rPr>
                  <a:t>相除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𝒄</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𝟏𝟐𝟖</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a:latin typeface="Cambria Math" panose="02040503050406030204" pitchFamily="18" charset="0"/>
                            <a:cs typeface="Times New Roman" panose="02020603050405020304" pitchFamily="18" charset="0"/>
                          </a:rPr>
                          <m:t> </m:t>
                        </m:r>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p:sp>
            <p:nvSpPr>
              <p:cNvPr id="4" name="矩形 3"/>
              <p:cNvSpPr>
                <a:spLocks noRot="1" noChangeAspect="1" noMove="1" noResize="1" noEditPoints="1" noAdjustHandles="1" noChangeArrowheads="1" noChangeShapeType="1" noTextEdit="1"/>
              </p:cNvSpPr>
              <p:nvPr/>
            </p:nvSpPr>
            <p:spPr>
              <a:xfrm>
                <a:off x="350093" y="3886497"/>
                <a:ext cx="11589417" cy="2314673"/>
              </a:xfrm>
              <a:prstGeom prst="rect">
                <a:avLst/>
              </a:prstGeom>
              <a:blipFill rotWithShape="0">
                <a:blip r:embed="rId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8466185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621443"/>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en-US" altLang="zh-CN" sz="2600" b="1">
                <a:latin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几种常见的函数模型</a:t>
            </a:r>
            <a:endParaRPr lang="zh-CN" altLang="zh-CN" sz="1050" kern="100" dirty="0">
              <a:effectLst/>
              <a:latin typeface="Times New Roman" panose="02020603050405020304" pitchFamily="18" charset="0"/>
              <a:cs typeface="Times New Roman" panose="02020603050405020304" pitchFamily="18" charset="0"/>
            </a:endParaRPr>
          </a:p>
        </p:txBody>
      </p:sp>
      <p:graphicFrame>
        <p:nvGraphicFramePr>
          <p:cNvPr id="2" name="表格 1"/>
          <p:cNvGraphicFramePr>
            <a:graphicFrameLocks noGrp="1"/>
          </p:cNvGraphicFramePr>
          <p:nvPr>
            <p:extLst>
              <p:ext uri="{D42A27DB-BD31-4B8C-83A1-F6EECF244321}">
                <p14:modId xmlns:p14="http://schemas.microsoft.com/office/powerpoint/2010/main" val="845257850"/>
              </p:ext>
            </p:extLst>
          </p:nvPr>
        </p:nvGraphicFramePr>
        <p:xfrm>
          <a:off x="513228" y="1350548"/>
          <a:ext cx="10801350" cy="3997848"/>
        </p:xfrm>
        <a:graphic>
          <a:graphicData uri="http://schemas.openxmlformats.org/drawingml/2006/table">
            <a:tbl>
              <a:tblPr firstRow="1" firstCol="1" bandRow="1"/>
              <a:tblGrid>
                <a:gridCol w="3487965"/>
                <a:gridCol w="7313385"/>
              </a:tblGrid>
              <a:tr h="62648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函数模型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函数解析式</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648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一次函数模型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为常数</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648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二次函数模型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ax</a:t>
                      </a:r>
                      <a:r>
                        <a:rPr lang="en-US" sz="2500" b="1" baseline="30000">
                          <a:effectLst/>
                          <a:latin typeface="Times New Roman" panose="02020603050405020304" pitchFamily="18" charset="0"/>
                          <a:ea typeface="宋体" panose="02010600030101010101" pitchFamily="2" charset="-122"/>
                          <a:cs typeface="Times New Roman" panose="02020603050405020304" pitchFamily="18" charset="0"/>
                        </a:rPr>
                        <a:t>2</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为常数</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967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与指数函数相关的模型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a:t>
                      </a:r>
                      <a:r>
                        <a:rPr lang="en-US" sz="2500" b="1" i="1" baseline="30000">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为常数</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&gt;0</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且</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967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与对数函数相关的模型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log</a:t>
                      </a:r>
                      <a:r>
                        <a:rPr lang="en-US" sz="2500" b="1" i="1" baseline="-25000">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c</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为常数</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&gt;0</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且</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1</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9676">
                <a:tc>
                  <a:txBody>
                    <a:bodyPr/>
                    <a:lstStyle/>
                    <a:p>
                      <a:pPr algn="ctr">
                        <a:lnSpc>
                          <a:spcPct val="150000"/>
                        </a:lnSpc>
                        <a:spcAft>
                          <a:spcPts val="0"/>
                        </a:spcAft>
                        <a:tabLst>
                          <a:tab pos="2970530" algn="l"/>
                        </a:tabLst>
                      </a:pPr>
                      <a:r>
                        <a:rPr lang="zh-CN" sz="2500" b="1">
                          <a:effectLst/>
                          <a:latin typeface="Times New Roman" panose="02020603050405020304" pitchFamily="18" charset="0"/>
                          <a:ea typeface="宋体" panose="02010600030101010101" pitchFamily="2" charset="-122"/>
                          <a:cs typeface="Times New Roman" panose="02020603050405020304" pitchFamily="18" charset="0"/>
                        </a:rPr>
                        <a:t>与</a:t>
                      </a:r>
                      <a:r>
                        <a:rPr lang="zh-CN" sz="2500" b="1" smtClean="0">
                          <a:effectLst/>
                          <a:latin typeface="Times New Roman" panose="02020603050405020304" pitchFamily="18" charset="0"/>
                          <a:ea typeface="宋体" panose="02010600030101010101" pitchFamily="2" charset="-122"/>
                          <a:cs typeface="Times New Roman" panose="02020603050405020304" pitchFamily="18" charset="0"/>
                        </a:rPr>
                        <a:t>幂函数相关</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的模型</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0"/>
                        </a:spcAft>
                        <a:tabLst>
                          <a:tab pos="2970530" algn="l"/>
                        </a:tabLst>
                      </a:pPr>
                      <a:r>
                        <a:rPr lang="en-US" sz="2500" b="1" i="1">
                          <a:effectLst/>
                          <a:latin typeface="Times New Roman" panose="02020603050405020304" pitchFamily="18" charset="0"/>
                          <a:ea typeface="宋体" panose="02010600030101010101" pitchFamily="2" charset="-122"/>
                          <a:cs typeface="Times New Roman" panose="02020603050405020304" pitchFamily="18" charset="0"/>
                        </a:rPr>
                        <a:t>f</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x</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ax</a:t>
                      </a:r>
                      <a:r>
                        <a:rPr lang="en-US" sz="2500" b="1" i="1" baseline="30000">
                          <a:effectLst/>
                          <a:latin typeface="Times New Roman" panose="02020603050405020304" pitchFamily="18" charset="0"/>
                          <a:ea typeface="宋体" panose="02010600030101010101" pitchFamily="2" charset="-122"/>
                          <a:cs typeface="Times New Roman" panose="02020603050405020304" pitchFamily="18" charset="0"/>
                        </a:rPr>
                        <a:t>n</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b</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n</a:t>
                      </a:r>
                      <a:r>
                        <a:rPr lang="zh-CN" sz="2500" b="1">
                          <a:effectLst/>
                          <a:latin typeface="Times New Roman" panose="02020603050405020304" pitchFamily="18" charset="0"/>
                          <a:ea typeface="宋体" panose="02010600030101010101" pitchFamily="2" charset="-122"/>
                          <a:cs typeface="Times New Roman" panose="02020603050405020304" pitchFamily="18" charset="0"/>
                        </a:rPr>
                        <a:t>为常数</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i="1">
                          <a:effectLst/>
                          <a:latin typeface="Times New Roman" panose="02020603050405020304" pitchFamily="18" charset="0"/>
                          <a:ea typeface="宋体" panose="02010600030101010101" pitchFamily="2" charset="-122"/>
                          <a:cs typeface="Times New Roman" panose="02020603050405020304" pitchFamily="18" charset="0"/>
                        </a:rPr>
                        <a:t>a</a:t>
                      </a:r>
                      <a:r>
                        <a:rPr lang="en-US" sz="2500" b="1">
                          <a:effectLst/>
                          <a:latin typeface="宋体" panose="02010600030101010101" pitchFamily="2" charset="-122"/>
                          <a:ea typeface="宋体" panose="02010600030101010101" pitchFamily="2" charset="-122"/>
                          <a:cs typeface="Times New Roman" panose="02020603050405020304" pitchFamily="18" charset="0"/>
                        </a:rPr>
                        <a:t>≠</a:t>
                      </a:r>
                      <a:r>
                        <a:rPr lang="en-US" sz="2500" b="1">
                          <a:effectLst/>
                          <a:latin typeface="Times New Roman" panose="02020603050405020304" pitchFamily="18" charset="0"/>
                          <a:ea typeface="宋体" panose="02010600030101010101" pitchFamily="2" charset="-122"/>
                          <a:cs typeface="Times New Roman" panose="02020603050405020304" pitchFamily="18" charset="0"/>
                        </a:rPr>
                        <a:t>0)</a:t>
                      </a:r>
                      <a:endParaRPr lang="zh-CN" sz="2500">
                        <a:effectLst/>
                        <a:latin typeface="Calibri" panose="020F0502020204030204" pitchFamily="34" charset="0"/>
                        <a:ea typeface="宋体" panose="02010600030101010101" pitchFamily="2" charset="-122"/>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17605"/>
            <a:ext cx="12190413" cy="437670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269382" y="492501"/>
                <a:ext cx="11589417" cy="4296561"/>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若空气中一氧化碳浓度不高于</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ppm</a:t>
                </a:r>
                <a:r>
                  <a:rPr lang="zh-CN" altLang="zh-CN" sz="2600" b="1">
                    <a:latin typeface="Times New Roman" panose="02020603050405020304" pitchFamily="18" charset="0"/>
                    <a:cs typeface="Times New Roman" panose="02020603050405020304" pitchFamily="18" charset="0"/>
                  </a:rPr>
                  <a:t>为正常</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问至少排气多少分钟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这个地下车库中的一氧化碳含量才能达到正常状态</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题意可得</a:t>
                </a:r>
                <a:r>
                  <a:rPr lang="en-US" altLang="zh-CN" sz="2600" b="1">
                    <a:latin typeface="Times New Roman" panose="02020603050405020304" pitchFamily="18" charset="0"/>
                    <a:cs typeface="Times New Roman" panose="02020603050405020304" pitchFamily="18" charset="0"/>
                  </a:rPr>
                  <a:t>128</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𝒕</m:t>
                        </m:r>
                      </m:sup>
                    </m:sSup>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r>
                          <a:rPr lang="en-US" altLang="zh-CN" sz="2600" b="1" i="1">
                            <a:latin typeface="Cambria Math" panose="02040503050406030204" pitchFamily="18" charset="0"/>
                            <a:cs typeface="Times New Roman" panose="02020603050405020304" pitchFamily="18" charset="0"/>
                          </a:rPr>
                          <m:t>𝒕</m:t>
                        </m:r>
                      </m:sup>
                    </m:sSup>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𝟖</m:t>
                        </m:r>
                      </m:sup>
                    </m:s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故至少排气</a:t>
                </a:r>
                <a:r>
                  <a:rPr lang="en-US" altLang="zh-CN" sz="2600" b="1">
                    <a:latin typeface="Times New Roman" panose="02020603050405020304" pitchFamily="18" charset="0"/>
                    <a:cs typeface="Times New Roman" panose="02020603050405020304" pitchFamily="18" charset="0"/>
                  </a:rPr>
                  <a:t>32</a:t>
                </a:r>
                <a:r>
                  <a:rPr lang="zh-CN" altLang="zh-CN" sz="2600" b="1">
                    <a:latin typeface="Times New Roman" panose="02020603050405020304" pitchFamily="18" charset="0"/>
                    <a:cs typeface="Times New Roman" panose="02020603050405020304" pitchFamily="18" charset="0"/>
                  </a:rPr>
                  <a:t>分钟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这个地下车库中的一氧化碳含量才能达到正常状态</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492501"/>
                <a:ext cx="11589417" cy="4296561"/>
              </a:xfrm>
              <a:prstGeom prst="rect">
                <a:avLst/>
              </a:prstGeom>
              <a:blipFill rotWithShape="0">
                <a:blip r:embed="rId3"/>
                <a:stretch>
                  <a:fillRect l="-947" b="-99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902151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41333" y="515651"/>
            <a:ext cx="11822364"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活水围网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养鱼技术具有养殖密度高、经济效益好的特点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研究表明</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活水围网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养鱼时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某种鱼在一定的条件下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每尾鱼的平均生长速度</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千克</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是养殖密度</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尾</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立方米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的函数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不超过</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尾</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立方米时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zh-CN" altLang="zh-CN" sz="2600" b="1">
                <a:latin typeface="Times New Roman" panose="02020603050405020304" pitchFamily="18" charset="0"/>
                <a:cs typeface="Times New Roman" panose="02020603050405020304" pitchFamily="18" charset="0"/>
              </a:rPr>
              <a:t>的值为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千克</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4&lt;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的一次函数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达到</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尾</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立方米时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因缺氧等原因</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zh-CN" altLang="zh-CN" sz="2600" b="1">
                <a:latin typeface="Times New Roman" panose="02020603050405020304" pitchFamily="18" charset="0"/>
                <a:cs typeface="Times New Roman" panose="02020603050405020304" pitchFamily="18" charset="0"/>
              </a:rPr>
              <a:t>的值为</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千克</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v</a:t>
            </a:r>
            <a:r>
              <a:rPr lang="zh-CN" altLang="zh-CN" sz="2600" b="1">
                <a:latin typeface="Times New Roman" panose="02020603050405020304" pitchFamily="18" charset="0"/>
                <a:cs typeface="Times New Roman" panose="02020603050405020304" pitchFamily="18" charset="0"/>
              </a:rPr>
              <a:t>关于</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的函数解析式</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12271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4" name="矩形 3"/>
          <p:cNvSpPr/>
          <p:nvPr/>
        </p:nvSpPr>
        <p:spPr>
          <a:xfrm>
            <a:off x="269382" y="492501"/>
            <a:ext cx="11589417" cy="1892826"/>
          </a:xfrm>
          <a:prstGeom prst="rect">
            <a:avLst/>
          </a:prstGeom>
        </p:spPr>
        <p:txBody>
          <a:bodyPr wrap="square">
            <a:spAutoFit/>
          </a:bodyPr>
          <a:lstStyle/>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题意得</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4&lt;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内单调递减</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269382" y="1633555"/>
                <a:ext cx="11589417" cy="2808654"/>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已知得</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𝟐𝟎</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𝒃</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a:latin typeface="Cambria Math" panose="02040503050406030204" pitchFamily="18" charset="0"/>
                            <a:cs typeface="Times New Roman" panose="02020603050405020304" pitchFamily="18" charset="0"/>
                          </a:rPr>
                          <m:t> </m:t>
                        </m:r>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1633555"/>
                <a:ext cx="11589417" cy="2808654"/>
              </a:xfrm>
              <a:prstGeom prst="rect">
                <a:avLst/>
              </a:prstGeom>
              <a:blipFill rotWithShape="0">
                <a:blip r:embed="rId3"/>
                <a:stretch>
                  <a:fillRect l="-947" b="-1302"/>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矩形 5"/>
              <p:cNvSpPr/>
              <p:nvPr/>
            </p:nvSpPr>
            <p:spPr>
              <a:xfrm>
                <a:off x="269382" y="4068388"/>
                <a:ext cx="11589417" cy="156440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故</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v</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𝐍</m:t>
                                  </m:r>
                                </m:e>
                                <m:sup>
                                  <m:r>
                                    <a:rPr lang="en-US" altLang="zh-CN" sz="2600" b="1" i="1">
                                      <a:latin typeface="Cambria Math" panose="02040503050406030204" pitchFamily="18" charset="0"/>
                                      <a:cs typeface="Times New Roman" panose="02020603050405020304" pitchFamily="18" charset="0"/>
                                    </a:rPr>
                                    <m:t>∗</m:t>
                                  </m:r>
                                </m:sup>
                              </m:sSup>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𝐍</m:t>
                                  </m:r>
                                </m:e>
                                <m:sup>
                                  <m:r>
                                    <a:rPr lang="en-US" altLang="zh-CN" sz="2600" b="1" i="1">
                                      <a:latin typeface="Cambria Math" panose="02040503050406030204" pitchFamily="18" charset="0"/>
                                      <a:cs typeface="Times New Roman" panose="02020603050405020304" pitchFamily="18" charset="0"/>
                                    </a:rPr>
                                    <m:t>∗</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p:sp>
            <p:nvSpPr>
              <p:cNvPr id="6" name="矩形 5"/>
              <p:cNvSpPr>
                <a:spLocks noRot="1" noChangeAspect="1" noMove="1" noResize="1" noEditPoints="1" noAdjustHandles="1" noChangeArrowheads="1" noChangeShapeType="1" noTextEdit="1"/>
              </p:cNvSpPr>
              <p:nvPr/>
            </p:nvSpPr>
            <p:spPr>
              <a:xfrm>
                <a:off x="269382" y="4068388"/>
                <a:ext cx="11589417" cy="1564403"/>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8026396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linds(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linds(horizont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497782"/>
            <a:ext cx="12190413" cy="47611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4" name="矩形 3"/>
              <p:cNvSpPr/>
              <p:nvPr/>
            </p:nvSpPr>
            <p:spPr>
              <a:xfrm>
                <a:off x="269382" y="492501"/>
                <a:ext cx="11589417" cy="5770811"/>
              </a:xfrm>
              <a:prstGeom prst="rect">
                <a:avLst/>
              </a:prstGeom>
            </p:spPr>
            <p:txBody>
              <a:bodyPr wrap="square">
                <a:spAutoFit/>
              </a:bodyPr>
              <a:lstStyle/>
              <a:p>
                <a:pPr>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当养殖密度</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为多大时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鱼的年生长量</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千克</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立方米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可以达到最大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并求出最大值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设</a:t>
                </a:r>
                <a:r>
                  <a:rPr lang="zh-CN" altLang="zh-CN" sz="2600" b="1">
                    <a:latin typeface="Times New Roman" panose="02020603050405020304" pitchFamily="18" charset="0"/>
                    <a:cs typeface="Times New Roman" panose="02020603050405020304" pitchFamily="18" charset="0"/>
                  </a:rPr>
                  <a:t>年生长量为</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千克</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立方米</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依题意并由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a:t>
                </a:r>
                <a:r>
                  <a:rPr lang="zh-CN" altLang="zh-CN" sz="2600" b="1" smtClean="0">
                    <a:latin typeface="Times New Roman" panose="02020603050405020304" pitchFamily="18" charset="0"/>
                    <a:cs typeface="Times New Roman" panose="02020603050405020304" pitchFamily="18" charset="0"/>
                  </a:rPr>
                  <a:t>得</a:t>
                </a:r>
                <a:r>
                  <a:rPr lang="en-US" altLang="zh-CN" sz="2600" b="1" i="1" smtClean="0">
                    <a:latin typeface="Times New Roman" panose="02020603050405020304" pitchFamily="18" charset="0"/>
                    <a:cs typeface="Times New Roman" panose="02020603050405020304" pitchFamily="18" charset="0"/>
                  </a:rPr>
                  <a:t>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𝐍</m:t>
                                  </m:r>
                                </m:e>
                                <m:sup>
                                  <m:r>
                                    <a:rPr lang="en-US" altLang="zh-CN" sz="2600" b="1" i="1">
                                      <a:latin typeface="Cambria Math" panose="02040503050406030204" pitchFamily="18" charset="0"/>
                                      <a:cs typeface="Times New Roman" panose="02020603050405020304" pitchFamily="18" charset="0"/>
                                    </a:rPr>
                                    <m:t>∗</m:t>
                                  </m:r>
                                </m:sup>
                              </m:sSup>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𝒙</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&lt;</m:t>
                              </m:r>
                              <m:r>
                                <a:rPr lang="en-US" altLang="zh-CN" sz="2600" b="1" i="1">
                                  <a:latin typeface="Cambria Math" panose="02040503050406030204" pitchFamily="18" charset="0"/>
                                  <a:cs typeface="Times New Roman" panose="02020603050405020304" pitchFamily="18" charset="0"/>
                                </a:rPr>
                                <m:t>𝒙</m:t>
                              </m:r>
                              <m:r>
                                <m:rPr>
                                  <m:nor/>
                                </m:rPr>
                                <a:rPr lang="en-US" altLang="zh-CN" sz="2600" b="1">
                                  <a:latin typeface="宋体" panose="02010600030101010101" pitchFamily="2" charset="-122"/>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𝐍</m:t>
                                  </m:r>
                                </m:e>
                                <m:sup>
                                  <m:r>
                                    <a:rPr lang="en-US" altLang="zh-CN" sz="2600" b="1" i="1">
                                      <a:latin typeface="Cambria Math" panose="02040503050406030204" pitchFamily="18" charset="0"/>
                                      <a:cs typeface="Times New Roman" panose="02020603050405020304" pitchFamily="18" charset="0"/>
                                    </a:rPr>
                                    <m:t>∗</m:t>
                                  </m:r>
                                </m:sup>
                              </m:sSup>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单调递增</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(4)=4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2=8;</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当</a:t>
                </a:r>
                <a:r>
                  <a:rPr lang="en-US" altLang="zh-CN" sz="2600" b="1">
                    <a:latin typeface="Times New Roman" panose="02020603050405020304" pitchFamily="18" charset="0"/>
                    <a:cs typeface="Times New Roman" panose="02020603050405020304" pitchFamily="18" charset="0"/>
                  </a:rPr>
                  <a:t>4&lt;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smtClean="0">
                    <a:latin typeface="Times New Roman" panose="02020603050405020304" pitchFamily="18" charset="0"/>
                    <a:cs typeface="Times New Roman" panose="02020603050405020304" pitchFamily="18" charset="0"/>
                  </a:rPr>
                  <a:t>x</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𝟖</m:t>
                        </m:r>
                      </m:den>
                    </m:f>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𝟐𝟓</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25000">
                    <a:latin typeface="Times New Roman" panose="02020603050405020304" pitchFamily="18" charset="0"/>
                    <a:cs typeface="Times New Roman" panose="02020603050405020304" pitchFamily="18" charset="0"/>
                  </a:rPr>
                  <a:t>max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(10)=12.5.</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所以当</a:t>
                </a:r>
                <a:r>
                  <a:rPr lang="en-US" altLang="zh-CN" sz="2600" b="1">
                    <a:latin typeface="Times New Roman" panose="02020603050405020304" pitchFamily="18" charset="0"/>
                    <a:cs typeface="Times New Roman" panose="02020603050405020304" pitchFamily="18" charset="0"/>
                  </a:rPr>
                  <a:t>0&lt;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的最大值为</a:t>
                </a:r>
                <a:r>
                  <a:rPr lang="en-US" altLang="zh-CN" sz="2600" b="1">
                    <a:latin typeface="Times New Roman" panose="02020603050405020304" pitchFamily="18" charset="0"/>
                    <a:cs typeface="Times New Roman" panose="02020603050405020304" pitchFamily="18" charset="0"/>
                  </a:rPr>
                  <a:t>12.5.</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即当养殖密度为</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尾</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立方米时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鱼的年生长量可以达到最大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最大值为</a:t>
                </a:r>
                <a:r>
                  <a:rPr lang="en-US" altLang="zh-CN" sz="2600" b="1">
                    <a:latin typeface="Times New Roman" panose="02020603050405020304" pitchFamily="18" charset="0"/>
                    <a:cs typeface="Times New Roman" panose="02020603050405020304" pitchFamily="18" charset="0"/>
                  </a:rPr>
                  <a:t>12.5</a:t>
                </a:r>
                <a:r>
                  <a:rPr lang="zh-CN" altLang="zh-CN" sz="2600" b="1">
                    <a:latin typeface="Times New Roman" panose="02020603050405020304" pitchFamily="18" charset="0"/>
                    <a:cs typeface="Times New Roman" panose="02020603050405020304" pitchFamily="18" charset="0"/>
                  </a:rPr>
                  <a:t>千克</a:t>
                </a:r>
                <a:r>
                  <a:rPr lang="en-US" altLang="zh-CN" sz="2600" b="1" i="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立方米</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269382" y="492501"/>
                <a:ext cx="11589417" cy="5770811"/>
              </a:xfrm>
              <a:prstGeom prst="rect">
                <a:avLst/>
              </a:prstGeom>
              <a:blipFill rotWithShape="0">
                <a:blip r:embed="rId3"/>
                <a:stretch>
                  <a:fillRect l="-947" t="-529" r="-894" b="-16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734655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linds(horizont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linds(horizontal)">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blinds(horizontal)">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blinds(horizontal)">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blinds(horizontal)">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p:sp>
        <p:nvSpPr>
          <p:cNvPr id="7" name="矩形 6"/>
          <p:cNvSpPr/>
          <p:nvPr/>
        </p:nvSpPr>
        <p:spPr>
          <a:xfrm>
            <a:off x="269383" y="2134417"/>
            <a:ext cx="11658552" cy="3693319"/>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直线上升</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是匀速增长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其增长量固定不变</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指数增长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先慢后快</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其增长量成倍增加</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常用</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指数爆炸</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来形容</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对数增长</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先快后慢</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其增长量越</a:t>
            </a:r>
            <a:r>
              <a:rPr lang="zh-CN" altLang="zh-CN" sz="2600" b="1" dirty="0" smtClean="0">
                <a:latin typeface="Times New Roman" panose="02020603050405020304" pitchFamily="18" charset="0"/>
                <a:cs typeface="Times New Roman" panose="02020603050405020304" pitchFamily="18" charset="0"/>
              </a:rPr>
              <a:t>来</a:t>
            </a:r>
            <a:endParaRPr lang="en-US" altLang="zh-CN" sz="2600" b="1" dirty="0"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越</a:t>
            </a:r>
            <a:r>
              <a:rPr lang="zh-CN" altLang="zh-CN" sz="2600" b="1" dirty="0">
                <a:latin typeface="Times New Roman" panose="02020603050405020304" pitchFamily="18" charset="0"/>
                <a:cs typeface="Times New Roman" panose="02020603050405020304" pitchFamily="18" charset="0"/>
              </a:rPr>
              <a:t>小</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充分理解题意</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并熟练掌握几种常见函数的图象和性质是解题的关键</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3.</a:t>
            </a:r>
            <a:r>
              <a:rPr lang="zh-CN" altLang="zh-CN" sz="2600" b="1" dirty="0">
                <a:latin typeface="Times New Roman" panose="02020603050405020304" pitchFamily="18" charset="0"/>
                <a:cs typeface="Times New Roman" panose="02020603050405020304" pitchFamily="18" charset="0"/>
              </a:rPr>
              <a:t>易忽视实际问题中自变量的取值范围</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需合理确定函数的定义域</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必须验证数学结果对实际问题的合理性</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18021" y="2251649"/>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mc:AlternateContent xmlns:mc="http://schemas.openxmlformats.org/markup-compatibility/2006" xmlns:a14="http://schemas.microsoft.com/office/drawing/2010/main">
        <mc:Choice Requires="a14">
          <p:sp>
            <p:nvSpPr>
              <p:cNvPr id="6" name="矩形 5"/>
              <p:cNvSpPr/>
              <p:nvPr/>
            </p:nvSpPr>
            <p:spPr>
              <a:xfrm>
                <a:off x="227818" y="931318"/>
                <a:ext cx="11589417" cy="422493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某种商品进价为每件</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按进价增加</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出售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后因库存积压降价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若按九折出售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则每件还能获利</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函数</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的函数值比</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的函数值大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不存在</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a:t>
                </a:r>
                <a14:m>
                  <m:oMath xmlns:m="http://schemas.openxmlformats.org/officeDocument/2006/math">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Sub>
                      </m:sup>
                    </m:sSup>
                  </m:oMath>
                </a14:m>
                <a:r>
                  <a:rPr lang="en-US" altLang="zh-CN" sz="2600" b="1">
                    <a:latin typeface="Times New Roman" panose="02020603050405020304" pitchFamily="18" charset="0"/>
                    <a:cs typeface="Times New Roman" panose="02020603050405020304" pitchFamily="18" charset="0"/>
                  </a:rPr>
                  <a:t>&lt;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𝒙</m:t>
                        </m:r>
                      </m:e>
                      <m:sub>
                        <m:r>
                          <a:rPr lang="en-US" altLang="zh-CN" sz="2600" b="1" i="1">
                            <a:latin typeface="Cambria Math" panose="02040503050406030204" pitchFamily="18" charset="0"/>
                            <a:cs typeface="Times New Roman" panose="02020603050405020304" pitchFamily="18" charset="0"/>
                          </a:rPr>
                          <m:t>𝟎</m:t>
                        </m:r>
                      </m:sub>
                      <m:sup>
                        <m:r>
                          <a:rPr lang="en-US" altLang="zh-CN" sz="2600" b="1" i="1">
                            <a:latin typeface="Cambria Math" panose="02040503050406030204" pitchFamily="18" charset="0"/>
                            <a:cs typeface="Times New Roman" panose="02020603050405020304" pitchFamily="18" charset="0"/>
                          </a:rPr>
                          <m:t>𝒏</m:t>
                        </m:r>
                      </m:sup>
                    </m:sSubSup>
                  </m:oMath>
                </a14:m>
                <a:r>
                  <a:rPr lang="en-US" altLang="zh-CN" sz="2600" b="1">
                    <a:latin typeface="Times New Roman" panose="02020603050405020304" pitchFamily="18" charset="0"/>
                    <a:cs typeface="Times New Roman" panose="02020603050405020304" pitchFamily="18" charset="0"/>
                  </a:rPr>
                  <a:t>&lt;log</a:t>
                </a:r>
                <a:r>
                  <a:rPr lang="en-US" altLang="zh-CN" sz="2600" b="1" i="1" baseline="-25000">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随着</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的增大</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&gt;1)</a:t>
                </a:r>
                <a:r>
                  <a:rPr lang="zh-CN" altLang="zh-CN" sz="2600" b="1">
                    <a:latin typeface="Times New Roman" panose="02020603050405020304" pitchFamily="18" charset="0"/>
                    <a:cs typeface="Times New Roman" panose="02020603050405020304" pitchFamily="18" charset="0"/>
                  </a:rPr>
                  <a:t>的增长速度会超过并远远大于</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i="1" baseline="3000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的增长速度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27818" y="931318"/>
                <a:ext cx="11589417" cy="4224939"/>
              </a:xfrm>
              <a:prstGeom prst="rect">
                <a:avLst/>
              </a:prstGeom>
              <a:blipFill rotWithShape="0">
                <a:blip r:embed="rId2"/>
                <a:stretch>
                  <a:fillRect l="-946" r="-578" b="-2597"/>
                </a:stretch>
              </a:blipFill>
            </p:spPr>
            <p:txBody>
              <a:bodyPr/>
              <a:lstStyle/>
              <a:p>
                <a:r>
                  <a:rPr lang="zh-CN" altLang="en-US">
                    <a:noFill/>
                  </a:rPr>
                  <a:t> </a:t>
                </a:r>
              </a:p>
            </p:txBody>
          </p:sp>
        </mc:Fallback>
      </mc:AlternateContent>
      <p:sp>
        <p:nvSpPr>
          <p:cNvPr id="7" name="矩形 6"/>
          <p:cNvSpPr/>
          <p:nvPr/>
        </p:nvSpPr>
        <p:spPr>
          <a:xfrm>
            <a:off x="6520925" y="2830282"/>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5049796" y="3441369"/>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3946511" y="4691231"/>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CBE9C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0" name="矩形 9"/>
              <p:cNvSpPr/>
              <p:nvPr/>
            </p:nvSpPr>
            <p:spPr>
              <a:xfrm>
                <a:off x="269382" y="798088"/>
                <a:ext cx="11589417" cy="3551806"/>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(1)9</a:t>
                </a:r>
                <a:r>
                  <a:rPr lang="zh-CN" altLang="zh-CN" sz="2600" b="1">
                    <a:latin typeface="Times New Roman" panose="02020603050405020304" pitchFamily="18" charset="0"/>
                    <a:cs typeface="Times New Roman" panose="02020603050405020304" pitchFamily="18" charset="0"/>
                  </a:rPr>
                  <a:t>折出售的售价为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100(1+10%)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Times New Roman" panose="02020603050405020304" pitchFamily="18" charset="0"/>
                    <a:cs typeface="Times New Roman" panose="02020603050405020304" pitchFamily="18" charset="0"/>
                  </a:rPr>
                  <a:t>=99(</a:t>
                </a:r>
                <a:r>
                  <a:rPr lang="zh-CN" altLang="zh-CN" sz="2600" b="1">
                    <a:latin typeface="Times New Roman" panose="02020603050405020304" pitchFamily="18" charset="0"/>
                    <a:cs typeface="Times New Roman" panose="02020603050405020304" pitchFamily="18" charset="0"/>
                  </a:rPr>
                  <a:t>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每件赔</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baseline="30000">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=4.(2)</a:t>
                </a:r>
                <a:r>
                  <a:rPr lang="zh-CN" altLang="zh-CN" sz="2600" b="1">
                    <a:latin typeface="Times New Roman" panose="02020603050405020304" pitchFamily="18" charset="0"/>
                    <a:cs typeface="Times New Roman" panose="02020603050405020304" pitchFamily="18" charset="0"/>
                  </a:rPr>
                  <a:t>不正确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如</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不等式成立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798088"/>
                <a:ext cx="11589417" cy="3551806"/>
              </a:xfrm>
              <a:prstGeom prst="rect">
                <a:avLst/>
              </a:prstGeom>
              <a:blipFill rotWithShape="0">
                <a:blip r:embed="rId3"/>
                <a:stretch>
                  <a:fillRect l="-947" b="-85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960340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CBE9C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2849</Words>
  <Application>Microsoft Office PowerPoint</Application>
  <PresentationFormat>自定义</PresentationFormat>
  <Paragraphs>375</Paragraphs>
  <Slides>64</Slides>
  <Notes>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64</vt:i4>
      </vt:variant>
    </vt:vector>
  </HeadingPairs>
  <TitlesOfParts>
    <vt:vector size="79" baseType="lpstr">
      <vt:lpstr>等线</vt:lpstr>
      <vt:lpstr>黑体</vt:lpstr>
      <vt:lpstr>经典繁仿黑</vt:lpstr>
      <vt:lpstr>楷体</vt:lpstr>
      <vt:lpstr>宋体</vt:lpstr>
      <vt:lpstr>微软雅黑</vt:lpstr>
      <vt:lpstr>微软雅黑 Light</vt:lpstr>
      <vt:lpstr>Arial</vt:lpstr>
      <vt:lpstr>Broadway</vt:lpstr>
      <vt:lpstr>Calibri</vt:lpstr>
      <vt:lpstr>Cambria Math</vt:lpstr>
      <vt:lpstr>Courier New</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JBY</cp:lastModifiedBy>
  <cp:revision>43</cp:revision>
  <dcterms:created xsi:type="dcterms:W3CDTF">2024-01-05T07:50:57Z</dcterms:created>
  <dcterms:modified xsi:type="dcterms:W3CDTF">2025-02-15T01:28:25Z</dcterms:modified>
</cp:coreProperties>
</file>