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8" r:id="rId10"/>
    <p:sldId id="338" r:id="rId11"/>
    <p:sldId id="339" r:id="rId12"/>
    <p:sldId id="269" r:id="rId13"/>
    <p:sldId id="270" r:id="rId14"/>
    <p:sldId id="271" r:id="rId15"/>
    <p:sldId id="272" r:id="rId16"/>
    <p:sldId id="273" r:id="rId17"/>
    <p:sldId id="342" r:id="rId18"/>
    <p:sldId id="35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53" r:id="rId27"/>
    <p:sldId id="354" r:id="rId28"/>
    <p:sldId id="355" r:id="rId29"/>
    <p:sldId id="282" r:id="rId30"/>
    <p:sldId id="283" r:id="rId31"/>
    <p:sldId id="356" r:id="rId32"/>
    <p:sldId id="290" r:id="rId33"/>
    <p:sldId id="291" r:id="rId34"/>
    <p:sldId id="357" r:id="rId35"/>
    <p:sldId id="319" r:id="rId36"/>
    <p:sldId id="325" r:id="rId37"/>
    <p:sldId id="326" r:id="rId38"/>
    <p:sldId id="358" r:id="rId39"/>
    <p:sldId id="359" r:id="rId40"/>
    <p:sldId id="360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61" r:id="rId50"/>
    <p:sldId id="303" r:id="rId51"/>
    <p:sldId id="362" r:id="rId52"/>
    <p:sldId id="304" r:id="rId53"/>
    <p:sldId id="363" r:id="rId54"/>
    <p:sldId id="305" r:id="rId55"/>
    <p:sldId id="364" r:id="rId56"/>
    <p:sldId id="306" r:id="rId57"/>
    <p:sldId id="365" r:id="rId58"/>
    <p:sldId id="367" r:id="rId59"/>
    <p:sldId id="307" r:id="rId60"/>
    <p:sldId id="308" r:id="rId61"/>
    <p:sldId id="309" r:id="rId62"/>
    <p:sldId id="368" r:id="rId63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102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13" Type="http://schemas.openxmlformats.org/officeDocument/2006/relationships/slide" Target="../slides/slide50.xml"/><Relationship Id="rId18" Type="http://schemas.openxmlformats.org/officeDocument/2006/relationships/slide" Target="../slides/slide60.xml"/><Relationship Id="rId3" Type="http://schemas.openxmlformats.org/officeDocument/2006/relationships/tags" Target="../tags/tag41.xml"/><Relationship Id="rId7" Type="http://schemas.openxmlformats.org/officeDocument/2006/relationships/slide" Target="../slides/slide43.xml"/><Relationship Id="rId12" Type="http://schemas.openxmlformats.org/officeDocument/2006/relationships/slide" Target="../slides/slide48.xml"/><Relationship Id="rId17" Type="http://schemas.openxmlformats.org/officeDocument/2006/relationships/slide" Target="../slides/slide59.xml"/><Relationship Id="rId2" Type="http://schemas.openxmlformats.org/officeDocument/2006/relationships/tags" Target="../tags/tag40.xml"/><Relationship Id="rId16" Type="http://schemas.openxmlformats.org/officeDocument/2006/relationships/slide" Target="../slides/slide56.xml"/><Relationship Id="rId20" Type="http://schemas.openxmlformats.org/officeDocument/2006/relationships/slide" Target="../slides/slide3.xml"/><Relationship Id="rId1" Type="http://schemas.openxmlformats.org/officeDocument/2006/relationships/tags" Target="../tags/tag39.xml"/><Relationship Id="rId6" Type="http://schemas.openxmlformats.org/officeDocument/2006/relationships/slide" Target="../slides/slide42.xml"/><Relationship Id="rId11" Type="http://schemas.openxmlformats.org/officeDocument/2006/relationships/slide" Target="../slides/slide47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4.xml"/><Relationship Id="rId10" Type="http://schemas.openxmlformats.org/officeDocument/2006/relationships/slide" Target="../slides/slide46.xml"/><Relationship Id="rId19" Type="http://schemas.openxmlformats.org/officeDocument/2006/relationships/slide" Target="../slides/slide61.xml"/><Relationship Id="rId4" Type="http://schemas.openxmlformats.org/officeDocument/2006/relationships/tags" Target="../tags/tag42.xml"/><Relationship Id="rId9" Type="http://schemas.openxmlformats.org/officeDocument/2006/relationships/slide" Target="../slides/slide45.xml"/><Relationship Id="rId14" Type="http://schemas.openxmlformats.org/officeDocument/2006/relationships/slide" Target="../slides/slide5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7.TIF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8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9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Relationship Id="rId4" Type="http://schemas.openxmlformats.org/officeDocument/2006/relationships/image" Target="../media/image10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1.xml"/><Relationship Id="rId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1.TIF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Relationship Id="rId4" Type="http://schemas.openxmlformats.org/officeDocument/2006/relationships/image" Target="../media/image19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20.TIF"/><Relationship Id="rId5" Type="http://schemas.openxmlformats.org/officeDocument/2006/relationships/image" Target="../media/image25.png"/><Relationship Id="rId4" Type="http://schemas.openxmlformats.org/officeDocument/2006/relationships/image" Target="../media/image1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21.TIF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5" Type="http://schemas.openxmlformats.org/officeDocument/2006/relationships/image" Target="../media/image22.TIF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35.png"/><Relationship Id="rId4" Type="http://schemas.openxmlformats.org/officeDocument/2006/relationships/image" Target="../media/image23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25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Relationship Id="rId4" Type="http://schemas.openxmlformats.org/officeDocument/2006/relationships/image" Target="../media/image26.T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Relationship Id="rId4" Type="http://schemas.openxmlformats.org/officeDocument/2006/relationships/image" Target="../media/image27.T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6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28.TIF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6.TIF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函数与方程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454333"/>
            <a:ext cx="12190413" cy="373499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99755" y="75683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B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北师大必修一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P132T3(2)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的零点所在的区间为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的零点所在的区间为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28695"/>
            <a:ext cx="12190413" cy="425742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33138" y="1105452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P156T13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内存在一个零点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45" y="1948778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)(2+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1798421"/>
            <a:ext cx="12190413" cy="44831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函数零点所在区间的判断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62463"/>
            <a:ext cx="11589417" cy="5765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东北师大附中模拟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的根所在区间是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B.(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的根所在的区间即为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零点所在的区间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上均单调递增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1+1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2+2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smtClean="0">
                <a:latin typeface="Cambria Math" panose="02040503050406030204" pitchFamily="18" charset="0"/>
                <a:cs typeface="Cambria Math" panose="02040503050406030204" pitchFamily="18" charset="0"/>
              </a:rPr>
              <a:t>∃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上无零点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9663755" y="81668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19825"/>
            <a:ext cx="12190413" cy="32316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06929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的两个零点分别位于区间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zh-CN" altLang="zh-CN" sz="26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6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是图象开口向上的二次函数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最多有两个零点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内各有一个零点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93326" y="129202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477" y="2221212"/>
            <a:ext cx="11137201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确定函数零点所在区间的常用方法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利用函数零点存在定理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首先看函数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上的图象是否连续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再看是否有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内必有零点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通过画函数图象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观察图象与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轴在给定区间上是否有交点来判断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923258" y="134123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1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根据表格中的数据可以判定方程</a:t>
            </a:r>
            <a:r>
              <a:rPr lang="en-US" altLang="zh-CN" sz="2600" b="1">
                <a:latin typeface="Times New Roman" panose="02020603050405020304" pitchFamily="18" charset="0"/>
              </a:rPr>
              <a:t>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</a:rPr>
              <a:t>+2=0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的一个根所在的区间为</a:t>
            </a:r>
            <a:r>
              <a:rPr lang="en-US" altLang="zh-CN" sz="2600" b="1">
                <a:latin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endParaRPr lang="zh-CN" altLang="zh-CN" sz="1050" kern="100" dirty="0">
              <a:effectLst/>
              <a:latin typeface="宋体"/>
              <a:cs typeface="Courier New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85078"/>
              </p:ext>
            </p:extLst>
          </p:nvPr>
        </p:nvGraphicFramePr>
        <p:xfrm>
          <a:off x="2227502" y="1516724"/>
          <a:ext cx="6961316" cy="1870710"/>
        </p:xfrm>
        <a:graphic>
          <a:graphicData uri="http://schemas.openxmlformats.org/drawingml/2006/table">
            <a:tbl>
              <a:tblPr firstRow="1" firstCol="1" bandRow="1"/>
              <a:tblGrid>
                <a:gridCol w="1208161"/>
                <a:gridCol w="1150631"/>
                <a:gridCol w="1150631"/>
                <a:gridCol w="1150631"/>
                <a:gridCol w="1150631"/>
                <a:gridCol w="1150631"/>
              </a:tblGrid>
              <a:tr h="391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ln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0.693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1.099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1.386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1.609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21782" y="3645821"/>
            <a:ext cx="11589417" cy="121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B.(2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	D.(4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4926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621443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上的图象连续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表格数据得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2)=1.099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1=0.099&gt;0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2=1.386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的一个根所在的区间为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885142"/>
            <a:ext cx="12190413" cy="43246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621443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南昌调研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的反函数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2+2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3+2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6=3&gt;0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4583017" y="1261090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93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029472"/>
            <a:ext cx="12190413" cy="42443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函数零点个数的判断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8060231" y="915020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内的零点个数是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B.1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C.2	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且函数在定义域上单调递增且连续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内有且只有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同一坐标系中画出两函数的图象如图所示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8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9118" y="3464329"/>
            <a:ext cx="2814026" cy="190970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1012" y="44179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两图象的交点个数即为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内有且只有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理解函数的零点与方程的解的联系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理解函数零点存在定理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并能简单应用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了解用二分法求方程的近似解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099796"/>
            <a:ext cx="12190413" cy="40911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465578"/>
            <a:ext cx="11589417" cy="5440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的实根的个数为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A.3	B.4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C.5	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D.6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由奇函数可知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+4)=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是周期为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的周期函数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方程实根的个数为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4408554" y="11060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2370" y="4428574"/>
            <a:ext cx="4249693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求解函数零点个数的基本方法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方程有多少个不同的实数根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有多少个零点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定理法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利用函数零点存在定理时往往还要结合函数的单调性、奇偶性等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一般是把函数拆分为两个简单函数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依据两函数图象的交点个数得出函数的零点个数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854158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海南质检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A.0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C.2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的零点个数即函数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的图象的交点个数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在同一直角坐标系中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842452" y="73630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219" y="3666603"/>
            <a:ext cx="406202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两图象有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故原函数有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8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7380" y="3747823"/>
            <a:ext cx="2556065" cy="18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418219"/>
            <a:ext cx="12190413" cy="379395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621443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上最小正周期为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的周期函数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轴的交点个数为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A.6	B.7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C.8		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D.9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因为函数的最小正周期为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轴的交点个数为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441284" y="1332434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函数零点的应用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44251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根据零点个数求参数范围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北京朝阳区质检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充分不必要条件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必要不充分条件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既不充分也不必要条件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425186"/>
              </a:xfrm>
              <a:prstGeom prst="rect">
                <a:avLst/>
              </a:prstGeom>
              <a:blipFill rotWithShape="0">
                <a:blip r:embed="rId4"/>
                <a:stretch>
                  <a:fillRect l="-947" b="-2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6448837" y="22427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36589"/>
                <a:ext cx="11589417" cy="557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是开口向上的抛物线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上只有一个零点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上只有一个零点时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{1}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“-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的充分不必要条件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pc="-12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6589"/>
                <a:ext cx="11589417" cy="5578194"/>
              </a:xfrm>
              <a:prstGeom prst="rect">
                <a:avLst/>
              </a:prstGeom>
              <a:blipFill rotWithShape="0">
                <a:blip r:embed="rId3"/>
                <a:stretch>
                  <a:fillRect l="-947" b="-17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224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的图象有且仅有一个交点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224857"/>
              </a:xfrm>
              <a:prstGeom prst="rect">
                <a:avLst/>
              </a:prstGeom>
              <a:blipFill rotWithShape="0">
                <a:blip r:embed="rId3"/>
                <a:stretch>
                  <a:fillRect l="-947" b="-37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8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329414"/>
            <a:ext cx="2592324" cy="26927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4041" y="3763598"/>
            <a:ext cx="7196116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内有且仅有一个零点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的充分不必要条件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36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95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根据零点范围求参数范围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956148"/>
              </a:xfrm>
              <a:prstGeom prst="rect">
                <a:avLst/>
              </a:prstGeom>
              <a:blipFill rotWithShape="0">
                <a:blip r:embed="rId3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271731" y="221075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576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56228"/>
            <a:ext cx="12190413" cy="64081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6433"/>
                <a:ext cx="11589417" cy="5744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的取值范围即为函数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上的值域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1)=3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上的值域为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6433"/>
                <a:ext cx="11589417" cy="574426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4418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已知函数有零点求参数值或取值范围常用的方法和思路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直接根据题设条件构建关于参数的不等式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再通过解不等式确定参数的取值范围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分离参数法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将参数分离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转化成求函数值域的问题加以解决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先对解析式变形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在同一平面直角坐标系中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画出函数的图象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然后数形结合求解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096173"/>
            <a:ext cx="12190413" cy="407400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58365" y="394399"/>
                <a:ext cx="11589417" cy="3646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榆林模拟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则整数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的取值个数是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B.2		C.3	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65" y="394399"/>
                <a:ext cx="11589417" cy="3646319"/>
              </a:xfrm>
              <a:prstGeom prst="rect">
                <a:avLst/>
              </a:prstGeom>
              <a:blipFill rotWithShape="0">
                <a:blip r:embed="rId4"/>
                <a:stretch>
                  <a:fillRect l="-946" r="-894" b="-3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211661" y="107553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5" y="2938408"/>
            <a:ext cx="3240405" cy="28487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87596" y="4066858"/>
            <a:ext cx="11589417" cy="1974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这两个函数图象的交点坐标为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故整数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即整数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111318"/>
            <a:ext cx="12190413" cy="41385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32460"/>
                <a:ext cx="11589417" cy="5575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上有零点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3(4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2460"/>
                <a:ext cx="11589417" cy="557530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0872953" y="81467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813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微点突破     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嵌套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函数的零点问题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935397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函数的零点是命题的热点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常与函数的性质和相关问题交汇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对于嵌套函数的零点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通常先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换元解套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设中间函数为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通过换元将复合函数拆解为两个相对简单的函数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借助函数的图象、性质求解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1176618"/>
                <a:ext cx="11589417" cy="2851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漳州质检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B.5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176618"/>
                <a:ext cx="11589417" cy="2851486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607648" y="2886813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8600" y="91355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一、判断嵌套函数的零点个数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361348"/>
                <a:ext cx="11589417" cy="5960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零点的个数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根的个数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+1|+1=0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61348"/>
                <a:ext cx="11589417" cy="5960863"/>
              </a:xfrm>
              <a:prstGeom prst="rect">
                <a:avLst/>
              </a:prstGeom>
              <a:blipFill rotWithShape="0">
                <a:blip r:embed="rId3"/>
                <a:stretch>
                  <a:fillRect l="-947" b="-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756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269382" y="189389"/>
                <a:ext cx="11589417" cy="1651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15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89389"/>
                <a:ext cx="11589417" cy="1651158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230020" y="1042480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8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1351513"/>
            <a:ext cx="3366198" cy="271479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62477" y="1701578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e+1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综上所述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的零点个数为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4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787526"/>
            <a:ext cx="12190413" cy="24709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58365" y="1029456"/>
                <a:ext cx="11589417" cy="2782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郑州模拟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若关于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)+2(2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有五个不同的实数根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65" y="1029456"/>
                <a:ext cx="11589417" cy="2782621"/>
              </a:xfrm>
              <a:prstGeom prst="rect">
                <a:avLst/>
              </a:prstGeom>
              <a:blipFill rotWithShape="0">
                <a:blip r:embed="rId4"/>
                <a:stretch>
                  <a:fillRect l="-946" b="-21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0157087" y="259873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76579" y="3773712"/>
                <a:ext cx="11589417" cy="2091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79" y="3773712"/>
                <a:ext cx="11589417" cy="2091085"/>
              </a:xfrm>
              <a:prstGeom prst="rect">
                <a:avLst/>
              </a:prstGeom>
              <a:blipFill rotWithShape="0">
                <a:blip r:embed="rId5"/>
                <a:stretch>
                  <a:fillRect l="-947" b="-6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8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4763" y="4060599"/>
            <a:ext cx="2592324" cy="20906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8365" y="64557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二、由嵌套函数零点的情况求参数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21443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的图象必须有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977097"/>
            <a:ext cx="12190413" cy="324916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5453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为自然对数的底数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B.5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D.3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的导数为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处取得最小值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最小值为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53224"/>
              </a:xfrm>
              <a:prstGeom prst="rect">
                <a:avLst/>
              </a:prstGeom>
              <a:blipFill rotWithShape="0">
                <a:blip r:embed="rId4"/>
                <a:stretch>
                  <a:fillRect l="-947" b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5996053" y="187353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9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623980"/>
            <a:ext cx="3042063" cy="23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52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5358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有三个零点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有一个实根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共有四个零点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58583"/>
              </a:xfrm>
              <a:prstGeom prst="rect">
                <a:avLst/>
              </a:prstGeom>
              <a:blipFill rotWithShape="0">
                <a:blip r:embed="rId3"/>
                <a:stretch>
                  <a:fillRect l="-947" b="-1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4160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214899"/>
            <a:ext cx="12190413" cy="40481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05416"/>
                <a:ext cx="11589417" cy="1827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有三个不同的零点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1827167"/>
              </a:xfrm>
              <a:prstGeom prst="rect">
                <a:avLst/>
              </a:prstGeom>
              <a:blipFill rotWithShape="0">
                <a:blip r:embed="rId4"/>
                <a:stretch>
                  <a:fillRect l="-947" b="-3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2821750" y="1419940"/>
            <a:ext cx="1435008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6545" y="2205676"/>
            <a:ext cx="7915728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在同一坐标系内作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90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6395" y="2349659"/>
            <a:ext cx="3267409" cy="23762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6545" y="3418777"/>
            <a:ext cx="7915728" cy="264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的图象有两个交点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设交点的横坐标为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不妨设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有一解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有两解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综上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有三个不同的零点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549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536025"/>
            <a:ext cx="12190413" cy="37659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431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的零点的个数为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B.1		C.2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D.3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431919"/>
              </a:xfrm>
              <a:prstGeom prst="rect">
                <a:avLst/>
              </a:prstGeom>
              <a:blipFill rotWithShape="0">
                <a:blip r:embed="rId4"/>
                <a:stretch>
                  <a:fillRect l="-947" b="-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369334" y="106451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645151"/>
            <a:ext cx="12190413" cy="354765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5619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河北部分重点高中模拟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有一个零点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𝟗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零点存在定理可知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619744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49547" y="118138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739326"/>
            <a:ext cx="12190413" cy="45544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衡阳联考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必存在零点的区间是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	B.(0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图象交点的横坐标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同一坐标系内作出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684514" y="60966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9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2518" y="2349659"/>
            <a:ext cx="3204146" cy="3109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09630" y="3330641"/>
                <a:ext cx="11589417" cy="2979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内有交点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内均无交点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内必存在零点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0" y="3330641"/>
                <a:ext cx="11589417" cy="2979662"/>
              </a:xfrm>
              <a:prstGeom prst="rect">
                <a:avLst/>
              </a:prstGeom>
              <a:blipFill rotWithShape="0">
                <a:blip r:embed="rId5"/>
                <a:stretch>
                  <a:fillRect l="-947" b="-4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355680"/>
            <a:ext cx="12190413" cy="38618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青岛模拟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已知三个函数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的零点依次为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上为增函数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=ln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上为增函数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所以由题知函数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在各自定义域上都为增函数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(2)=7&gt;0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(1)=3&gt;0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051138" y="121443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610017"/>
            <a:ext cx="12190413" cy="36171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46450" y="134304"/>
                <a:ext cx="11589417" cy="4296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昆明诊断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	B.[0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D.[1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" y="134304"/>
                <a:ext cx="11589417" cy="4296433"/>
              </a:xfrm>
              <a:prstGeom prst="rect">
                <a:avLst/>
              </a:prstGeom>
              <a:blipFill rotWithShape="0">
                <a:blip r:embed="rId4"/>
                <a:stretch>
                  <a:fillRect l="-947" r="-789" b="-2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3546950" y="149656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93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743" y="2912031"/>
            <a:ext cx="2673064" cy="26730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7732" y="4337970"/>
            <a:ext cx="7915728" cy="16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318614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绍兴调研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成立的一个必要不充分条件是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&lt;18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B.3&lt;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&lt;18	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&lt;18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2898869" y="122545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242413"/>
                <a:ext cx="11589417" cy="2472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𝟏𝟖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成立的充要条件是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成立的一个必要不充分条件是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242413"/>
                <a:ext cx="11589417" cy="2472343"/>
              </a:xfrm>
              <a:prstGeom prst="rect">
                <a:avLst/>
              </a:prstGeom>
              <a:blipFill rotWithShape="0">
                <a:blip r:embed="rId4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493174"/>
            <a:ext cx="12190413" cy="27290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3" y="492501"/>
            <a:ext cx="900803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宿迁调研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的零点所在区间为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268418" y="118063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9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7413" y="981612"/>
            <a:ext cx="2258005" cy="2016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18461" y="1690561"/>
                <a:ext cx="8634174" cy="1814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61" y="1690561"/>
                <a:ext cx="8634174" cy="1814023"/>
              </a:xfrm>
              <a:prstGeom prst="rect">
                <a:avLst/>
              </a:prstGeom>
              <a:blipFill rotWithShape="0">
                <a:blip r:embed="rId5"/>
                <a:stretch>
                  <a:fillRect l="-1271" b="-20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467487" y="3403482"/>
            <a:ext cx="9008030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由题图得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的图象上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67487" y="3666603"/>
                <a:ext cx="9008030" cy="1354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87" y="3666603"/>
                <a:ext cx="9008030" cy="1354794"/>
              </a:xfrm>
              <a:prstGeom prst="rect">
                <a:avLst/>
              </a:prstGeom>
              <a:blipFill rotWithShape="0">
                <a:blip r:embed="rId6"/>
                <a:stretch>
                  <a:fillRect l="-1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67487" y="4871911"/>
                <a:ext cx="9008030" cy="884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87" y="4871911"/>
                <a:ext cx="9008030" cy="884409"/>
              </a:xfrm>
              <a:prstGeom prst="rect">
                <a:avLst/>
              </a:prstGeom>
              <a:blipFill rotWithShape="0">
                <a:blip r:embed="rId7"/>
                <a:stretch>
                  <a:fillRect l="-1219"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33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个零点且零点所在区间为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38706"/>
              </a:xfrm>
              <a:prstGeom prst="rect">
                <a:avLst/>
              </a:prstGeom>
              <a:blipFill rotWithShape="0">
                <a:blip r:embed="rId3"/>
                <a:stretch>
                  <a:fillRect l="-947" r="-16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1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0522" y="1031066"/>
            <a:ext cx="112485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概念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对于一般函数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我们把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叫做函数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函数的零点、函数的图象与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轴的交点、对应方程的根的关系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09134" y="1691187"/>
            <a:ext cx="10406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)=0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pic>
        <p:nvPicPr>
          <p:cNvPr id="5" name="图片 4" descr="F:\共享文件\放word\1.7转word创新设计 高考总复习 数学（配人教A版）\xj90XS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93" y="3594350"/>
            <a:ext cx="6994357" cy="25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2885974" y="5540066"/>
            <a:ext cx="57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zh-CN" alt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轴</a:t>
            </a:r>
            <a:endParaRPr lang="zh-CN" altLang="en-US" sz="20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51233" y="5169172"/>
            <a:ext cx="841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0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)=0</a:t>
            </a:r>
            <a:endParaRPr lang="zh-CN" altLang="en-US" sz="20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2907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已知定义在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∈[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+2)=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则方程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上的所有实根之和为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907206"/>
              </a:xfrm>
              <a:prstGeom prst="rect">
                <a:avLst/>
              </a:prstGeom>
              <a:blipFill rotWithShape="0">
                <a:blip r:embed="rId3"/>
                <a:stretch>
                  <a:fillRect l="-947" b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395614" y="211159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450" y="405416"/>
                <a:ext cx="11589417" cy="5171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其图象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的周期为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上的交点为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上的所有实数根之和为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" y="405416"/>
                <a:ext cx="11589417" cy="5171929"/>
              </a:xfrm>
              <a:prstGeom prst="rect">
                <a:avLst/>
              </a:prstGeom>
              <a:blipFill rotWithShape="0">
                <a:blip r:embed="rId3"/>
                <a:stretch>
                  <a:fillRect l="-947" b="-7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9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6" y="454015"/>
            <a:ext cx="3456432" cy="26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2" y="492501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</a:pPr>
            <a:r>
              <a:rPr lang="en-US" altLang="zh-CN" sz="2600" b="1">
                <a:latin typeface="Times New Roman" panose="02020603050405020304" pitchFamily="18" charset="0"/>
              </a:rPr>
              <a:t>9.(2025·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徐州质检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的图象是一条连续不断的曲线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它的部分函数值如表所示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endParaRPr lang="zh-CN" altLang="zh-CN" sz="1050" kern="100" dirty="0">
              <a:effectLst/>
              <a:latin typeface="宋体"/>
              <a:cs typeface="Courier New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026760" y="1784644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444490"/>
              </p:ext>
            </p:extLst>
          </p:nvPr>
        </p:nvGraphicFramePr>
        <p:xfrm>
          <a:off x="1741615" y="2398681"/>
          <a:ext cx="8378983" cy="1247140"/>
        </p:xfrm>
        <a:graphic>
          <a:graphicData uri="http://schemas.openxmlformats.org/drawingml/2006/table">
            <a:tbl>
              <a:tblPr firstRow="1" firstCol="1" bandRow="1"/>
              <a:tblGrid>
                <a:gridCol w="505558"/>
                <a:gridCol w="1425813"/>
                <a:gridCol w="1218465"/>
                <a:gridCol w="1242927"/>
                <a:gridCol w="1011116"/>
                <a:gridCol w="1242927"/>
                <a:gridCol w="173217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202.301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52.013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10.581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3.273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10.733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156.314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43816" y="3645821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上不一定单调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内可能存在零点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至少有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由题表可知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的图象是一条连续不断的曲线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均存在零点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至少有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由于只知道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的函数值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故无法判断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上的单调性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虽然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(6)&lt;0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但是函数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内的取值情况未知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内可能存在零点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ABD.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2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580914"/>
            <a:ext cx="12190413" cy="36532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38518" y="492501"/>
                <a:ext cx="11589417" cy="5377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内没有零点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2=6&gt;0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18" y="492501"/>
                <a:ext cx="11589417" cy="5377498"/>
              </a:xfrm>
              <a:prstGeom prst="rect">
                <a:avLst/>
              </a:prstGeom>
              <a:blipFill rotWithShape="0">
                <a:blip r:embed="rId4"/>
                <a:stretch>
                  <a:fillRect l="-947" b="-5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208392" y="620686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46711"/>
            <a:ext cx="12190413" cy="61837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4643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(3)=3&gt;0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1)=1&gt;0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643964"/>
              </a:xfrm>
              <a:prstGeom prst="rect">
                <a:avLst/>
              </a:prstGeom>
              <a:blipFill rotWithShape="0">
                <a:blip r:embed="rId3"/>
                <a:stretch>
                  <a:fillRect b="-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8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01117"/>
            <a:ext cx="12190413" cy="27838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787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没有零点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的零点个数等于直线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的图象的交点个数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87482"/>
              </a:xfrm>
              <a:prstGeom prst="rect">
                <a:avLst/>
              </a:prstGeom>
              <a:blipFill rotWithShape="0">
                <a:blip r:embed="rId4"/>
                <a:stretch>
                  <a:fillRect l="-947" b="-5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962330" y="598652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116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156338"/>
                <a:ext cx="11589417" cy="6056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56338"/>
                <a:ext cx="11589417" cy="605653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96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368" y="2349659"/>
            <a:ext cx="3672078" cy="34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116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811355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没有零点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{0}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862671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27501" y="492501"/>
                <a:ext cx="11589417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三、填空题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01" y="492501"/>
                <a:ext cx="11589417" cy="1292662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754304" y="1209135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6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79901" y="1881293"/>
                <a:ext cx="11589417" cy="415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01" y="1881293"/>
                <a:ext cx="11589417" cy="4151842"/>
              </a:xfrm>
              <a:prstGeom prst="rect">
                <a:avLst/>
              </a:prstGeom>
              <a:blipFill rotWithShape="0">
                <a:blip r:embed="rId5"/>
                <a:stretch>
                  <a:fillRect l="-947" b="-10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364" y="621443"/>
            <a:ext cx="1147467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函数零点存在定理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上的图象是一条连续不断的曲线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内至少有一个零点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即存在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这个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也就是方程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57657" y="1878225"/>
            <a:ext cx="12650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)·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90042" y="3070477"/>
            <a:ext cx="1021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)=0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435690"/>
            <a:ext cx="12190413" cy="38396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成都质检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的偶函数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的图象是连续不断的曲线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上的零点个数为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638791" y="1712595"/>
            <a:ext cx="684803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45" y="2445789"/>
            <a:ext cx="11589417" cy="368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+4)=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为周期的函数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在一个周期内有两个零点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上的零点个数为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2=100.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940029"/>
            <a:ext cx="12190413" cy="33542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2447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有三个不同的实数根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447529"/>
              </a:xfrm>
              <a:prstGeom prst="rect">
                <a:avLst/>
              </a:prstGeom>
              <a:blipFill rotWithShape="0">
                <a:blip r:embed="rId4"/>
                <a:stretch>
                  <a:fillRect l="-947" r="-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180326" y="2056513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43528" y="2449539"/>
                <a:ext cx="11589417" cy="1573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effectLst/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8" y="2449539"/>
                <a:ext cx="11589417" cy="1573251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97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49" y="3718738"/>
            <a:ext cx="3240405" cy="2356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59555" y="3703337"/>
                <a:ext cx="11589417" cy="2545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|+3=2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正值舍去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55" y="3703337"/>
                <a:ext cx="11589417" cy="2545825"/>
              </a:xfrm>
              <a:prstGeom prst="rect">
                <a:avLst/>
              </a:prstGeom>
              <a:blipFill rotWithShape="0">
                <a:blip r:embed="rId7"/>
                <a:stretch>
                  <a:fillRect l="-947" b="-1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70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故所求取值范围为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70366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92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2134417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若连续不断的函数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在定义域上是单调函数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至多有一个零点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函数的零点不是一个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而是方程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的实根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图象是连续不断的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在闭区间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上有零点不一定能推出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在闭区间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上有零点的充分不必要条件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7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4567187"/>
            <a:ext cx="2923883" cy="156603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2868" y="5126837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周期函数如果有零点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则必有无穷多个零点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3415880"/>
            <a:ext cx="12190413" cy="2810794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1062" y="1649623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图象连续的函数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时没有零点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是连续函数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内有零点的充分不必要条件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57433" y="223889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87401" y="2856620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7" grpId="0" autoUpdateAnimBg="0"/>
      <p:bldP spid="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244297"/>
            <a:ext cx="12190413" cy="298345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19534" y="1198744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B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101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P253T8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A.3	B.2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C.7	D.0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01974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2156</Words>
  <Application>Microsoft Office PowerPoint</Application>
  <PresentationFormat>自定义</PresentationFormat>
  <Paragraphs>455</Paragraphs>
  <Slides>62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7" baseType="lpstr"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Courier New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45</cp:revision>
  <dcterms:created xsi:type="dcterms:W3CDTF">2024-01-05T07:50:57Z</dcterms:created>
  <dcterms:modified xsi:type="dcterms:W3CDTF">2025-02-27T08:17:11Z</dcterms:modified>
</cp:coreProperties>
</file>