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heme/theme2.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notesSlides/notesSlide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57" r:id="rId3"/>
    <p:sldId id="258" r:id="rId4"/>
    <p:sldId id="259" r:id="rId5"/>
    <p:sldId id="260" r:id="rId6"/>
    <p:sldId id="261" r:id="rId7"/>
    <p:sldId id="336" r:id="rId8"/>
    <p:sldId id="264" r:id="rId9"/>
    <p:sldId id="265" r:id="rId10"/>
    <p:sldId id="268" r:id="rId11"/>
    <p:sldId id="338" r:id="rId12"/>
    <p:sldId id="339" r:id="rId13"/>
    <p:sldId id="269" r:id="rId14"/>
    <p:sldId id="270" r:id="rId15"/>
    <p:sldId id="271" r:id="rId16"/>
    <p:sldId id="272" r:id="rId17"/>
    <p:sldId id="273" r:id="rId18"/>
    <p:sldId id="342" r:id="rId19"/>
    <p:sldId id="275" r:id="rId20"/>
    <p:sldId id="276" r:id="rId21"/>
    <p:sldId id="352" r:id="rId22"/>
    <p:sldId id="353" r:id="rId23"/>
    <p:sldId id="277" r:id="rId24"/>
    <p:sldId id="278" r:id="rId25"/>
    <p:sldId id="279" r:id="rId26"/>
    <p:sldId id="280" r:id="rId27"/>
    <p:sldId id="281" r:id="rId28"/>
    <p:sldId id="354" r:id="rId29"/>
    <p:sldId id="355" r:id="rId30"/>
    <p:sldId id="282" r:id="rId31"/>
    <p:sldId id="283" r:id="rId32"/>
    <p:sldId id="356" r:id="rId33"/>
    <p:sldId id="295" r:id="rId34"/>
    <p:sldId id="296" r:id="rId35"/>
    <p:sldId id="297" r:id="rId36"/>
    <p:sldId id="298" r:id="rId37"/>
    <p:sldId id="299" r:id="rId38"/>
    <p:sldId id="300" r:id="rId39"/>
    <p:sldId id="301" r:id="rId40"/>
    <p:sldId id="357" r:id="rId41"/>
    <p:sldId id="302" r:id="rId42"/>
    <p:sldId id="303" r:id="rId43"/>
    <p:sldId id="304" r:id="rId44"/>
    <p:sldId id="305" r:id="rId45"/>
    <p:sldId id="306" r:id="rId46"/>
    <p:sldId id="358" r:id="rId47"/>
    <p:sldId id="307" r:id="rId48"/>
    <p:sldId id="308" r:id="rId49"/>
    <p:sldId id="309" r:id="rId50"/>
    <p:sldId id="310" r:id="rId51"/>
    <p:sldId id="343" r:id="rId52"/>
    <p:sldId id="359" r:id="rId53"/>
    <p:sldId id="311" r:id="rId54"/>
    <p:sldId id="335" r:id="rId55"/>
    <p:sldId id="360" r:id="rId56"/>
    <p:sldId id="351" r:id="rId57"/>
  </p:sldIdLst>
  <p:sldSz cx="12190413" cy="6859588"/>
  <p:notesSz cx="6858000" cy="9144000"/>
  <p:defaultText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30" userDrawn="1">
          <p15:clr>
            <a:srgbClr val="A4A3A4"/>
          </p15:clr>
        </p15:guide>
        <p15:guide id="2" pos="16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F0D9"/>
    <a:srgbClr val="70AD47"/>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44" autoAdjust="0"/>
    <p:restoredTop sz="94614" autoAdjust="0"/>
  </p:normalViewPr>
  <p:slideViewPr>
    <p:cSldViewPr>
      <p:cViewPr>
        <p:scale>
          <a:sx n="66" d="100"/>
          <a:sy n="66" d="100"/>
        </p:scale>
        <p:origin x="1188" y="648"/>
      </p:cViewPr>
      <p:guideLst>
        <p:guide orient="horz" pos="3930"/>
        <p:guide pos="16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9764"/>
    </p:cViewPr>
  </p:sorterViewPr>
  <p:notesViewPr>
    <p:cSldViewPr>
      <p:cViewPr varScale="1">
        <p:scale>
          <a:sx n="63" d="100"/>
          <a:sy n="63" d="100"/>
        </p:scale>
        <p:origin x="-3163" y="-77"/>
      </p:cViewPr>
      <p:guideLst>
        <p:guide orient="horz" pos="2880"/>
        <p:guide pos="2160"/>
      </p:guideLst>
    </p:cSldViewPr>
  </p:notesViewPr>
  <p:gridSpacing cx="216027" cy="216027"/>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18181C-C744-4CB4-9546-BD96C8CA40C4}" type="datetimeFigureOut">
              <a:rPr lang="zh-CN" altLang="en-US" smtClean="0"/>
              <a:t>2025/2/15</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D7F588-7F48-4419-A943-E4BFEBDD09B0}" type="slidenum">
              <a:rPr lang="zh-CN" altLang="en-US" smtClean="0"/>
              <a:t>‹#›</a:t>
            </a:fld>
            <a:endParaRPr lang="zh-CN" altLang="en-US"/>
          </a:p>
        </p:txBody>
      </p:sp>
    </p:spTree>
    <p:extLst>
      <p:ext uri="{BB962C8B-B14F-4D97-AF65-F5344CB8AC3E}">
        <p14:creationId xmlns:p14="http://schemas.microsoft.com/office/powerpoint/2010/main" val="1650789405"/>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solidFill>
                  <a:prstClr val="black"/>
                </a:solidFill>
              </a:rPr>
              <a:t>3</a:t>
            </a:fld>
            <a:endParaRPr lang="zh-CN" altLang="en-US">
              <a:solidFill>
                <a:prstClr val="black"/>
              </a:solidFill>
            </a:endParaRPr>
          </a:p>
        </p:txBody>
      </p:sp>
    </p:spTree>
    <p:extLst>
      <p:ext uri="{BB962C8B-B14F-4D97-AF65-F5344CB8AC3E}">
        <p14:creationId xmlns:p14="http://schemas.microsoft.com/office/powerpoint/2010/main" val="385000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36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36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FF76E8C2-FB17-4F97-B19D-97236ED15B4B}" type="slidenum">
              <a:rPr lang="zh-CN" altLang="en-US">
                <a:latin typeface="Calibri" panose="020F0502020204030204" pitchFamily="34" charset="0"/>
                <a:ea typeface="宋体" panose="02010600030101010101" pitchFamily="2" charset="-122"/>
              </a:rPr>
              <a:t>5</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445295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6</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29023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7</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7980700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tags" Target="../tags/tag5.xml"/><Relationship Id="rId7" Type="http://schemas.openxmlformats.org/officeDocument/2006/relationships/tags" Target="../tags/tag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10" Type="http://schemas.openxmlformats.org/officeDocument/2006/relationships/slide" Target="../slides/slide3.xml"/><Relationship Id="rId4" Type="http://schemas.openxmlformats.org/officeDocument/2006/relationships/tags" Target="../tags/tag6.xml"/><Relationship Id="rId9"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 Target="../slides/slide3.xml"/><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4.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17.xml"/><Relationship Id="rId7"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s>
</file>

<file path=ppt/slideLayouts/_rels/slideLayout5.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3.xml"/><Relationship Id="rId7"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6.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9.xml"/><Relationship Id="rId7"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s>
</file>

<file path=ppt/slideLayouts/_rels/slideLayout7.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35.xml"/><Relationship Id="rId7"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9" Type="http://schemas.openxmlformats.org/officeDocument/2006/relationships/image" Target="../media/image2.TIF"/></Relationships>
</file>

<file path=ppt/slideLayouts/_rels/slideLayout8.xml.rels><?xml version="1.0" encoding="UTF-8" standalone="yes"?>
<Relationships xmlns="http://schemas.openxmlformats.org/package/2006/relationships"><Relationship Id="rId8" Type="http://schemas.openxmlformats.org/officeDocument/2006/relationships/slide" Target="../slides/slide36.xml"/><Relationship Id="rId13" Type="http://schemas.openxmlformats.org/officeDocument/2006/relationships/slide" Target="../slides/slide42.xml"/><Relationship Id="rId18" Type="http://schemas.openxmlformats.org/officeDocument/2006/relationships/slide" Target="../slides/slide48.xml"/><Relationship Id="rId3" Type="http://schemas.openxmlformats.org/officeDocument/2006/relationships/tags" Target="../tags/tag41.xml"/><Relationship Id="rId21" Type="http://schemas.openxmlformats.org/officeDocument/2006/relationships/slide" Target="../slides/slide53.xml"/><Relationship Id="rId7" Type="http://schemas.openxmlformats.org/officeDocument/2006/relationships/slide" Target="../slides/slide35.xml"/><Relationship Id="rId12" Type="http://schemas.openxmlformats.org/officeDocument/2006/relationships/slide" Target="../slides/slide41.xml"/><Relationship Id="rId17" Type="http://schemas.openxmlformats.org/officeDocument/2006/relationships/slide" Target="../slides/slide47.xml"/><Relationship Id="rId2" Type="http://schemas.openxmlformats.org/officeDocument/2006/relationships/tags" Target="../tags/tag40.xml"/><Relationship Id="rId16" Type="http://schemas.openxmlformats.org/officeDocument/2006/relationships/slide" Target="../slides/slide45.xml"/><Relationship Id="rId20" Type="http://schemas.openxmlformats.org/officeDocument/2006/relationships/slide" Target="../slides/slide50.xml"/><Relationship Id="rId1" Type="http://schemas.openxmlformats.org/officeDocument/2006/relationships/tags" Target="../tags/tag39.xml"/><Relationship Id="rId6" Type="http://schemas.openxmlformats.org/officeDocument/2006/relationships/slide" Target="../slides/slide34.xml"/><Relationship Id="rId11" Type="http://schemas.openxmlformats.org/officeDocument/2006/relationships/slide" Target="../slides/slide39.xml"/><Relationship Id="rId5" Type="http://schemas.openxmlformats.org/officeDocument/2006/relationships/slideMaster" Target="../slideMasters/slideMaster1.xml"/><Relationship Id="rId15" Type="http://schemas.openxmlformats.org/officeDocument/2006/relationships/slide" Target="../slides/slide44.xml"/><Relationship Id="rId10" Type="http://schemas.openxmlformats.org/officeDocument/2006/relationships/slide" Target="../slides/slide38.xml"/><Relationship Id="rId19" Type="http://schemas.openxmlformats.org/officeDocument/2006/relationships/slide" Target="../slides/slide49.xml"/><Relationship Id="rId4" Type="http://schemas.openxmlformats.org/officeDocument/2006/relationships/tags" Target="../tags/tag42.xml"/><Relationship Id="rId9" Type="http://schemas.openxmlformats.org/officeDocument/2006/relationships/slide" Target="../slides/slide37.xml"/><Relationship Id="rId14" Type="http://schemas.openxmlformats.org/officeDocument/2006/relationships/slide" Target="../slides/slide43.xml"/><Relationship Id="rId22" Type="http://schemas.openxmlformats.org/officeDocument/2006/relationships/slide" Target="../slides/slide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516932"/>
          <p:cNvPicPr>
            <a:picLocks noChangeAspect="1"/>
          </p:cNvPicPr>
          <p:nvPr userDrawn="1"/>
        </p:nvPicPr>
        <p:blipFill>
          <a:blip r:embed="rId4"/>
          <a:stretch>
            <a:fillRect/>
          </a:stretch>
        </p:blipFill>
        <p:spPr>
          <a:xfrm>
            <a:off x="-33020" y="0"/>
            <a:ext cx="12224385" cy="6858000"/>
          </a:xfrm>
          <a:prstGeom prst="rect">
            <a:avLst/>
          </a:prstGeom>
        </p:spPr>
      </p:pic>
      <p:sp>
        <p:nvSpPr>
          <p:cNvPr id="8" name="矩形 7"/>
          <p:cNvSpPr/>
          <p:nvPr userDrawn="1">
            <p:custDataLst>
              <p:tags r:id="rId1"/>
            </p:custDataLst>
          </p:nvPr>
        </p:nvSpPr>
        <p:spPr>
          <a:xfrm>
            <a:off x="-33020" y="4782185"/>
            <a:ext cx="12223750" cy="42481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9" name="矩形 8"/>
          <p:cNvSpPr/>
          <p:nvPr userDrawn="1">
            <p:custDataLst>
              <p:tags r:id="rId2"/>
            </p:custDataLst>
          </p:nvPr>
        </p:nvSpPr>
        <p:spPr>
          <a:xfrm>
            <a:off x="-33020" y="5173345"/>
            <a:ext cx="12223750" cy="168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33860283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7" name="图片 6" descr="46461-grasses-morning-nature-sunset-sky-1920x1080"/>
          <p:cNvPicPr>
            <a:picLocks noChangeAspect="1"/>
          </p:cNvPicPr>
          <p:nvPr userDrawn="1"/>
        </p:nvPicPr>
        <p:blipFill>
          <a:blip r:embed="rId2"/>
          <a:stretch>
            <a:fillRect/>
          </a:stretch>
        </p:blipFill>
        <p:spPr>
          <a:xfrm>
            <a:off x="-33020" y="0"/>
            <a:ext cx="12225020" cy="6858000"/>
          </a:xfrm>
          <a:prstGeom prst="rect">
            <a:avLst/>
          </a:prstGeom>
        </p:spPr>
      </p:pic>
      <p:sp>
        <p:nvSpPr>
          <p:cNvPr id="8" name="矩形 7"/>
          <p:cNvSpPr/>
          <p:nvPr userDrawn="1"/>
        </p:nvSpPr>
        <p:spPr>
          <a:xfrm>
            <a:off x="-34556" y="2502"/>
            <a:ext cx="12231683" cy="6883724"/>
          </a:xfrm>
          <a:prstGeom prst="rect">
            <a:avLst/>
          </a:prstGeom>
          <a:solidFill>
            <a:srgbClr val="548235">
              <a:alpha val="55000"/>
            </a:srgbClr>
          </a:solidFill>
          <a:ln>
            <a:noFill/>
          </a:ln>
        </p:spPr>
        <p:txBody>
          <a:bodyPr wrap="square">
            <a:noAutofit/>
          </a:bodyPr>
          <a:lstStyle/>
          <a:p>
            <a:pPr algn="ctr">
              <a:lnSpc>
                <a:spcPct val="100000"/>
              </a:lnSpc>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0" name="文本框 7"/>
          <p:cNvSpPr txBox="1"/>
          <p:nvPr userDrawn="1"/>
        </p:nvSpPr>
        <p:spPr>
          <a:xfrm>
            <a:off x="3071095" y="2781945"/>
            <a:ext cx="6038064" cy="830137"/>
          </a:xfrm>
          <a:prstGeom prst="rect">
            <a:avLst/>
          </a:prstGeom>
          <a:noFill/>
        </p:spPr>
        <p:txBody>
          <a:bodyPr wrap="square" rtlCol="0">
            <a:spAutoFit/>
          </a:bodyPr>
          <a:lstStyle/>
          <a:p>
            <a:pPr algn="ctr"/>
            <a:r>
              <a:rPr lang="zh-CN" sz="4800" b="1">
                <a:solidFill>
                  <a:schemeClr val="bg1"/>
                </a:solidFill>
                <a:latin typeface="微软雅黑" panose="020B0503020204020204" pitchFamily="34" charset="-122"/>
                <a:ea typeface="微软雅黑" panose="020B0503020204020204" pitchFamily="34" charset="-122"/>
              </a:rPr>
              <a:t>本课结束</a:t>
            </a:r>
          </a:p>
        </p:txBody>
      </p:sp>
    </p:spTree>
    <p:extLst>
      <p:ext uri="{BB962C8B-B14F-4D97-AF65-F5344CB8AC3E}">
        <p14:creationId xmlns:p14="http://schemas.microsoft.com/office/powerpoint/2010/main" val="3319023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bg>
      <p:bgPr>
        <a:solidFill>
          <a:schemeClr val="bg1"/>
        </a:solidFill>
        <a:effectLst/>
      </p:bgPr>
    </p:bg>
    <p:spTree>
      <p:nvGrpSpPr>
        <p:cNvPr id="1" name=""/>
        <p:cNvGrpSpPr/>
        <p:nvPr/>
      </p:nvGrpSpPr>
      <p:grpSpPr>
        <a:xfrm>
          <a:off x="0" y="0"/>
          <a:ext cx="0" cy="0"/>
          <a:chOff x="0" y="0"/>
          <a:chExt cx="0" cy="0"/>
        </a:xfrm>
      </p:grpSpPr>
      <p:pic>
        <p:nvPicPr>
          <p:cNvPr id="5" name="图片 4" descr="46461-grasses-morning-nature-sunset-sky-1920x1080"/>
          <p:cNvPicPr>
            <a:picLocks noChangeAspect="1"/>
          </p:cNvPicPr>
          <p:nvPr userDrawn="1"/>
        </p:nvPicPr>
        <p:blipFill>
          <a:blip r:embed="rId4"/>
          <a:stretch>
            <a:fillRect/>
          </a:stretch>
        </p:blipFill>
        <p:spPr>
          <a:xfrm>
            <a:off x="-33020" y="0"/>
            <a:ext cx="12225020" cy="6858000"/>
          </a:xfrm>
          <a:prstGeom prst="rect">
            <a:avLst/>
          </a:prstGeom>
        </p:spPr>
      </p:pic>
      <p:sp>
        <p:nvSpPr>
          <p:cNvPr id="10" name="矩形 9"/>
          <p:cNvSpPr/>
          <p:nvPr userDrawn="1">
            <p:custDataLst>
              <p:tags r:id="rId1"/>
            </p:custDataLst>
          </p:nvPr>
        </p:nvSpPr>
        <p:spPr>
          <a:xfrm>
            <a:off x="-33016" y="4783293"/>
            <a:ext cx="12222159" cy="4249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矩形 13"/>
          <p:cNvSpPr/>
          <p:nvPr userDrawn="1">
            <p:custDataLst>
              <p:tags r:id="rId2"/>
            </p:custDataLst>
          </p:nvPr>
        </p:nvSpPr>
        <p:spPr>
          <a:xfrm>
            <a:off x="-33016" y="5174543"/>
            <a:ext cx="12222159" cy="1685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84789779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4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10"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7" name="矩形 16"/>
          <p:cNvSpPr/>
          <p:nvPr userDrawn="1">
            <p:custDataLst>
              <p:tags r:id="rId5"/>
            </p:custDataLst>
          </p:nvPr>
        </p:nvSpPr>
        <p:spPr>
          <a:xfrm>
            <a:off x="0" y="1914333"/>
            <a:ext cx="12190413" cy="4379974"/>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4" name="矩形 13"/>
          <p:cNvSpPr/>
          <p:nvPr userDrawn="1">
            <p:custDataLst>
              <p:tags r:id="rId6"/>
            </p:custDataLst>
          </p:nvPr>
        </p:nvSpPr>
        <p:spPr>
          <a:xfrm>
            <a:off x="833619" y="-20959"/>
            <a:ext cx="2605066" cy="1720613"/>
          </a:xfrm>
          <a:prstGeom prst="rect">
            <a:avLst/>
          </a:prstGeom>
          <a:solidFill>
            <a:srgbClr val="5482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 name="矩形 14"/>
          <p:cNvSpPr/>
          <p:nvPr userDrawn="1">
            <p:custDataLst>
              <p:tags r:id="rId7"/>
            </p:custDataLst>
          </p:nvPr>
        </p:nvSpPr>
        <p:spPr>
          <a:xfrm>
            <a:off x="834253" y="389345"/>
            <a:ext cx="2604431" cy="131094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矩形 15"/>
          <p:cNvSpPr/>
          <p:nvPr userDrawn="1">
            <p:custDataLst>
              <p:tags r:id="rId8"/>
            </p:custDataLst>
          </p:nvPr>
        </p:nvSpPr>
        <p:spPr>
          <a:xfrm>
            <a:off x="956157" y="746966"/>
            <a:ext cx="2360623" cy="896828"/>
          </a:xfrm>
          <a:prstGeom prst="rect">
            <a:avLst/>
          </a:prstGeom>
          <a:effectLst>
            <a:outerShdw blurRad="50800" dist="38100" dir="2700000" algn="tl" rotWithShape="0">
              <a:prstClr val="black">
                <a:alpha val="40000"/>
              </a:prstClr>
            </a:outerShdw>
          </a:effectLst>
        </p:spPr>
        <p:txBody>
          <a:bodyPr>
            <a:noAutofit/>
          </a:bodyPr>
          <a:lstStyle/>
          <a:p>
            <a:pPr algn="ctr" fontAlgn="auto">
              <a:spcBef>
                <a:spcPts val="0"/>
              </a:spcBef>
              <a:spcAft>
                <a:spcPts val="0"/>
              </a:spcAft>
              <a:defRPr/>
            </a:pPr>
            <a:r>
              <a:rPr lang="zh-CN" altLang="en-US" sz="4000" b="1" dirty="0" smtClean="0">
                <a:solidFill>
                  <a:schemeClr val="tx1">
                    <a:lumMod val="75000"/>
                    <a:lumOff val="25000"/>
                  </a:schemeClr>
                </a:solidFill>
                <a:latin typeface="微软雅黑" panose="020B0503020204020204" pitchFamily="34" charset="-122"/>
                <a:ea typeface="微软雅黑" panose="020B0503020204020204" pitchFamily="34" charset="-122"/>
              </a:rPr>
              <a:t>课标</a:t>
            </a:r>
            <a:r>
              <a:rPr lang="zh-CN" altLang="zh-CN" sz="4000" b="1" dirty="0" smtClean="0">
                <a:solidFill>
                  <a:schemeClr val="tx1">
                    <a:lumMod val="75000"/>
                    <a:lumOff val="25000"/>
                  </a:schemeClr>
                </a:solidFill>
                <a:latin typeface="微软雅黑" panose="020B0503020204020204" pitchFamily="34" charset="-122"/>
                <a:ea typeface="微软雅黑" panose="020B0503020204020204" pitchFamily="34" charset="-122"/>
              </a:rPr>
              <a:t>要求</a:t>
            </a:r>
            <a:endParaRPr lang="zh-CN" altLang="zh-CN" sz="4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4428512"/>
      </p:ext>
    </p:extLst>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6"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167016870"/>
      </p:ext>
    </p:extLst>
  </p:cSld>
  <p:clrMapOvr>
    <a:masterClrMapping/>
  </p:clrMapOvr>
  <p:transition spd="slow"/>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6" y="167679"/>
            <a:ext cx="1751737"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156320694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7" y="167679"/>
            <a:ext cx="2231354"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7463142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更多2018年PPT下载：http://www.ppt20.com/u/739134/"/>
          <p:cNvSpPr>
            <a:spLocks noChangeArrowheads="1"/>
          </p:cNvSpPr>
          <p:nvPr userDrawn="1"/>
        </p:nvSpPr>
        <p:spPr bwMode="auto">
          <a:xfrm>
            <a:off x="263491" y="18863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知识梳理</a:t>
            </a: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60358650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3" name="更多2018年PPT下载：http://www.ppt20.com/u/739134/"/>
          <p:cNvSpPr>
            <a:spLocks noChangeArrowheads="1"/>
          </p:cNvSpPr>
          <p:nvPr userDrawn="1"/>
        </p:nvSpPr>
        <p:spPr bwMode="auto">
          <a:xfrm>
            <a:off x="233015" y="17021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2800" b="1" dirty="0">
                <a:solidFill>
                  <a:schemeClr val="bg1"/>
                </a:solidFill>
                <a:latin typeface="微软雅黑" panose="020B0503020204020204" pitchFamily="34" charset="-122"/>
                <a:ea typeface="微软雅黑" panose="020B0503020204020204" pitchFamily="34" charset="-122"/>
              </a:rPr>
              <a:t>诊断自测</a:t>
            </a:r>
          </a:p>
        </p:txBody>
      </p:sp>
      <p:sp>
        <p:nvSpPr>
          <p:cNvPr id="2" name="矩形 1"/>
          <p:cNvSpPr/>
          <p:nvPr userDrawn="1"/>
        </p:nvSpPr>
        <p:spPr>
          <a:xfrm>
            <a:off x="4318926" y="189389"/>
            <a:ext cx="4673074" cy="523220"/>
          </a:xfrm>
          <a:prstGeom prst="rect">
            <a:avLst/>
          </a:prstGeom>
        </p:spPr>
        <p:txBody>
          <a:bodyPr wrap="none">
            <a:spAutoFit/>
          </a:bodyPr>
          <a:lstStyle/>
          <a:p>
            <a:r>
              <a:rPr lang="zh-CN" altLang="en-US" sz="2800" dirty="0" smtClean="0">
                <a:solidFill>
                  <a:schemeClr val="tx1"/>
                </a:solidFill>
              </a:rPr>
              <a:t>概念思考辨析</a:t>
            </a:r>
            <a:r>
              <a:rPr lang="en-US" altLang="zh-CN" sz="2800" dirty="0" smtClean="0">
                <a:solidFill>
                  <a:schemeClr val="tx1"/>
                </a:solidFill>
              </a:rPr>
              <a:t>+</a:t>
            </a:r>
            <a:r>
              <a:rPr lang="zh-CN" altLang="en-US" sz="2800" dirty="0" smtClean="0">
                <a:solidFill>
                  <a:schemeClr val="tx1"/>
                </a:solidFill>
              </a:rPr>
              <a:t>教材经典改编</a:t>
            </a:r>
            <a:endParaRPr lang="zh-CN" altLang="en-US" sz="2800" dirty="0">
              <a:solidFill>
                <a:schemeClr val="tx1"/>
              </a:solidFill>
            </a:endParaRPr>
          </a:p>
        </p:txBody>
      </p:sp>
      <p:pic>
        <p:nvPicPr>
          <p:cNvPr id="14" name="image2.jpeg"/>
          <p:cNvPicPr/>
          <p:nvPr userDrawn="1"/>
        </p:nvPicPr>
        <p:blipFill>
          <a:blip r:embed="rId9">
            <a:clrChange>
              <a:clrFrom>
                <a:srgbClr val="FFFFFF"/>
              </a:clrFrom>
              <a:clrTo>
                <a:srgbClr val="FFFFFF">
                  <a:alpha val="0"/>
                </a:srgbClr>
              </a:clrTo>
            </a:clrChange>
          </a:blip>
          <a:stretch>
            <a:fillRect/>
          </a:stretch>
        </p:blipFill>
        <p:spPr>
          <a:xfrm>
            <a:off x="3175338" y="303585"/>
            <a:ext cx="1046212" cy="303344"/>
          </a:xfrm>
          <a:prstGeom prst="rect">
            <a:avLst/>
          </a:prstGeom>
        </p:spPr>
      </p:pic>
    </p:spTree>
    <p:extLst>
      <p:ext uri="{BB962C8B-B14F-4D97-AF65-F5344CB8AC3E}">
        <p14:creationId xmlns:p14="http://schemas.microsoft.com/office/powerpoint/2010/main" val="107637842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Rectangle 21">
            <a:hlinkClick r:id="rId6" action="ppaction://hlinksldjump"/>
          </p:cNvPr>
          <p:cNvSpPr>
            <a:spLocks noChangeArrowheads="1"/>
          </p:cNvSpPr>
          <p:nvPr userDrawn="1"/>
        </p:nvSpPr>
        <p:spPr bwMode="auto">
          <a:xfrm>
            <a:off x="2258719" y="6418161"/>
            <a:ext cx="246030"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1</a:t>
            </a:r>
          </a:p>
        </p:txBody>
      </p:sp>
      <p:sp>
        <p:nvSpPr>
          <p:cNvPr id="11" name="Rectangle 21">
            <a:hlinkClick r:id="rId7" action="ppaction://hlinksldjump"/>
          </p:cNvPr>
          <p:cNvSpPr>
            <a:spLocks noChangeArrowheads="1"/>
          </p:cNvSpPr>
          <p:nvPr userDrawn="1"/>
        </p:nvSpPr>
        <p:spPr bwMode="auto">
          <a:xfrm>
            <a:off x="2555543" y="6418161"/>
            <a:ext cx="246031"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2</a:t>
            </a:r>
          </a:p>
        </p:txBody>
      </p:sp>
      <p:sp>
        <p:nvSpPr>
          <p:cNvPr id="12" name="Rectangle 21">
            <a:hlinkClick r:id="rId8" action="ppaction://hlinksldjump"/>
          </p:cNvPr>
          <p:cNvSpPr>
            <a:spLocks noChangeArrowheads="1"/>
          </p:cNvSpPr>
          <p:nvPr userDrawn="1"/>
        </p:nvSpPr>
        <p:spPr bwMode="auto">
          <a:xfrm>
            <a:off x="2853954"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3</a:t>
            </a:r>
          </a:p>
        </p:txBody>
      </p:sp>
      <p:sp>
        <p:nvSpPr>
          <p:cNvPr id="13" name="Rectangle 21">
            <a:hlinkClick r:id="rId9" action="ppaction://hlinksldjump"/>
          </p:cNvPr>
          <p:cNvSpPr>
            <a:spLocks noChangeArrowheads="1"/>
          </p:cNvSpPr>
          <p:nvPr userDrawn="1"/>
        </p:nvSpPr>
        <p:spPr bwMode="auto">
          <a:xfrm>
            <a:off x="3150778"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4</a:t>
            </a:r>
          </a:p>
        </p:txBody>
      </p:sp>
      <p:sp>
        <p:nvSpPr>
          <p:cNvPr id="14" name="Rectangle 21">
            <a:hlinkClick r:id="rId10" action="ppaction://hlinksldjump"/>
          </p:cNvPr>
          <p:cNvSpPr>
            <a:spLocks noChangeArrowheads="1"/>
          </p:cNvSpPr>
          <p:nvPr userDrawn="1"/>
        </p:nvSpPr>
        <p:spPr bwMode="auto">
          <a:xfrm>
            <a:off x="3447602"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5</a:t>
            </a:r>
          </a:p>
        </p:txBody>
      </p:sp>
      <p:sp>
        <p:nvSpPr>
          <p:cNvPr id="15" name="Rectangle 21">
            <a:hlinkClick r:id="rId11" action="ppaction://hlinksldjump"/>
          </p:cNvPr>
          <p:cNvSpPr>
            <a:spLocks noChangeArrowheads="1"/>
          </p:cNvSpPr>
          <p:nvPr userDrawn="1"/>
        </p:nvSpPr>
        <p:spPr bwMode="auto">
          <a:xfrm>
            <a:off x="3744426"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6</a:t>
            </a:r>
          </a:p>
        </p:txBody>
      </p:sp>
      <p:sp>
        <p:nvSpPr>
          <p:cNvPr id="16" name="Rectangle 21">
            <a:hlinkClick r:id="rId12" action="ppaction://hlinksldjump"/>
          </p:cNvPr>
          <p:cNvSpPr>
            <a:spLocks noChangeArrowheads="1"/>
          </p:cNvSpPr>
          <p:nvPr userDrawn="1"/>
        </p:nvSpPr>
        <p:spPr bwMode="auto">
          <a:xfrm>
            <a:off x="4041249"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7</a:t>
            </a:r>
          </a:p>
        </p:txBody>
      </p:sp>
      <p:sp>
        <p:nvSpPr>
          <p:cNvPr id="17" name="Rectangle 21">
            <a:hlinkClick r:id="rId13" action="ppaction://hlinksldjump"/>
          </p:cNvPr>
          <p:cNvSpPr>
            <a:spLocks noChangeArrowheads="1"/>
          </p:cNvSpPr>
          <p:nvPr userDrawn="1"/>
        </p:nvSpPr>
        <p:spPr bwMode="auto">
          <a:xfrm>
            <a:off x="4338074"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8</a:t>
            </a:r>
          </a:p>
        </p:txBody>
      </p:sp>
      <p:sp>
        <p:nvSpPr>
          <p:cNvPr id="18" name="Rectangle 21">
            <a:hlinkClick r:id="rId14" action="ppaction://hlinksldjump"/>
          </p:cNvPr>
          <p:cNvSpPr>
            <a:spLocks noChangeArrowheads="1"/>
          </p:cNvSpPr>
          <p:nvPr userDrawn="1"/>
        </p:nvSpPr>
        <p:spPr bwMode="auto">
          <a:xfrm>
            <a:off x="4634897"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9</a:t>
            </a:r>
          </a:p>
        </p:txBody>
      </p:sp>
      <p:sp>
        <p:nvSpPr>
          <p:cNvPr id="19" name="Rectangle 21">
            <a:hlinkClick r:id="rId15" action="ppaction://hlinksldjump"/>
          </p:cNvPr>
          <p:cNvSpPr>
            <a:spLocks noChangeArrowheads="1"/>
          </p:cNvSpPr>
          <p:nvPr userDrawn="1"/>
        </p:nvSpPr>
        <p:spPr bwMode="auto">
          <a:xfrm>
            <a:off x="493172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10</a:t>
            </a:r>
          </a:p>
        </p:txBody>
      </p:sp>
      <p:sp>
        <p:nvSpPr>
          <p:cNvPr id="20" name="Rectangle 21">
            <a:hlinkClick r:id="rId16" action="ppaction://hlinksldjump"/>
          </p:cNvPr>
          <p:cNvSpPr>
            <a:spLocks noChangeArrowheads="1"/>
          </p:cNvSpPr>
          <p:nvPr userDrawn="1"/>
        </p:nvSpPr>
        <p:spPr bwMode="auto">
          <a:xfrm>
            <a:off x="527775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11</a:t>
            </a:r>
          </a:p>
        </p:txBody>
      </p:sp>
      <p:sp>
        <p:nvSpPr>
          <p:cNvPr id="21" name="Rectangle 21">
            <a:hlinkClick r:id="rId17" action="ppaction://hlinksldjump"/>
          </p:cNvPr>
          <p:cNvSpPr>
            <a:spLocks noChangeArrowheads="1"/>
          </p:cNvSpPr>
          <p:nvPr userDrawn="1"/>
        </p:nvSpPr>
        <p:spPr bwMode="auto">
          <a:xfrm>
            <a:off x="562378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12</a:t>
            </a:r>
          </a:p>
        </p:txBody>
      </p:sp>
      <p:sp>
        <p:nvSpPr>
          <p:cNvPr id="22" name="Rectangle 21">
            <a:hlinkClick r:id="rId18" action="ppaction://hlinksldjump"/>
          </p:cNvPr>
          <p:cNvSpPr>
            <a:spLocks noChangeArrowheads="1"/>
          </p:cNvSpPr>
          <p:nvPr userDrawn="1"/>
        </p:nvSpPr>
        <p:spPr bwMode="auto">
          <a:xfrm>
            <a:off x="596981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13</a:t>
            </a:r>
          </a:p>
        </p:txBody>
      </p:sp>
      <p:sp>
        <p:nvSpPr>
          <p:cNvPr id="23" name="Rectangle 21">
            <a:hlinkClick r:id="rId19" action="ppaction://hlinksldjump"/>
          </p:cNvPr>
          <p:cNvSpPr>
            <a:spLocks noChangeArrowheads="1"/>
          </p:cNvSpPr>
          <p:nvPr userDrawn="1"/>
        </p:nvSpPr>
        <p:spPr bwMode="auto">
          <a:xfrm>
            <a:off x="631584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14</a:t>
            </a:r>
          </a:p>
        </p:txBody>
      </p:sp>
      <p:sp>
        <p:nvSpPr>
          <p:cNvPr id="24" name="Rectangle 21">
            <a:hlinkClick r:id="rId20" action="ppaction://hlinksldjump"/>
          </p:cNvPr>
          <p:cNvSpPr>
            <a:spLocks noChangeArrowheads="1"/>
          </p:cNvSpPr>
          <p:nvPr userDrawn="1"/>
        </p:nvSpPr>
        <p:spPr bwMode="auto">
          <a:xfrm>
            <a:off x="666187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15</a:t>
            </a:r>
          </a:p>
        </p:txBody>
      </p:sp>
      <p:sp>
        <p:nvSpPr>
          <p:cNvPr id="25" name="Rectangle 21">
            <a:hlinkClick r:id="rId21" action="ppaction://hlinksldjump"/>
          </p:cNvPr>
          <p:cNvSpPr>
            <a:spLocks noChangeArrowheads="1"/>
          </p:cNvSpPr>
          <p:nvPr userDrawn="1"/>
        </p:nvSpPr>
        <p:spPr bwMode="auto">
          <a:xfrm>
            <a:off x="700790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16</a:t>
            </a:r>
          </a:p>
        </p:txBody>
      </p:sp>
      <p:sp>
        <p:nvSpPr>
          <p:cNvPr id="26" name="动作按钮: 后退或前一项 25">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动作按钮: 前进或下一项 26">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动作按钮: 结束 27">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a:hlinkClick r:id="rId22"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38955320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内容与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492477"/>
      </p:ext>
    </p:extLst>
  </p:cSld>
  <p:clrMapOvr>
    <a:masterClrMapping/>
  </p:clrMapOvr>
  <p:transition spd="slow"/>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51596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0" r:id="rId10"/>
    <p:sldLayoutId id="2147483661" r:id="rId11"/>
  </p:sldLayoutIdLst>
  <p:timing>
    <p:tnLst>
      <p:par>
        <p:cTn id="1" dur="indefinite" restart="never" nodeType="tmRoot"/>
      </p:par>
    </p:tnLst>
  </p:timing>
  <p:txStyles>
    <p:titleStyle>
      <a:lvl1pPr algn="ctr" defTabSz="1088502" rtl="0" eaLnBrk="1" latinLnBrk="0" hangingPunct="1">
        <a:spcBef>
          <a:spcPct val="0"/>
        </a:spcBef>
        <a:buNone/>
        <a:defRPr sz="5200" kern="1200">
          <a:solidFill>
            <a:schemeClr val="tx1"/>
          </a:solidFill>
          <a:latin typeface="+mj-lt"/>
          <a:ea typeface="+mj-ea"/>
          <a:cs typeface="+mj-cs"/>
        </a:defRPr>
      </a:lvl1pPr>
    </p:titleStyle>
    <p:bodyStyle>
      <a:lvl1pPr marL="408188" indent="-408188" algn="l" defTabSz="1088502"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4408" indent="-340157" algn="l" defTabSz="1088502"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627" indent="-272125" algn="l" defTabSz="1088502"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4878"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9129"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5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58.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slideLayout" Target="../slideLayouts/slideLayout3.xml"/><Relationship Id="rId4" Type="http://schemas.openxmlformats.org/officeDocument/2006/relationships/tags" Target="../tags/tag62.xml"/></Relationships>
</file>

<file path=ppt/slides/_rels/slide14.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12.png"/><Relationship Id="rId5" Type="http://schemas.openxmlformats.org/officeDocument/2006/relationships/slideLayout" Target="../slideLayouts/slideLayout4.xml"/><Relationship Id="rId4" Type="http://schemas.openxmlformats.org/officeDocument/2006/relationships/tags" Target="../tags/tag6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14.png"/><Relationship Id="rId5" Type="http://schemas.openxmlformats.org/officeDocument/2006/relationships/tags" Target="../tags/tag68.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slideLayout" Target="../slideLayouts/slideLayout3.xml"/><Relationship Id="rId4" Type="http://schemas.openxmlformats.org/officeDocument/2006/relationships/tags" Target="../tags/tag7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4.xml"/><Relationship Id="rId1" Type="http://schemas.openxmlformats.org/officeDocument/2006/relationships/tags" Target="../tags/tag73.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5" Type="http://schemas.openxmlformats.org/officeDocument/2006/relationships/image" Target="../media/image16.png"/><Relationship Id="rId4"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79.xml"/><Relationship Id="rId1" Type="http://schemas.openxmlformats.org/officeDocument/2006/relationships/tags" Target="../tags/tag7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xml"/><Relationship Id="rId1" Type="http://schemas.openxmlformats.org/officeDocument/2006/relationships/tags" Target="../tags/tag80.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3.xml"/><Relationship Id="rId1" Type="http://schemas.openxmlformats.org/officeDocument/2006/relationships/tags" Target="../tags/tag8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2.xml"/></Relationships>
</file>

<file path=ppt/slides/_rels/slide23.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19.png"/><Relationship Id="rId5" Type="http://schemas.openxmlformats.org/officeDocument/2006/relationships/slideLayout" Target="../slideLayouts/slideLayout3.xml"/><Relationship Id="rId4" Type="http://schemas.openxmlformats.org/officeDocument/2006/relationships/tags" Target="../tags/tag8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8.xml"/><Relationship Id="rId1" Type="http://schemas.openxmlformats.org/officeDocument/2006/relationships/tags" Target="../tags/tag87.xml"/><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0.xml"/><Relationship Id="rId1" Type="http://schemas.openxmlformats.org/officeDocument/2006/relationships/tags" Target="../tags/tag89.xml"/></Relationships>
</file>

<file path=ppt/slides/_rels/slide26.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image" Target="../media/image22.png"/><Relationship Id="rId4"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5.xml"/><Relationship Id="rId1" Type="http://schemas.openxmlformats.org/officeDocument/2006/relationships/tags" Target="../tags/tag94.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7.xml"/><Relationship Id="rId1" Type="http://schemas.openxmlformats.org/officeDocument/2006/relationships/tags" Target="../tags/tag96.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slideLayout" Target="../slideLayouts/slideLayout3.xml"/><Relationship Id="rId1" Type="http://schemas.openxmlformats.org/officeDocument/2006/relationships/tags" Target="../tags/tag98.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slide" Target="slide33.xml"/><Relationship Id="rId4" Type="http://schemas.openxmlformats.org/officeDocument/2006/relationships/slide" Target="slide13.xml"/></Relationships>
</file>

<file path=ppt/slides/_rels/slide30.xml.rels><?xml version="1.0" encoding="UTF-8" standalone="yes"?>
<Relationships xmlns="http://schemas.openxmlformats.org/package/2006/relationships"><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slideLayout" Target="../slideLayouts/slideLayout3.xml"/><Relationship Id="rId4" Type="http://schemas.openxmlformats.org/officeDocument/2006/relationships/tags" Target="../tags/tag10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4.xml"/><Relationship Id="rId1" Type="http://schemas.openxmlformats.org/officeDocument/2006/relationships/tags" Target="../tags/tag103.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tags" Target="../tags/tag108.xml"/><Relationship Id="rId5" Type="http://schemas.openxmlformats.org/officeDocument/2006/relationships/slideLayout" Target="../slideLayouts/slideLayout3.xml"/><Relationship Id="rId4" Type="http://schemas.openxmlformats.org/officeDocument/2006/relationships/tags" Target="../tags/tag11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3.xml"/><Relationship Id="rId1" Type="http://schemas.openxmlformats.org/officeDocument/2006/relationships/tags" Target="../tags/tag112.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5.xml"/><Relationship Id="rId1" Type="http://schemas.openxmlformats.org/officeDocument/2006/relationships/tags" Target="../tags/tag114.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7.xml"/><Relationship Id="rId1" Type="http://schemas.openxmlformats.org/officeDocument/2006/relationships/tags" Target="../tags/tag11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9.xml"/><Relationship Id="rId1" Type="http://schemas.openxmlformats.org/officeDocument/2006/relationships/tags" Target="../tags/tag118.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1.xml"/><Relationship Id="rId1" Type="http://schemas.openxmlformats.org/officeDocument/2006/relationships/tags" Target="../tags/tag120.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slideLayout" Target="../slideLayouts/slideLayout8.xml"/><Relationship Id="rId1" Type="http://schemas.openxmlformats.org/officeDocument/2006/relationships/tags" Target="../tags/tag122.xml"/><Relationship Id="rId4" Type="http://schemas.openxmlformats.org/officeDocument/2006/relationships/image" Target="../media/image19.TIF"/></Relationships>
</file>

<file path=ppt/slides/_rels/slide4.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slideLayout" Target="../slideLayouts/slideLayout3.xml"/><Relationship Id="rId4" Type="http://schemas.openxmlformats.org/officeDocument/2006/relationships/tags" Target="../tags/tag50.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8.xml"/><Relationship Id="rId1" Type="http://schemas.openxmlformats.org/officeDocument/2006/relationships/tags" Target="../tags/tag123.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5.xml"/><Relationship Id="rId1" Type="http://schemas.openxmlformats.org/officeDocument/2006/relationships/tags" Target="../tags/tag124.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7.xml"/><Relationship Id="rId1" Type="http://schemas.openxmlformats.org/officeDocument/2006/relationships/tags" Target="../tags/tag12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9.xml"/><Relationship Id="rId1" Type="http://schemas.openxmlformats.org/officeDocument/2006/relationships/tags" Target="../tags/tag128.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31.xml"/><Relationship Id="rId1" Type="http://schemas.openxmlformats.org/officeDocument/2006/relationships/tags" Target="../tags/tag130.xml"/><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8.xml"/><Relationship Id="rId1" Type="http://schemas.openxmlformats.org/officeDocument/2006/relationships/tags" Target="../tags/tag132.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8.xml"/><Relationship Id="rId1" Type="http://schemas.openxmlformats.org/officeDocument/2006/relationships/tags" Target="../tags/tag133.xml"/><Relationship Id="rId5" Type="http://schemas.openxmlformats.org/officeDocument/2006/relationships/image" Target="../media/image40.png"/><Relationship Id="rId4" Type="http://schemas.openxmlformats.org/officeDocument/2006/relationships/image" Target="../media/image26.TIF"/></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image" Target="../media/image42.png"/><Relationship Id="rId5" Type="http://schemas.openxmlformats.org/officeDocument/2006/relationships/image" Target="../media/image250.png"/><Relationship Id="rId4" Type="http://schemas.openxmlformats.org/officeDocument/2006/relationships/tags" Target="../tags/tag135.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37.xml"/><Relationship Id="rId1" Type="http://schemas.openxmlformats.org/officeDocument/2006/relationships/tags" Target="../tags/tag136.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8.xml"/><Relationship Id="rId7" Type="http://schemas.openxmlformats.org/officeDocument/2006/relationships/image" Target="../media/image27.TIF"/><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image" Target="../media/image45.png"/><Relationship Id="rId5" Type="http://schemas.openxmlformats.org/officeDocument/2006/relationships/tags" Target="../tags/tag139.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8.xml"/><Relationship Id="rId1" Type="http://schemas.openxmlformats.org/officeDocument/2006/relationships/tags" Target="../tags/tag140.xml"/><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image" Target="../media/image35.TIF"/><Relationship Id="rId2" Type="http://schemas.openxmlformats.org/officeDocument/2006/relationships/slideLayout" Target="../slideLayouts/slideLayout8.xml"/><Relationship Id="rId1" Type="http://schemas.openxmlformats.org/officeDocument/2006/relationships/tags" Target="../tags/tag141.xml"/></Relationships>
</file>

<file path=ppt/slides/_rels/slide52.xml.rels><?xml version="1.0" encoding="UTF-8" standalone="yes"?>
<Relationships xmlns="http://schemas.openxmlformats.org/package/2006/relationships"><Relationship Id="rId3" Type="http://schemas.openxmlformats.org/officeDocument/2006/relationships/image" Target="../media/image35.TIF"/><Relationship Id="rId2" Type="http://schemas.openxmlformats.org/officeDocument/2006/relationships/slideLayout" Target="../slideLayouts/slideLayout8.xml"/><Relationship Id="rId1" Type="http://schemas.openxmlformats.org/officeDocument/2006/relationships/tags" Target="../tags/tag142.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43.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8.xml"/><Relationship Id="rId1" Type="http://schemas.openxmlformats.org/officeDocument/2006/relationships/tags" Target="../tags/tag144.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8.xml"/><Relationship Id="rId1" Type="http://schemas.openxmlformats.org/officeDocument/2006/relationships/tags" Target="../tags/tag14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slideLayout" Target="../slideLayouts/slideLayout3.xml"/><Relationship Id="rId4" Type="http://schemas.openxmlformats.org/officeDocument/2006/relationships/tags" Target="../tags/tag5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472036" y="4763921"/>
            <a:ext cx="6238063" cy="463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1300"/>
              </a:spcBef>
              <a:spcAft>
                <a:spcPts val="1300"/>
              </a:spcAft>
              <a:defRPr/>
            </a:pPr>
            <a:r>
              <a:rPr lang="zh-CN" altLang="en-US" sz="200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第二章</a:t>
            </a:r>
            <a:r>
              <a:rPr lang="zh-CN" altLang="en-US" sz="200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00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函数</a:t>
            </a:r>
            <a:endParaRPr lang="zh-CN" altLang="en-US" sz="20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文本框 5"/>
          <p:cNvSpPr txBox="1"/>
          <p:nvPr/>
        </p:nvSpPr>
        <p:spPr>
          <a:xfrm>
            <a:off x="2855223" y="5158030"/>
            <a:ext cx="8874875" cy="830137"/>
          </a:xfrm>
          <a:prstGeom prst="rect">
            <a:avLst/>
          </a:prstGeom>
          <a:noFill/>
        </p:spPr>
        <p:txBody>
          <a:bodyPr wrap="square">
            <a:spAutoFit/>
            <a:scene3d>
              <a:camera prst="orthographicFront"/>
              <a:lightRig rig="threePt" dir="t"/>
            </a:scene3d>
            <a:sp3d contourW="12700"/>
          </a:bodyPr>
          <a:lstStyle/>
          <a:p>
            <a:pPr algn="r" fontAlgn="auto">
              <a:lnSpc>
                <a:spcPct val="100000"/>
              </a:lnSpc>
              <a:spcBef>
                <a:spcPts val="1400"/>
              </a:spcBef>
              <a:spcAft>
                <a:spcPts val="1450"/>
              </a:spcAft>
              <a:defRPr/>
            </a:pPr>
            <a:r>
              <a:rPr lang="zh-CN" altLang="en-US"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a:t>
            </a:r>
            <a:r>
              <a:rPr lang="en-US" altLang="zh-CN"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r>
              <a:rPr lang="zh-CN" altLang="en-US"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节　函数的概念及其表示</a:t>
            </a:r>
            <a:endParaRPr lang="zh-CN" altLang="en-US" sz="4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9" name="组合 8"/>
          <p:cNvGrpSpPr/>
          <p:nvPr/>
        </p:nvGrpSpPr>
        <p:grpSpPr>
          <a:xfrm>
            <a:off x="9356777" y="0"/>
            <a:ext cx="2398083" cy="1329998"/>
            <a:chOff x="14872" y="0"/>
            <a:chExt cx="3777" cy="2094"/>
          </a:xfrm>
        </p:grpSpPr>
        <p:pic>
          <p:nvPicPr>
            <p:cNvPr id="11" name="图片 11" descr="创新设计字体-01"/>
            <p:cNvPicPr>
              <a:picLocks noChangeAspect="1"/>
            </p:cNvPicPr>
            <p:nvPr>
              <p:custDataLst>
                <p:tags r:id="rId1"/>
              </p:custDataLst>
            </p:nvPr>
          </p:nvPicPr>
          <p:blipFill>
            <a:blip r:embed="rId4" cstate="print">
              <a:biLevel thresh="50000"/>
              <a:grayscl/>
              <a:extLst>
                <a:ext uri="{28A0092B-C50C-407E-A947-70E740481C1C}">
                  <a14:useLocalDpi xmlns:a14="http://schemas.microsoft.com/office/drawing/2010/main" val="0"/>
                </a:ext>
              </a:extLst>
            </a:blip>
            <a:srcRect/>
            <a:stretch>
              <a:fillRect/>
            </a:stretch>
          </p:blipFill>
          <p:spPr bwMode="auto">
            <a:xfrm>
              <a:off x="14872" y="0"/>
              <a:ext cx="2151" cy="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3"/>
            <p:cNvSpPr txBox="1">
              <a:spLocks noChangeArrowheads="1"/>
            </p:cNvSpPr>
            <p:nvPr>
              <p:custDataLst>
                <p:tags r:id="rId2"/>
              </p:custDataLst>
            </p:nvPr>
          </p:nvSpPr>
          <p:spPr bwMode="auto">
            <a:xfrm>
              <a:off x="16421" y="851"/>
              <a:ext cx="2229"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INNOVATIVE </a:t>
              </a:r>
            </a:p>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DESIGN</a:t>
              </a:r>
            </a:p>
          </p:txBody>
        </p:sp>
      </p:grpSp>
    </p:spTree>
    <p:extLst>
      <p:ext uri="{BB962C8B-B14F-4D97-AF65-F5344CB8AC3E}">
        <p14:creationId xmlns:p14="http://schemas.microsoft.com/office/powerpoint/2010/main" val="4925463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2955211"/>
            <a:ext cx="12190413" cy="3262964"/>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CBE9C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11" name="矩形 10"/>
          <p:cNvSpPr/>
          <p:nvPr/>
        </p:nvSpPr>
        <p:spPr>
          <a:xfrm>
            <a:off x="10437780" y="755047"/>
            <a:ext cx="407484" cy="492443"/>
          </a:xfrm>
          <a:prstGeom prst="rect">
            <a:avLst/>
          </a:prstGeom>
        </p:spPr>
        <p:txBody>
          <a:bodyPr wrap="none">
            <a:spAutoFit/>
          </a:bodyPr>
          <a:lstStyle/>
          <a:p>
            <a:r>
              <a:rPr lang="en-US" altLang="zh-CN" sz="2600" b="1" smtClean="0">
                <a:solidFill>
                  <a:srgbClr val="C00000"/>
                </a:solidFill>
                <a:latin typeface="Times New Roman" panose="02020603050405020304"/>
                <a:ea typeface="宋体" panose="02010600030101010101" pitchFamily="2" charset="-122"/>
                <a:sym typeface="Times New Roman" panose="02020603050405020304"/>
              </a:rPr>
              <a:t>B</a:t>
            </a:r>
            <a:endParaRPr lang="zh-CN" altLang="en-US" sz="2600" dirty="0">
              <a:solidFill>
                <a:srgbClr val="C00000"/>
              </a:solidFill>
              <a:latin typeface="Times New Roman" panose="02020603050405020304"/>
              <a:ea typeface="宋体" panose="02010600030101010101" pitchFamily="2" charset="-122"/>
              <a:sym typeface="Times New Roman" panose="02020603050405020304"/>
            </a:endParaRPr>
          </a:p>
        </p:txBody>
      </p:sp>
      <mc:AlternateContent xmlns:mc="http://schemas.openxmlformats.org/markup-compatibility/2006" xmlns:a14="http://schemas.microsoft.com/office/drawing/2010/main">
        <mc:Choice Requires="a14">
          <p:sp>
            <p:nvSpPr>
              <p:cNvPr id="10" name="矩形 9"/>
              <p:cNvSpPr/>
              <p:nvPr/>
            </p:nvSpPr>
            <p:spPr>
              <a:xfrm>
                <a:off x="269382" y="621443"/>
                <a:ext cx="11589417" cy="3982052"/>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人教</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必修一</a:t>
                </a:r>
                <a:r>
                  <a:rPr lang="en-US" altLang="zh-CN" sz="2600" b="1">
                    <a:latin typeface="Times New Roman" panose="02020603050405020304" pitchFamily="18" charset="0"/>
                    <a:cs typeface="Times New Roman" panose="02020603050405020304" pitchFamily="18" charset="0"/>
                  </a:rPr>
                  <a:t>P66</a:t>
                </a:r>
                <a:r>
                  <a:rPr lang="zh-CN" altLang="zh-CN" sz="2600" b="1">
                    <a:latin typeface="Times New Roman" panose="02020603050405020304" pitchFamily="18" charset="0"/>
                    <a:cs typeface="Times New Roman" panose="02020603050405020304" pitchFamily="18" charset="0"/>
                  </a:rPr>
                  <a:t>例</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改编</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下列函数中与函数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是同一个函数的是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e>
                    </m:rad>
                  </m:oMath>
                </a14:m>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B.</a:t>
                </a:r>
                <a:r>
                  <a:rPr lang="en-US" altLang="zh-CN" sz="2600" b="1" i="1" smtClean="0">
                    <a:latin typeface="Times New Roman" panose="02020603050405020304" pitchFamily="18" charset="0"/>
                    <a:cs typeface="Times New Roman" panose="02020603050405020304" pitchFamily="18" charset="0"/>
                  </a:rPr>
                  <a:t>u</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r>
                          <a:rPr lang="en-US" altLang="zh-CN" sz="2600" b="1" i="1">
                            <a:latin typeface="Cambria Math" panose="02040503050406030204" pitchFamily="18" charset="0"/>
                            <a:cs typeface="Times New Roman" panose="02020603050405020304" pitchFamily="18" charset="0"/>
                          </a:rPr>
                          <m:t>𝟑</m:t>
                        </m: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m:rPr>
                                <m:nor/>
                              </m:rPr>
                              <a:rPr lang="en-US" altLang="zh-CN" sz="2600" b="1" i="1">
                                <a:latin typeface="Times New Roman" panose="02020603050405020304" pitchFamily="18" charset="0"/>
                                <a:cs typeface="Times New Roman" panose="02020603050405020304" pitchFamily="18" charset="0"/>
                              </a:rPr>
                              <m:t>v</m:t>
                            </m:r>
                          </m:e>
                          <m:sup>
                            <m:r>
                              <a:rPr lang="en-US" altLang="zh-CN" sz="2600" b="1" i="1">
                                <a:latin typeface="Cambria Math" panose="02040503050406030204" pitchFamily="18" charset="0"/>
                                <a:cs typeface="Times New Roman" panose="02020603050405020304" pitchFamily="18" charset="0"/>
                              </a:rPr>
                              <m:t>𝟑</m:t>
                            </m:r>
                          </m:sup>
                        </m:sSup>
                      </m:e>
                    </m:rad>
                  </m:oMath>
                </a14:m>
                <a:endParaRPr lang="zh-CN" altLang="zh-CN" sz="1150">
                  <a:latin typeface="Calibri" panose="020F0502020204030204" pitchFamily="34" charset="0"/>
                  <a:cs typeface="Times New Roman" panose="02020603050405020304" pitchFamily="18" charset="0"/>
                </a:endParaRPr>
              </a:p>
              <a:p>
                <a:pPr marL="3240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i="1" smtClean="0">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𝒏</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𝒏</m:t>
                        </m:r>
                      </m:den>
                    </m:f>
                  </m:oMath>
                </a14:m>
                <a:endParaRPr lang="zh-CN" altLang="zh-CN" sz="1150">
                  <a:latin typeface="Calibri" panose="020F0502020204030204" pitchFamily="34" charset="0"/>
                  <a:cs typeface="Times New Roman" panose="02020603050405020304" pitchFamily="18" charset="0"/>
                </a:endParaRPr>
              </a:p>
              <a:p>
                <a:pPr marL="324000">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e>
                    </m:rad>
                  </m:oMath>
                </a14:m>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与函数</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𝒏</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𝒏</m:t>
                        </m:r>
                      </m:den>
                    </m:f>
                  </m:oMath>
                </a14:m>
                <a:r>
                  <a:rPr lang="zh-CN" altLang="zh-CN" sz="2600" b="1">
                    <a:latin typeface="Times New Roman" panose="02020603050405020304" pitchFamily="18" charset="0"/>
                    <a:cs typeface="Times New Roman" panose="02020603050405020304" pitchFamily="18" charset="0"/>
                  </a:rPr>
                  <a:t>和</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的定义域不同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则不是同一个函数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的解析式不同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也不是同一个函数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故选</a:t>
                </a:r>
                <a:r>
                  <a:rPr lang="en-US" altLang="zh-CN" sz="2600" b="1">
                    <a:latin typeface="Times New Roman" panose="02020603050405020304" pitchFamily="18" charset="0"/>
                    <a:cs typeface="Times New Roman" panose="02020603050405020304" pitchFamily="18" charset="0"/>
                  </a:rPr>
                  <a:t>B.</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3982052"/>
              </a:xfrm>
              <a:prstGeom prst="rect">
                <a:avLst/>
              </a:prstGeom>
              <a:blipFill rotWithShape="0">
                <a:blip r:embed="rId3"/>
                <a:stretch>
                  <a:fillRect l="-947" b="-61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528151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blinds(horizontal)">
                                      <p:cBhvr>
                                        <p:cTn id="1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1489420"/>
            <a:ext cx="12190413" cy="4804887"/>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CBE9C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11" name="矩形 10"/>
          <p:cNvSpPr/>
          <p:nvPr/>
        </p:nvSpPr>
        <p:spPr>
          <a:xfrm>
            <a:off x="9039635" y="679894"/>
            <a:ext cx="2468946" cy="623953"/>
          </a:xfrm>
          <a:prstGeom prst="rect">
            <a:avLst/>
          </a:prstGeom>
        </p:spPr>
        <p:txBody>
          <a:bodyPr wrap="none">
            <a:spAutoFit/>
          </a:bodyPr>
          <a:lstStyle/>
          <a:p>
            <a:pPr>
              <a:lnSpc>
                <a:spcPct val="150000"/>
              </a:lnSpc>
              <a:spcAft>
                <a:spcPts val="0"/>
              </a:spcAft>
              <a:tabLst>
                <a:tab pos="2970530" algn="l"/>
              </a:tabLst>
            </a:pPr>
            <a:r>
              <a:rPr lang="en-US" altLang="zh-CN" sz="2600" b="1">
                <a:solidFill>
                  <a:srgbClr val="C00000"/>
                </a:solidFill>
                <a:latin typeface="Times New Roman" panose="02020603050405020304" pitchFamily="18" charset="0"/>
                <a:cs typeface="Times New Roman" panose="02020603050405020304" pitchFamily="18" charset="0"/>
              </a:rPr>
              <a:t>[</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cs typeface="Times New Roman" panose="02020603050405020304" pitchFamily="18" charset="0"/>
              </a:rPr>
              <a:t>3</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cs typeface="Times New Roman" panose="02020603050405020304" pitchFamily="18" charset="0"/>
              </a:rPr>
              <a:t>0)</a:t>
            </a:r>
            <a:r>
              <a:rPr lang="zh-CN" altLang="zh-CN" sz="2600" b="1">
                <a:solidFill>
                  <a:srgbClr val="C00000"/>
                </a:solidFill>
                <a:latin typeface="Calibri" panose="020F0502020204030204" pitchFamily="34" charset="0"/>
                <a:cs typeface="宋体" panose="02010600030101010101" pitchFamily="2" charset="-122"/>
              </a:rPr>
              <a:t>∪</a:t>
            </a:r>
            <a:r>
              <a:rPr lang="en-US" altLang="zh-CN" sz="2600" b="1">
                <a:solidFill>
                  <a:srgbClr val="C00000"/>
                </a:solidFill>
                <a:latin typeface="Times New Roman" panose="02020603050405020304" pitchFamily="18" charset="0"/>
                <a:cs typeface="Times New Roman" panose="02020603050405020304" pitchFamily="18" charset="0"/>
              </a:rPr>
              <a:t>(0</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矩形 9"/>
              <p:cNvSpPr/>
              <p:nvPr/>
            </p:nvSpPr>
            <p:spPr>
              <a:xfrm>
                <a:off x="269382" y="621443"/>
                <a:ext cx="11589417" cy="887102"/>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北师大必修一</a:t>
                </a:r>
                <a:r>
                  <a:rPr lang="en-US" altLang="zh-CN" sz="2600" b="1">
                    <a:latin typeface="Times New Roman" panose="02020603050405020304" pitchFamily="18" charset="0"/>
                    <a:cs typeface="Times New Roman" panose="02020603050405020304" pitchFamily="18" charset="0"/>
                  </a:rPr>
                  <a:t>P55</a:t>
                </a:r>
                <a:r>
                  <a:rPr lang="zh-CN" altLang="zh-CN" sz="2600" b="1">
                    <a:latin typeface="Times New Roman" panose="02020603050405020304" pitchFamily="18" charset="0"/>
                    <a:cs typeface="Times New Roman" panose="02020603050405020304" pitchFamily="18" charset="0"/>
                  </a:rPr>
                  <a:t>例</a:t>
                </a:r>
                <a:r>
                  <a:rPr lang="en-US" altLang="zh-CN" sz="2600" b="1">
                    <a:latin typeface="Times New Roman" panose="02020603050405020304" pitchFamily="18" charset="0"/>
                    <a:cs typeface="Times New Roman" panose="02020603050405020304" pitchFamily="18" charset="0"/>
                  </a:rPr>
                  <a:t>2(2)</a:t>
                </a:r>
                <a:r>
                  <a:rPr lang="zh-CN" altLang="zh-CN" sz="2600" b="1">
                    <a:latin typeface="Times New Roman" panose="02020603050405020304" pitchFamily="18" charset="0"/>
                    <a:cs typeface="Times New Roman" panose="02020603050405020304" pitchFamily="18" charset="0"/>
                  </a:rPr>
                  <a:t>改编</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den>
                    </m:f>
                  </m:oMath>
                </a14:m>
                <a:r>
                  <a:rPr lang="zh-CN" altLang="zh-CN" sz="2600" b="1">
                    <a:latin typeface="Times New Roman" panose="02020603050405020304" pitchFamily="18" charset="0"/>
                    <a:cs typeface="Times New Roman" panose="02020603050405020304" pitchFamily="18" charset="0"/>
                  </a:rPr>
                  <a:t>的定义域为</a:t>
                </a:r>
                <a:r>
                  <a:rPr lang="zh-CN" altLang="zh-CN" sz="2600" b="1" u="sng">
                    <a:latin typeface="Times New Roman" panose="02020603050405020304" pitchFamily="18" charset="0"/>
                    <a:cs typeface="Times New Roman" panose="02020603050405020304" pitchFamily="18" charset="0"/>
                  </a:rPr>
                  <a:t>　　　</a:t>
                </a:r>
                <a:r>
                  <a:rPr lang="en-US" altLang="zh-CN" sz="2600" b="1" u="sng" smtClean="0">
                    <a:latin typeface="Times New Roman" panose="02020603050405020304" pitchFamily="18" charset="0"/>
                    <a:cs typeface="Times New Roman" panose="02020603050405020304" pitchFamily="18" charset="0"/>
                  </a:rPr>
                  <a:t>		</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887102"/>
              </a:xfrm>
              <a:prstGeom prst="rect">
                <a:avLst/>
              </a:prstGeom>
              <a:blipFill rotWithShape="0">
                <a:blip r:embed="rId3"/>
                <a:stretch>
                  <a:fillRect l="-947" b="-689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554545" y="1511145"/>
                <a:ext cx="11589417" cy="2031262"/>
              </a:xfrm>
              <a:prstGeom prst="rect">
                <a:avLst/>
              </a:prstGeom>
            </p:spPr>
            <p:txBody>
              <a:bodyPr wrap="square">
                <a:spAutoFit/>
              </a:bodyPr>
              <a:lstStyle/>
              <a:p>
                <a:pPr>
                  <a:lnSpc>
                    <a:spcPct val="150000"/>
                  </a:lnSpc>
                  <a:spcAft>
                    <a:spcPts val="0"/>
                  </a:spcAft>
                  <a:tabLst>
                    <a:tab pos="2970530" algn="l"/>
                  </a:tabLst>
                </a:pP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e>
                    </m:d>
                    <m:r>
                      <a:rPr lang="zh-CN" altLang="zh-CN" sz="2600" b="1">
                        <a:latin typeface="Cambria Math" panose="02040503050406030204" pitchFamily="18" charset="0"/>
                        <a:cs typeface="Times New Roman" panose="02020603050405020304" pitchFamily="18" charset="0"/>
                      </a:rPr>
                      <m:t>解得</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故函数的定义域为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554545" y="1511145"/>
                <a:ext cx="11589417" cy="2031262"/>
              </a:xfrm>
              <a:prstGeom prst="rect">
                <a:avLst/>
              </a:prstGeom>
              <a:blipFill rotWithShape="0">
                <a:blip r:embed="rId4"/>
                <a:stretch>
                  <a:fillRect l="-947" b="-330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3833269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2875604"/>
            <a:ext cx="12190413" cy="3381245"/>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CBE9C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mc:AlternateContent xmlns:mc="http://schemas.openxmlformats.org/markup-compatibility/2006" xmlns:a14="http://schemas.microsoft.com/office/drawing/2010/main">
        <mc:Choice Requires="a14">
          <p:sp>
            <p:nvSpPr>
              <p:cNvPr id="11" name="矩形 10"/>
              <p:cNvSpPr/>
              <p:nvPr/>
            </p:nvSpPr>
            <p:spPr>
              <a:xfrm>
                <a:off x="2506570" y="1407971"/>
                <a:ext cx="458780" cy="1216039"/>
              </a:xfrm>
              <a:prstGeom prst="rect">
                <a:avLst/>
              </a:prstGeom>
            </p:spPr>
            <p:txBody>
              <a:bodyPr wrap="none">
                <a:spAutoFit/>
              </a:bodyPr>
              <a:lstStyle/>
              <a:p>
                <a:pPr>
                  <a:lnSpc>
                    <a:spcPct val="150000"/>
                  </a:lnSpc>
                  <a:spcAft>
                    <a:spcPts val="0"/>
                  </a:spcAft>
                  <a:tabLst>
                    <a:tab pos="2970530" algn="l"/>
                  </a:tabLst>
                </a:pPr>
                <a14:m>
                  <m:oMathPara xmlns:m="http://schemas.openxmlformats.org/officeDocument/2006/math">
                    <m:oMathParaPr>
                      <m:jc m:val="centerGroup"/>
                    </m:oMathParaPr>
                    <m:oMath xmlns:m="http://schemas.openxmlformats.org/officeDocument/2006/math">
                      <m:f>
                        <m:f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rPr>
                            <m:t>𝟏</m:t>
                          </m:r>
                        </m:num>
                        <m:den>
                          <m:r>
                            <a:rPr lang="en-US" altLang="zh-CN" sz="2600" b="1" i="1">
                              <a:solidFill>
                                <a:srgbClr val="C00000"/>
                              </a:solidFill>
                              <a:latin typeface="Cambria Math" panose="02040503050406030204" pitchFamily="18" charset="0"/>
                              <a:cs typeface="Times New Roman" panose="02020603050405020304" pitchFamily="18" charset="0"/>
                            </a:rPr>
                            <m:t>𝟐</m:t>
                          </m:r>
                        </m:den>
                      </m:f>
                    </m:oMath>
                  </m:oMathPara>
                </a14:m>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506570" y="1407971"/>
                <a:ext cx="458780" cy="1216039"/>
              </a:xfrm>
              <a:prstGeom prst="rect">
                <a:avLst/>
              </a:prstGeom>
              <a:blipFill rotWithShape="0">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269382" y="-130675"/>
                <a:ext cx="11589417" cy="2853858"/>
              </a:xfrm>
              <a:prstGeom prst="rect">
                <a:avLst/>
              </a:prstGeom>
            </p:spPr>
            <p:txBody>
              <a:bodyPr wrap="square">
                <a:spAutoFit/>
              </a:bodyPr>
              <a:lstStyle/>
              <a:p>
                <a:pPr>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4.(</a:t>
                </a:r>
                <a:r>
                  <a:rPr lang="zh-CN" altLang="zh-CN" sz="2600" b="1" dirty="0">
                    <a:latin typeface="Times New Roman" panose="02020603050405020304" pitchFamily="18" charset="0"/>
                    <a:cs typeface="Times New Roman" panose="02020603050405020304" pitchFamily="18" charset="0"/>
                  </a:rPr>
                  <a:t>苏教必修一</a:t>
                </a:r>
                <a:r>
                  <a:rPr lang="en-US" altLang="zh-CN" sz="2600" b="1" dirty="0" err="1">
                    <a:latin typeface="Times New Roman" panose="02020603050405020304" pitchFamily="18" charset="0"/>
                    <a:cs typeface="Times New Roman" panose="02020603050405020304" pitchFamily="18" charset="0"/>
                  </a:rPr>
                  <a:t>P134T3</a:t>
                </a:r>
                <a:r>
                  <a:rPr lang="zh-CN" altLang="zh-CN" sz="2600" b="1" dirty="0">
                    <a:latin typeface="Times New Roman" panose="02020603050405020304" pitchFamily="18" charset="0"/>
                    <a:cs typeface="Times New Roman" panose="02020603050405020304" pitchFamily="18" charset="0"/>
                  </a:rPr>
                  <a:t>改编</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已知函数</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e>
                              </m:rad>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e>
                          </m:mr>
                          <m:m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&lt;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oMath>
                </a14:m>
                <a:endParaRPr lang="en-US" altLang="zh-CN" sz="2600" b="1" dirty="0" smtClean="0">
                  <a:latin typeface="Times New Roman" panose="02020603050405020304" pitchFamily="18" charset="0"/>
                  <a:cs typeface="Times New Roman" panose="02020603050405020304" pitchFamily="18" charset="0"/>
                </a:endParaRPr>
              </a:p>
              <a:p>
                <a:pPr>
                  <a:lnSpc>
                    <a:spcPct val="150000"/>
                  </a:lnSpc>
                  <a:spcAft>
                    <a:spcPts val="0"/>
                  </a:spcAft>
                  <a:tabLst>
                    <a:tab pos="2970530" algn="l"/>
                  </a:tabLst>
                </a:pPr>
                <a:endParaRPr lang="en-US" altLang="zh-CN" sz="2600" b="1" dirty="0" smtClean="0">
                  <a:latin typeface="Times New Roman" panose="02020603050405020304" pitchFamily="18" charset="0"/>
                  <a:cs typeface="Times New Roman" panose="02020603050405020304" pitchFamily="18" charset="0"/>
                </a:endParaRPr>
              </a:p>
              <a:p>
                <a:pPr>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则</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3))=</a:t>
                </a:r>
                <a:r>
                  <a:rPr lang="zh-CN" altLang="zh-CN" sz="2600" b="1" u="sng"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 </a:t>
                </a:r>
                <a:endParaRPr lang="zh-CN" altLang="zh-CN" sz="1150" dirty="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130675"/>
                <a:ext cx="11589417" cy="2853858"/>
              </a:xfrm>
              <a:prstGeom prst="rect">
                <a:avLst/>
              </a:prstGeom>
              <a:blipFill rotWithShape="0">
                <a:blip r:embed="rId4"/>
                <a:stretch>
                  <a:fillRect l="-947" b="-192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554545" y="2914560"/>
                <a:ext cx="11589417" cy="1608069"/>
              </a:xfrm>
              <a:prstGeom prst="rect">
                <a:avLst/>
              </a:prstGeom>
            </p:spPr>
            <p:txBody>
              <a:bodyPr wrap="square">
                <a:spAutoFit/>
              </a:bodyPr>
              <a:lstStyle/>
              <a:p>
                <a:pPr>
                  <a:lnSpc>
                    <a:spcPct val="150000"/>
                  </a:lnSpc>
                  <a:spcAft>
                    <a:spcPts val="0"/>
                  </a:spcAft>
                  <a:tabLst>
                    <a:tab pos="2970530" algn="l"/>
                  </a:tabLst>
                </a:pPr>
                <a:r>
                  <a:rPr lang="zh-CN" altLang="zh-CN" sz="2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因为</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Times New Roman" panose="02020603050405020304" pitchFamily="18" charset="0"/>
                    <a:cs typeface="Times New Roman" panose="02020603050405020304" pitchFamily="18" charset="0"/>
                  </a:rPr>
                  <a:t>=0</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3))=</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(0)=</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554545" y="2914560"/>
                <a:ext cx="11589417" cy="1608069"/>
              </a:xfrm>
              <a:prstGeom prst="rect">
                <a:avLst/>
              </a:prstGeom>
              <a:blipFill rotWithShape="0">
                <a:blip r:embed="rId5"/>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391399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a:solidFill>
                  <a:schemeClr val="bg1"/>
                </a:solidFill>
                <a:effectLst/>
                <a:latin typeface="微软雅黑" panose="020B0503020204020204" pitchFamily="34" charset="-122"/>
                <a:ea typeface="微软雅黑" panose="020B0503020204020204" pitchFamily="34" charset="-122"/>
              </a:rPr>
              <a:t>考点聚焦突破</a:t>
            </a: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r>
              <a:rPr kumimoji="1" lang="en-US" altLang="zh-CN" sz="8800" b="1">
                <a:solidFill>
                  <a:prstClr val="white"/>
                </a:solidFill>
                <a:latin typeface="微软雅黑" panose="020B0503020204020204" pitchFamily="34" charset="-122"/>
                <a:ea typeface="微软雅黑" panose="020B0503020204020204" pitchFamily="34" charset="-122"/>
              </a:rPr>
              <a:t>2</a:t>
            </a:r>
          </a:p>
        </p:txBody>
      </p:sp>
      <p:sp>
        <p:nvSpPr>
          <p:cNvPr id="21" name="文本框 10"/>
          <p:cNvSpPr txBox="1"/>
          <p:nvPr/>
        </p:nvSpPr>
        <p:spPr>
          <a:xfrm>
            <a:off x="4375785" y="3428365"/>
            <a:ext cx="4091305" cy="337185"/>
          </a:xfrm>
          <a:prstGeom prst="rect">
            <a:avLst/>
          </a:prstGeom>
          <a:noFill/>
        </p:spPr>
        <p:txBody>
          <a:bodyPr wrap="square">
            <a:spAutoFit/>
          </a:bodyPr>
          <a:lstStyle/>
          <a:p>
            <a:pPr algn="dist" fontAlgn="auto">
              <a:spcBef>
                <a:spcPts val="0"/>
              </a:spcBef>
              <a:spcAft>
                <a:spcPts val="0"/>
              </a:spcAft>
              <a:defRPr/>
            </a:pPr>
            <a:r>
              <a:rPr lang="en-US" altLang="zh-CN" sz="1600" spc="300" dirty="0">
                <a:solidFill>
                  <a:schemeClr val="bg1"/>
                </a:solidFill>
                <a:effectLst/>
                <a:latin typeface="微软雅黑" panose="020B0503020204020204" pitchFamily="34" charset="-122"/>
                <a:ea typeface="微软雅黑" panose="020B0503020204020204" pitchFamily="34" charset="-122"/>
              </a:rPr>
              <a:t>KAODIANJUJIAOTUPO</a:t>
            </a:r>
          </a:p>
        </p:txBody>
      </p:sp>
    </p:spTree>
    <p:extLst>
      <p:ext uri="{BB962C8B-B14F-4D97-AF65-F5344CB8AC3E}">
        <p14:creationId xmlns:p14="http://schemas.microsoft.com/office/powerpoint/2010/main" val="1095761967"/>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2"/>
            </p:custDataLst>
          </p:nvPr>
        </p:nvSpPr>
        <p:spPr>
          <a:xfrm>
            <a:off x="0" y="2997740"/>
            <a:ext cx="12190413" cy="329656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5" name="矩形 34"/>
          <p:cNvSpPr/>
          <p:nvPr>
            <p:custDataLst>
              <p:tags r:id="rId3"/>
            </p:custDataLst>
          </p:nvPr>
        </p:nvSpPr>
        <p:spPr bwMode="auto">
          <a:xfrm>
            <a:off x="251427" y="-12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微软雅黑" panose="020B0503020204020204" pitchFamily="34" charset="-122"/>
                <a:ea typeface="微软雅黑" panose="020B0503020204020204" pitchFamily="34" charset="-122"/>
                <a:cs typeface="Times New Roman" panose="02020603050405020304" pitchFamily="18" charset="0"/>
              </a:rPr>
              <a:t>考点一　函数的定义域</a:t>
            </a:r>
            <a:endParaRPr lang="zh-CN" altLang="zh-CN" sz="1200">
              <a:latin typeface="微软雅黑" panose="020B0503020204020204" pitchFamily="34" charset="-122"/>
              <a:ea typeface="微软雅黑" panose="020B0503020204020204" pitchFamily="34" charset="-122"/>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1" name="矩形 10"/>
              <p:cNvSpPr/>
              <p:nvPr/>
            </p:nvSpPr>
            <p:spPr>
              <a:xfrm>
                <a:off x="269382" y="752072"/>
                <a:ext cx="11589417" cy="4960140"/>
              </a:xfrm>
              <a:prstGeom prst="rect">
                <a:avLst/>
              </a:prstGeom>
            </p:spPr>
            <p:txBody>
              <a:bodyPr wrap="square">
                <a:spAutoFit/>
              </a:bodyPr>
              <a:lstStyle/>
              <a:p>
                <a:pPr>
                  <a:lnSpc>
                    <a:spcPct val="150000"/>
                  </a:lnSpc>
                  <a:spcAft>
                    <a:spcPts val="0"/>
                  </a:spcAft>
                  <a:tabLst>
                    <a:tab pos="2970530" algn="l"/>
                  </a:tabLst>
                </a:pPr>
                <a:r>
                  <a:rPr lang="zh-CN" altLang="zh-CN" sz="2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dirty="0">
                    <a:solidFill>
                      <a:srgbClr val="0000FF"/>
                    </a:solidFill>
                    <a:latin typeface="Times New Roman" panose="02020603050405020304" pitchFamily="18" charset="0"/>
                    <a:cs typeface="Times New Roman" panose="02020603050405020304" pitchFamily="18" charset="0"/>
                  </a:rPr>
                  <a:t>1</a:t>
                </a:r>
                <a:r>
                  <a:rPr lang="en-US" altLang="zh-CN" sz="2600" b="1" dirty="0">
                    <a:solidFill>
                      <a:srgbClr val="0000FF"/>
                    </a:solidFill>
                    <a:latin typeface="宋体" panose="02010600030101010101" pitchFamily="2" charset="-122"/>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(1)(2025·</a:t>
                </a:r>
                <a:r>
                  <a:rPr lang="zh-CN" altLang="zh-CN" sz="2600" b="1" dirty="0">
                    <a:latin typeface="Times New Roman" panose="02020603050405020304" pitchFamily="18" charset="0"/>
                    <a:cs typeface="Times New Roman" panose="02020603050405020304" pitchFamily="18" charset="0"/>
                  </a:rPr>
                  <a:t>重庆质检</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函数</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𝒙</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e>
                        </m:rad>
                      </m:den>
                    </m:f>
                  </m:oMath>
                </a14:m>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𝒙</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e>
                    </m:rad>
                  </m:oMath>
                </a14:m>
                <a:r>
                  <a:rPr lang="zh-CN" altLang="zh-CN" sz="2600" b="1" dirty="0">
                    <a:latin typeface="Times New Roman" panose="02020603050405020304" pitchFamily="18" charset="0"/>
                    <a:cs typeface="Times New Roman" panose="02020603050405020304" pitchFamily="18" charset="0"/>
                  </a:rPr>
                  <a:t>的定义域是</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240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A.[1</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4]	</a:t>
                </a:r>
                <a:r>
                  <a:rPr lang="en-US" altLang="zh-CN" sz="2600" b="1" dirty="0" smtClean="0">
                    <a:latin typeface="Times New Roman" panose="02020603050405020304" pitchFamily="18" charset="0"/>
                    <a:cs typeface="Times New Roman" panose="02020603050405020304" pitchFamily="18" charset="0"/>
                  </a:rPr>
                  <a:t>			B.[</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4)</a:t>
                </a:r>
                <a:endParaRPr lang="zh-CN" altLang="zh-CN" sz="1150" dirty="0">
                  <a:latin typeface="Calibri" panose="020F0502020204030204" pitchFamily="34" charset="0"/>
                  <a:cs typeface="Times New Roman" panose="02020603050405020304" pitchFamily="18" charset="0"/>
                </a:endParaRPr>
              </a:p>
              <a:p>
                <a:pPr marL="3240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C.[1</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D</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4)</a:t>
                </a:r>
                <a:endParaRPr lang="zh-CN" altLang="zh-CN" sz="1150" dirty="0">
                  <a:latin typeface="Calibri" panose="020F0502020204030204" pitchFamily="34" charset="0"/>
                  <a:cs typeface="Times New Roman" panose="02020603050405020304" pitchFamily="18" charset="0"/>
                </a:endParaRPr>
              </a:p>
              <a:p>
                <a:pPr marL="324000">
                  <a:lnSpc>
                    <a:spcPct val="150000"/>
                  </a:lnSpc>
                  <a:spcAft>
                    <a:spcPts val="0"/>
                  </a:spcAft>
                  <a:tabLst>
                    <a:tab pos="2970530" algn="l"/>
                  </a:tabLst>
                </a:pPr>
                <a:r>
                  <a:rPr lang="zh-CN"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由题意知</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函数</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𝒙</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e>
                        </m:rad>
                      </m:den>
                    </m:f>
                  </m:oMath>
                </a14:m>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𝒙</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e>
                    </m:rad>
                  </m:oMath>
                </a14:m>
                <a:r>
                  <a:rPr lang="zh-CN" altLang="zh-CN" sz="2600" b="1" dirty="0">
                    <a:latin typeface="Times New Roman" panose="02020603050405020304" pitchFamily="18" charset="0"/>
                    <a:cs typeface="Times New Roman" panose="02020603050405020304" pitchFamily="18" charset="0"/>
                  </a:rPr>
                  <a:t>有意义</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24000">
                  <a:lnSpc>
                    <a:spcPct val="11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需满足</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𝒙</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oMath>
                </a14:m>
                <a:r>
                  <a:rPr lang="zh-CN" altLang="zh-CN" sz="2600" b="1" dirty="0">
                    <a:latin typeface="Times New Roman" panose="02020603050405020304" pitchFamily="18" charset="0"/>
                    <a:cs typeface="Times New Roman" panose="02020603050405020304" pitchFamily="18" charset="0"/>
                  </a:rPr>
                  <a:t>解得</a:t>
                </a:r>
                <a:r>
                  <a:rPr lang="en-US" altLang="zh-CN" sz="2600" b="1" dirty="0" err="1">
                    <a:latin typeface="Times New Roman" panose="02020603050405020304" pitchFamily="18" charset="0"/>
                    <a:cs typeface="Times New Roman" panose="02020603050405020304" pitchFamily="18" charset="0"/>
                  </a:rPr>
                  <a:t>1</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&lt;4</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24000">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故</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𝒙</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e>
                        </m:rad>
                      </m:den>
                    </m:f>
                  </m:oMath>
                </a14:m>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𝒙</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e>
                    </m:rad>
                  </m:oMath>
                </a14:m>
                <a:r>
                  <a:rPr lang="zh-CN" altLang="zh-CN" sz="2600" b="1" dirty="0">
                    <a:latin typeface="Times New Roman" panose="02020603050405020304" pitchFamily="18" charset="0"/>
                    <a:cs typeface="Times New Roman" panose="02020603050405020304" pitchFamily="18" charset="0"/>
                  </a:rPr>
                  <a:t>的定义域为</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4).</a:t>
                </a:r>
                <a:endParaRPr lang="zh-CN" altLang="zh-CN" sz="1150" dirty="0">
                  <a:latin typeface="Calibri" panose="020F0502020204030204" pitchFamily="34" charset="0"/>
                  <a:cs typeface="Times New Roman" panose="02020603050405020304" pitchFamily="18" charset="0"/>
                </a:endParaRPr>
              </a:p>
            </p:txBody>
          </p:sp>
        </mc:Choice>
        <mc:Fallback>
          <p:sp>
            <p:nvSpPr>
              <p:cNvPr id="11" name="矩形 10"/>
              <p:cNvSpPr>
                <a:spLocks noRot="1" noChangeAspect="1" noMove="1" noResize="1" noEditPoints="1" noAdjustHandles="1" noChangeArrowheads="1" noChangeShapeType="1" noTextEdit="1"/>
              </p:cNvSpPr>
              <p:nvPr/>
            </p:nvSpPr>
            <p:spPr>
              <a:xfrm>
                <a:off x="269382" y="752072"/>
                <a:ext cx="11589417" cy="4960140"/>
              </a:xfrm>
              <a:prstGeom prst="rect">
                <a:avLst/>
              </a:prstGeom>
              <a:blipFill rotWithShape="0">
                <a:blip r:embed="rId6"/>
                <a:stretch>
                  <a:fillRect l="-947"/>
                </a:stretch>
              </a:blipFill>
            </p:spPr>
            <p:txBody>
              <a:bodyPr/>
              <a:lstStyle/>
              <a:p>
                <a:r>
                  <a:rPr lang="zh-CN" altLang="en-US">
                    <a:noFill/>
                  </a:rPr>
                  <a:t> </a:t>
                </a:r>
              </a:p>
            </p:txBody>
          </p:sp>
        </mc:Fallback>
      </mc:AlternateContent>
      <p:sp>
        <p:nvSpPr>
          <p:cNvPr id="12" name="矩形 11"/>
          <p:cNvSpPr/>
          <p:nvPr>
            <p:custDataLst>
              <p:tags r:id="rId4"/>
            </p:custDataLst>
          </p:nvPr>
        </p:nvSpPr>
        <p:spPr>
          <a:xfrm>
            <a:off x="8850397" y="1030706"/>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custDataLst>
      <p:tags r:id="rId1"/>
    </p:custDataLst>
    <p:extLst>
      <p:ext uri="{BB962C8B-B14F-4D97-AF65-F5344CB8AC3E}">
        <p14:creationId xmlns:p14="http://schemas.microsoft.com/office/powerpoint/2010/main" val="6832988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3" end="3"/>
                                            </p:txEl>
                                          </p:spTgt>
                                        </p:tgtEl>
                                        <p:attrNameLst>
                                          <p:attrName>style.visibility</p:attrName>
                                        </p:attrNameLst>
                                      </p:cBhvr>
                                      <p:to>
                                        <p:strVal val="visible"/>
                                      </p:to>
                                    </p:set>
                                    <p:animEffect transition="in" filter="blinds(horizontal)">
                                      <p:cBhvr>
                                        <p:cTn id="12" dur="500"/>
                                        <p:tgtEl>
                                          <p:spTgt spid="1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blinds(horizontal)">
                                      <p:cBhvr>
                                        <p:cTn id="17" dur="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5" end="5"/>
                                            </p:txEl>
                                          </p:spTgt>
                                        </p:tgtEl>
                                        <p:attrNameLst>
                                          <p:attrName>style.visibility</p:attrName>
                                        </p:attrNameLst>
                                      </p:cBhvr>
                                      <p:to>
                                        <p:strVal val="visible"/>
                                      </p:to>
                                    </p:set>
                                    <p:animEffect transition="in" filter="blinds(horizontal)">
                                      <p:cBhvr>
                                        <p:cTn id="22"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2217360"/>
            <a:ext cx="12190413" cy="407400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269382" y="606929"/>
                <a:ext cx="11589417" cy="5251181"/>
              </a:xfrm>
              <a:prstGeom prst="rect">
                <a:avLst/>
              </a:prstGeom>
            </p:spPr>
            <p:txBody>
              <a:bodyPr wrap="square">
                <a:spAutoFit/>
              </a:bodyPr>
              <a:lstStyle/>
              <a:p>
                <a:pPr>
                  <a:lnSpc>
                    <a:spcPct val="20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)(2024·</a:t>
                </a:r>
                <a:r>
                  <a:rPr lang="zh-CN" altLang="zh-CN" sz="2600" b="1">
                    <a:latin typeface="Times New Roman" panose="02020603050405020304" pitchFamily="18" charset="0"/>
                    <a:cs typeface="Times New Roman" panose="02020603050405020304" pitchFamily="18" charset="0"/>
                  </a:rPr>
                  <a:t>邢台调研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的定义域</a:t>
                </a:r>
                <a:r>
                  <a:rPr lang="zh-CN" altLang="zh-CN" sz="2600" b="1" smtClean="0">
                    <a:latin typeface="Times New Roman" panose="02020603050405020304" pitchFamily="18" charset="0"/>
                    <a:cs typeface="Times New Roman" panose="02020603050405020304" pitchFamily="18" charset="0"/>
                  </a:rPr>
                  <a:t>为</a:t>
                </a:r>
                <a:endParaRPr lang="en-US" altLang="zh-CN" sz="2600" b="1" smtClean="0">
                  <a:latin typeface="Times New Roman" panose="02020603050405020304" pitchFamily="18" charset="0"/>
                  <a:cs typeface="Times New Roman" panose="02020603050405020304" pitchFamily="18" charset="0"/>
                </a:endParaRPr>
              </a:p>
              <a:p>
                <a:pPr>
                  <a:lnSpc>
                    <a:spcPct val="200000"/>
                  </a:lnSpc>
                  <a:spcAft>
                    <a:spcPts val="0"/>
                  </a:spcAft>
                  <a:tabLst>
                    <a:tab pos="2970530" algn="l"/>
                  </a:tabLst>
                </a:pP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7</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7]</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要使</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有意义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需满足</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7</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解得</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的定义域为</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e>
                    </m: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606929"/>
                <a:ext cx="11589417" cy="5251181"/>
              </a:xfrm>
              <a:prstGeom prst="rect">
                <a:avLst/>
              </a:prstGeom>
              <a:blipFill rotWithShape="0">
                <a:blip r:embed="rId4"/>
                <a:stretch>
                  <a:fillRect l="-94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custDataLst>
                  <p:tags r:id="rId2"/>
                </p:custDataLst>
              </p:nvPr>
            </p:nvSpPr>
            <p:spPr>
              <a:xfrm>
                <a:off x="518259" y="1018676"/>
                <a:ext cx="1485535" cy="1148007"/>
              </a:xfrm>
              <a:prstGeom prst="rect">
                <a:avLst/>
              </a:prstGeom>
            </p:spPr>
            <p:txBody>
              <a:bodyPr wrap="none">
                <a:spAutoFit/>
              </a:bodyPr>
              <a:lstStyle/>
              <a:p>
                <a:pPr>
                  <a:lnSpc>
                    <a:spcPct val="150000"/>
                  </a:lnSpc>
                  <a:spcAft>
                    <a:spcPts val="0"/>
                  </a:spcAft>
                  <a:tabLst>
                    <a:tab pos="2970530" algn="l"/>
                  </a:tabLst>
                </a:pPr>
                <a14:m>
                  <m:oMathPara xmlns:m="http://schemas.openxmlformats.org/officeDocument/2006/math">
                    <m:oMathParaPr>
                      <m:jc m:val="centerGroup"/>
                    </m:oMathParaPr>
                    <m:oMath xmlns:m="http://schemas.openxmlformats.org/officeDocument/2006/math">
                      <m:d>
                        <m:dPr>
                          <m:begChr m:val="["/>
                          <m:endChr m:val="]"/>
                          <m:ctrlPr>
                            <a:rPr lang="zh-CN" altLang="zh-CN" sz="2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400" b="1" i="1">
                              <a:solidFill>
                                <a:srgbClr val="C00000"/>
                              </a:solidFill>
                              <a:latin typeface="Cambria Math" panose="02040503050406030204" pitchFamily="18" charset="0"/>
                              <a:cs typeface="Times New Roman" panose="02020603050405020304" pitchFamily="18" charset="0"/>
                            </a:rPr>
                            <m:t>−</m:t>
                          </m:r>
                          <m:f>
                            <m:fPr>
                              <m:ctrlPr>
                                <a:rPr lang="zh-CN" altLang="zh-CN" sz="24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400" b="1" i="1">
                                  <a:solidFill>
                                    <a:srgbClr val="C00000"/>
                                  </a:solidFill>
                                  <a:latin typeface="Cambria Math" panose="02040503050406030204" pitchFamily="18" charset="0"/>
                                  <a:cs typeface="Times New Roman" panose="02020603050405020304" pitchFamily="18" charset="0"/>
                                </a:rPr>
                                <m:t>𝟏𝟏</m:t>
                              </m:r>
                            </m:num>
                            <m:den>
                              <m:r>
                                <a:rPr lang="en-US" altLang="zh-CN" sz="2400" b="1" i="1">
                                  <a:solidFill>
                                    <a:srgbClr val="C00000"/>
                                  </a:solidFill>
                                  <a:latin typeface="Cambria Math" panose="02040503050406030204" pitchFamily="18" charset="0"/>
                                  <a:cs typeface="Times New Roman" panose="02020603050405020304" pitchFamily="18" charset="0"/>
                                </a:rPr>
                                <m:t>𝟐</m:t>
                              </m:r>
                            </m:den>
                          </m:f>
                          <m:r>
                            <a:rPr lang="en-US" altLang="zh-CN" sz="2400" b="1">
                              <a:solidFill>
                                <a:srgbClr val="C00000"/>
                              </a:solidFill>
                              <a:latin typeface="Cambria Math" panose="02040503050406030204" pitchFamily="18" charset="0"/>
                              <a:cs typeface="Times New Roman" panose="02020603050405020304" pitchFamily="18" charset="0"/>
                            </a:rPr>
                            <m:t>,</m:t>
                          </m:r>
                          <m:r>
                            <a:rPr lang="en-US" altLang="zh-CN" sz="2400" b="1" i="1">
                              <a:solidFill>
                                <a:srgbClr val="C00000"/>
                              </a:solidFill>
                              <a:latin typeface="Cambria Math" panose="02040503050406030204" pitchFamily="18" charset="0"/>
                              <a:cs typeface="Times New Roman" panose="02020603050405020304" pitchFamily="18" charset="0"/>
                            </a:rPr>
                            <m:t>𝟐</m:t>
                          </m:r>
                        </m:e>
                      </m:d>
                    </m:oMath>
                  </m:oMathPara>
                </a14:m>
                <a:endParaRPr lang="zh-CN" altLang="zh-CN" sz="240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custDataLst>
                  <p:tags r:id="rId5"/>
                </p:custDataLst>
              </p:nvPr>
            </p:nvSpPr>
            <p:spPr>
              <a:xfrm>
                <a:off x="518259" y="1018676"/>
                <a:ext cx="1485535" cy="1148007"/>
              </a:xfrm>
              <a:prstGeom prst="rect">
                <a:avLst/>
              </a:prstGeom>
              <a:blipFill rotWithShape="0">
                <a:blip r:embed="rId6"/>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915589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blinds(horizontal)">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blinds(horizontal)">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blinds(horizontal)">
                                      <p:cBhvr>
                                        <p:cTn id="3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1915574"/>
            <a:ext cx="12190413" cy="4352400"/>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104269"/>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186837"/>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205257"/>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smtClean="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269382" y="1866637"/>
            <a:ext cx="11589417" cy="4293483"/>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求给定解析式的函数的定义域</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其实质就是以函数解析式中所含式子</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运算</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有意义为准则</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列出不等式或不等式组求解</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对于实际问题</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定义域应使实际问题有意义</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求抽象函数定义域的方法</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若已知函数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则复合函数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的定义域可由不等式</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求出</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若已知函数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的定义域为</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在</a:t>
            </a:r>
            <a:r>
              <a:rPr lang="en-US" altLang="zh-CN" sz="2600" b="1" i="1">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上的值域</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156880"/>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3123784"/>
            <a:ext cx="12190413" cy="312238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9" name="矩形 8"/>
          <p:cNvSpPr/>
          <p:nvPr>
            <p:custDataLst>
              <p:tags r:id="rId2"/>
            </p:custDataLst>
          </p:nvPr>
        </p:nvSpPr>
        <p:spPr>
          <a:xfrm>
            <a:off x="1268612" y="1375381"/>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mc:AlternateContent xmlns:mc="http://schemas.openxmlformats.org/markup-compatibility/2006">
        <mc:Choice xmlns:a14="http://schemas.microsoft.com/office/drawing/2010/main" Requires="a14">
          <p:sp>
            <p:nvSpPr>
              <p:cNvPr id="10" name="矩形 9"/>
              <p:cNvSpPr/>
              <p:nvPr/>
            </p:nvSpPr>
            <p:spPr>
              <a:xfrm>
                <a:off x="269382" y="610426"/>
                <a:ext cx="11589417" cy="4820807"/>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1</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已知函数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baseline="30000">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e>
                    </m:rad>
                  </m:oMath>
                </a14:m>
                <a:r>
                  <a:rPr lang="zh-CN" altLang="zh-CN" sz="2600" b="1">
                    <a:latin typeface="Times New Roman" panose="02020603050405020304" pitchFamily="18" charset="0"/>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	</a:t>
                </a: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由</a:t>
                </a:r>
                <a:r>
                  <a:rPr lang="zh-CN" altLang="zh-CN" sz="2600" b="1">
                    <a:latin typeface="Times New Roman" panose="02020603050405020304" pitchFamily="18" charset="0"/>
                    <a:cs typeface="Times New Roman" panose="02020603050405020304" pitchFamily="18" charset="0"/>
                  </a:rPr>
                  <a:t>题意可知</a:t>
                </a:r>
                <a:r>
                  <a:rPr lang="en-US" altLang="zh-CN" sz="2600" b="1">
                    <a:latin typeface="宋体" panose="02010600030101010101" pitchFamily="2" charset="-122"/>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𝒙</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e>
                    </m:d>
                    <m:r>
                      <a:rPr lang="zh-CN" altLang="zh-CN" sz="2600" b="1">
                        <a:latin typeface="Cambria Math" panose="02040503050406030204" pitchFamily="18" charset="0"/>
                        <a:cs typeface="Times New Roman" panose="02020603050405020304" pitchFamily="18" charset="0"/>
                      </a:rPr>
                      <m:t>解得</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e>
                          </m:mr>
                        </m:m>
                      </m:e>
                    </m:d>
                  </m:oMath>
                </a14:m>
                <a:r>
                  <a:rPr lang="zh-CN" altLang="zh-CN" sz="2600" b="1">
                    <a:latin typeface="Times New Roman" panose="02020603050405020304" pitchFamily="18" charset="0"/>
                    <a:cs typeface="Times New Roman" panose="02020603050405020304" pitchFamily="18" charset="0"/>
                  </a:rPr>
                  <a:t>即</a:t>
                </a:r>
                <a:r>
                  <a:rPr lang="en-US" altLang="zh-CN" sz="2600" b="1">
                    <a:latin typeface="Times New Roman" panose="02020603050405020304" pitchFamily="18" charset="0"/>
                    <a:cs typeface="Times New Roman" panose="02020603050405020304" pitchFamily="18" charset="0"/>
                  </a:rPr>
                  <a:t>2&lt;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故</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endParaRPr lang="zh-CN" altLang="zh-CN" sz="1150">
                  <a:latin typeface="Calibri" panose="020F0502020204030204" pitchFamily="34" charset="0"/>
                  <a:cs typeface="Times New Roman" panose="02020603050405020304" pitchFamily="18" charset="0"/>
                </a:endParaRPr>
              </a:p>
            </p:txBody>
          </p:sp>
        </mc:Choice>
        <mc:Fallback>
          <p:sp>
            <p:nvSpPr>
              <p:cNvPr id="10" name="矩形 9"/>
              <p:cNvSpPr>
                <a:spLocks noRot="1" noChangeAspect="1" noMove="1" noResize="1" noEditPoints="1" noAdjustHandles="1" noChangeArrowheads="1" noChangeShapeType="1" noTextEdit="1"/>
              </p:cNvSpPr>
              <p:nvPr/>
            </p:nvSpPr>
            <p:spPr>
              <a:xfrm>
                <a:off x="269382" y="610426"/>
                <a:ext cx="11589417" cy="4820807"/>
              </a:xfrm>
              <a:prstGeom prst="rect">
                <a:avLst/>
              </a:prstGeom>
              <a:blipFill rotWithShape="0">
                <a:blip r:embed="rId4"/>
                <a:stretch>
                  <a:fillRect l="-947" r="-158" b="-88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906978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blinds(horizontal)">
                                      <p:cBhvr>
                                        <p:cTn id="12" dur="5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blinds(horizontal)">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blinds(horizontal)">
                                      <p:cBhvr>
                                        <p:cTn id="2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2303613"/>
            <a:ext cx="12190413" cy="377808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mc:Choice xmlns:a14="http://schemas.microsoft.com/office/drawing/2010/main" Requires="a14">
          <p:sp>
            <p:nvSpPr>
              <p:cNvPr id="12" name="矩形 11"/>
              <p:cNvSpPr/>
              <p:nvPr/>
            </p:nvSpPr>
            <p:spPr>
              <a:xfrm>
                <a:off x="269382" y="694015"/>
                <a:ext cx="11589417" cy="4702313"/>
              </a:xfrm>
              <a:prstGeom prst="rect">
                <a:avLst/>
              </a:prstGeom>
            </p:spPr>
            <p:txBody>
              <a:bodyPr wrap="square">
                <a:spAutoFit/>
              </a:bodyPr>
              <a:lstStyle/>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(2)(2024·</a:t>
                </a:r>
                <a:r>
                  <a:rPr lang="zh-CN" altLang="zh-CN" sz="2600" b="1">
                    <a:latin typeface="Times New Roman" panose="02020603050405020304" pitchFamily="18" charset="0"/>
                    <a:cs typeface="Times New Roman" panose="02020603050405020304" pitchFamily="18" charset="0"/>
                  </a:rPr>
                  <a:t>惠州质检</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e>
                        </m:rad>
                      </m:num>
                      <m:den>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𝒃</m:t>
                        </m:r>
                      </m:den>
                    </m:f>
                  </m:oMath>
                </a14:m>
                <a:r>
                  <a:rPr lang="zh-CN" altLang="zh-CN" sz="2600" b="1">
                    <a:latin typeface="Times New Roman" panose="02020603050405020304" pitchFamily="18" charset="0"/>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则实数</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zh-CN" altLang="zh-CN" sz="2600" b="1" u="sng">
                    <a:latin typeface="Times New Roman" panose="02020603050405020304" pitchFamily="18" charset="0"/>
                    <a:cs typeface="Times New Roman" panose="02020603050405020304" pitchFamily="18" charset="0"/>
                  </a:rPr>
                  <a:t>　　　　</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实数</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的取值范围为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e>
                        </m:rad>
                      </m:num>
                      <m:den>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𝒃</m:t>
                        </m:r>
                      </m:den>
                    </m:f>
                    <m:r>
                      <a:rPr lang="zh-CN" altLang="zh-CN" sz="2600" b="1">
                        <a:latin typeface="Cambria Math" panose="02040503050406030204" pitchFamily="18" charset="0"/>
                        <a:cs typeface="Times New Roman" panose="02020603050405020304" pitchFamily="18" charset="0"/>
                      </a:rPr>
                      <m:t>的定义域为</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r>
                      <a:rPr lang="zh-CN" altLang="zh-CN" sz="2600" b="1">
                        <a:latin typeface="Cambria Math" panose="02040503050406030204" pitchFamily="18" charset="0"/>
                        <a:cs typeface="Times New Roman" panose="02020603050405020304" pitchFamily="18" charset="0"/>
                      </a:rPr>
                      <m:t>所以</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r>
                                <a:rPr lang="en-US" altLang="zh-CN" sz="2600" b="1" i="0" smtClean="0">
                                  <a:latin typeface="Cambria Math" panose="02040503050406030204" pitchFamily="18" charset="0"/>
                                  <a:cs typeface="Times New Roman" panose="02020603050405020304" pitchFamily="18" charset="0"/>
                                </a:rPr>
                                <m:t> </m:t>
                              </m:r>
                            </m:e>
                          </m:mr>
                        </m:m>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而函数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e>
                        </m:rad>
                      </m:num>
                      <m:den>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𝒃</m:t>
                        </m:r>
                      </m:den>
                    </m:f>
                  </m:oMath>
                </a14:m>
                <a:r>
                  <a:rPr lang="zh-CN" altLang="zh-CN" sz="2600" b="1">
                    <a:latin typeface="Times New Roman" panose="02020603050405020304" pitchFamily="18" charset="0"/>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&lt;3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实数</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的取值范围为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endParaRPr lang="zh-CN" altLang="zh-CN" sz="1150">
                  <a:latin typeface="Calibri" panose="020F0502020204030204" pitchFamily="34" charset="0"/>
                  <a:cs typeface="Times New Roman" panose="02020603050405020304" pitchFamily="18" charset="0"/>
                </a:endParaRPr>
              </a:p>
            </p:txBody>
          </p:sp>
        </mc:Choice>
        <mc:Fallback>
          <p:sp>
            <p:nvSpPr>
              <p:cNvPr id="12" name="矩形 11"/>
              <p:cNvSpPr>
                <a:spLocks noRot="1" noChangeAspect="1" noMove="1" noResize="1" noEditPoints="1" noAdjustHandles="1" noChangeArrowheads="1" noChangeShapeType="1" noTextEdit="1"/>
              </p:cNvSpPr>
              <p:nvPr/>
            </p:nvSpPr>
            <p:spPr>
              <a:xfrm>
                <a:off x="269382" y="694015"/>
                <a:ext cx="11589417" cy="4702313"/>
              </a:xfrm>
              <a:prstGeom prst="rect">
                <a:avLst/>
              </a:prstGeom>
              <a:blipFill rotWithShape="0">
                <a:blip r:embed="rId5"/>
                <a:stretch>
                  <a:fillRect l="-947" r="-631" b="-2335"/>
                </a:stretch>
              </a:blipFill>
            </p:spPr>
            <p:txBody>
              <a:bodyPr/>
              <a:lstStyle/>
              <a:p>
                <a:r>
                  <a:rPr lang="zh-CN" altLang="en-US">
                    <a:noFill/>
                  </a:rPr>
                  <a:t> </a:t>
                </a:r>
              </a:p>
            </p:txBody>
          </p:sp>
        </mc:Fallback>
      </mc:AlternateContent>
      <p:sp>
        <p:nvSpPr>
          <p:cNvPr id="13" name="矩形 12"/>
          <p:cNvSpPr/>
          <p:nvPr>
            <p:custDataLst>
              <p:tags r:id="rId2"/>
            </p:custDataLst>
          </p:nvPr>
        </p:nvSpPr>
        <p:spPr>
          <a:xfrm>
            <a:off x="9907069" y="821843"/>
            <a:ext cx="519694" cy="623953"/>
          </a:xfrm>
          <a:prstGeom prst="rect">
            <a:avLst/>
          </a:prstGeom>
        </p:spPr>
        <p:txBody>
          <a:bodyPr wrap="none">
            <a:spAutoFit/>
          </a:bodyPr>
          <a:lstStyle/>
          <a:p>
            <a:pPr lvl="0">
              <a:lnSpc>
                <a:spcPct val="150000"/>
              </a:lnSpc>
              <a:tabLst>
                <a:tab pos="2970530" algn="l"/>
              </a:tabLst>
            </a:pP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smtClean="0">
                <a:solidFill>
                  <a:srgbClr val="C00000"/>
                </a:solidFill>
                <a:latin typeface="Times New Roman" panose="02020603050405020304" pitchFamily="18" charset="0"/>
                <a:cs typeface="Times New Roman" panose="02020603050405020304" pitchFamily="18" charset="0"/>
              </a:rPr>
              <a:t>3</a:t>
            </a:r>
            <a:endParaRPr lang="zh-CN" altLang="zh-CN" sz="2600">
              <a:solidFill>
                <a:prstClr val="black"/>
              </a:solidFill>
              <a:latin typeface="Calibri" panose="020F0502020204030204" pitchFamily="34" charset="0"/>
              <a:cs typeface="Times New Roman" panose="02020603050405020304" pitchFamily="18" charset="0"/>
            </a:endParaRPr>
          </a:p>
        </p:txBody>
      </p:sp>
      <p:sp>
        <p:nvSpPr>
          <p:cNvPr id="5" name="矩形 4"/>
          <p:cNvSpPr/>
          <p:nvPr>
            <p:custDataLst>
              <p:tags r:id="rId3"/>
            </p:custDataLst>
          </p:nvPr>
        </p:nvSpPr>
        <p:spPr>
          <a:xfrm>
            <a:off x="2485675" y="1485551"/>
            <a:ext cx="1244251" cy="692497"/>
          </a:xfrm>
          <a:prstGeom prst="rect">
            <a:avLst/>
          </a:prstGeom>
        </p:spPr>
        <p:txBody>
          <a:bodyPr wrap="none">
            <a:spAutoFit/>
          </a:bodyPr>
          <a:lstStyle/>
          <a:p>
            <a:pPr lvl="0">
              <a:lnSpc>
                <a:spcPct val="150000"/>
              </a:lnSpc>
              <a:tabLst>
                <a:tab pos="2970530" algn="l"/>
              </a:tabLst>
            </a:pPr>
            <a:r>
              <a:rPr lang="en-US" altLang="zh-CN" sz="2600" b="1" smtClean="0">
                <a:solidFill>
                  <a:srgbClr val="C00000"/>
                </a:solidFill>
                <a:latin typeface="Times New Roman" panose="02020603050405020304" pitchFamily="18" charset="0"/>
                <a:cs typeface="Times New Roman" panose="02020603050405020304" pitchFamily="18" charset="0"/>
              </a:rPr>
              <a:t>(</a:t>
            </a:r>
            <a:r>
              <a:rPr lang="en-US" altLang="zh-CN" sz="2600" b="1" smtClean="0">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cs typeface="Times New Roman" panose="02020603050405020304" pitchFamily="18" charset="0"/>
              </a:rPr>
              <a:t>3)</a:t>
            </a:r>
            <a:endParaRPr lang="zh-CN" altLang="zh-CN" sz="2600">
              <a:solidFill>
                <a:prstClr val="black"/>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10570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linds(horizont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blinds(horizontal)">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blinds(horizontal)">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blinds(horizontal)">
                                      <p:cBhvr>
                                        <p:cTn id="32"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493331"/>
            <a:ext cx="12190413" cy="471542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custDataLst>
              <p:tags r:id="rId2"/>
            </p:custDataLst>
          </p:nvPr>
        </p:nvSpPr>
        <p:spPr bwMode="auto">
          <a:xfrm>
            <a:off x="251427" y="146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微软雅黑" panose="020B0503020204020204" pitchFamily="34" charset="-122"/>
                <a:ea typeface="微软雅黑" panose="020B0503020204020204" pitchFamily="34" charset="-122"/>
                <a:cs typeface="Times New Roman" panose="02020603050405020304" pitchFamily="18" charset="0"/>
              </a:rPr>
              <a:t>考点二　函数的解析式</a:t>
            </a:r>
            <a:endParaRPr lang="zh-CN" altLang="zh-CN" sz="120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矩形 11"/>
          <p:cNvSpPr/>
          <p:nvPr/>
        </p:nvSpPr>
        <p:spPr>
          <a:xfrm>
            <a:off x="269382" y="781100"/>
            <a:ext cx="11589417" cy="3693319"/>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2</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)=cos</a:t>
            </a:r>
            <a:r>
              <a:rPr lang="en-US" altLang="zh-CN" sz="2600" b="1" baseline="30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的解析式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换元法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设</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)=cos</a:t>
            </a:r>
            <a:r>
              <a:rPr lang="en-US" altLang="zh-CN" sz="2600" b="1" baseline="30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sin</a:t>
            </a:r>
            <a:r>
              <a:rPr lang="en-US" altLang="zh-CN" sz="2600" b="1" baseline="30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marL="324000">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188067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blinds(horizontal)">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blinds(horizontal)">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blinds(horizontal)">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blinds(horizontal)">
                                      <p:cBhvr>
                                        <p:cTn id="22" dur="500"/>
                                        <p:tgtEl>
                                          <p:spTgt spid="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blinds(horizontal)">
                                      <p:cBhvr>
                                        <p:cTn id="27"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77883" y="1974037"/>
            <a:ext cx="10879599" cy="3277994"/>
          </a:xfrm>
          <a:prstGeom prst="rect">
            <a:avLst/>
          </a:prstGeom>
          <a:noFill/>
        </p:spPr>
        <p:txBody>
          <a:bodyPr wrap="square" lIns="121898" tIns="60948" rIns="121898" bIns="60948">
            <a:no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了解构成函数的三要素</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会求简单函数的定义域和值域</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 </a:t>
            </a:r>
            <a:endParaRPr lang="en-US" altLang="zh-CN" sz="2600" b="1" smtClean="0">
              <a:latin typeface="宋体" panose="02010600030101010101" pitchFamily="2" charset="-122"/>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在实际情景中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会根据不同的需要选择恰当的方法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如图象法、列表法、解析法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表示函数</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 </a:t>
            </a:r>
            <a:endParaRPr lang="en-US" altLang="zh-CN" sz="2600" b="1" smtClean="0">
              <a:latin typeface="宋体" panose="02010600030101010101" pitchFamily="2" charset="-122"/>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理解简单的分段函数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并能简单应用</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7340938"/>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1778697"/>
            <a:ext cx="12190413" cy="443703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5" name="矩形 4"/>
              <p:cNvSpPr/>
              <p:nvPr/>
            </p:nvSpPr>
            <p:spPr>
              <a:xfrm>
                <a:off x="269382" y="781100"/>
                <a:ext cx="11589417" cy="3521157"/>
              </a:xfrm>
              <a:prstGeom prst="rect">
                <a:avLst/>
              </a:prstGeom>
            </p:spPr>
            <p:txBody>
              <a:bodyPr wrap="square">
                <a:spAutoFit/>
              </a:bodyPr>
              <a:lstStyle/>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den>
                        </m:f>
                      </m:e>
                    </m:d>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的解析式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配凑法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den>
                        </m:f>
                      </m:e>
                    </m:d>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den>
                    </m:f>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den>
                            </m:f>
                          </m:e>
                        </m:d>
                      </m:e>
                      <m:sup>
                        <m:r>
                          <a:rPr lang="en-US" altLang="zh-CN" sz="2600" b="1" i="1">
                            <a:latin typeface="Cambria Math" panose="02040503050406030204" pitchFamily="18" charset="0"/>
                            <a:cs typeface="Times New Roman" panose="02020603050405020304" pitchFamily="18" charset="0"/>
                          </a:rPr>
                          <m:t>𝟐</m:t>
                        </m:r>
                      </m:sup>
                    </m:sSup>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69382" y="781100"/>
                <a:ext cx="11589417" cy="3521157"/>
              </a:xfrm>
              <a:prstGeom prst="rect">
                <a:avLst/>
              </a:prstGeom>
              <a:blipFill rotWithShape="0">
                <a:blip r:embed="rId3"/>
                <a:stretch>
                  <a:fillRect l="-947" b="-155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603668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linds(horizontal)">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1474325"/>
            <a:ext cx="12190413" cy="473719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5" name="矩形 4"/>
          <p:cNvSpPr/>
          <p:nvPr/>
        </p:nvSpPr>
        <p:spPr>
          <a:xfrm>
            <a:off x="269382" y="781100"/>
            <a:ext cx="11589417" cy="3093154"/>
          </a:xfrm>
          <a:prstGeom prst="rect">
            <a:avLst/>
          </a:prstGeom>
        </p:spPr>
        <p:txBody>
          <a:bodyPr wrap="square">
            <a:spAutoFit/>
          </a:bodyPr>
          <a:lstStyle/>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是一次函数且</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17</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的解析式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en-US" altLang="zh-CN" sz="2600" b="1" smtClean="0">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待定系数法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是一次函数</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可设</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17.</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ax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17</a:t>
            </a:r>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矩形 5"/>
              <p:cNvSpPr/>
              <p:nvPr/>
            </p:nvSpPr>
            <p:spPr>
              <a:xfrm>
                <a:off x="247348" y="3492700"/>
                <a:ext cx="11589417" cy="2031262"/>
              </a:xfrm>
              <a:prstGeom prst="rect">
                <a:avLst/>
              </a:prstGeom>
            </p:spPr>
            <p:txBody>
              <a:bodyPr wrap="square">
                <a:spAutoFit/>
              </a:bodyPr>
              <a:lstStyle/>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𝟓</m:t>
                              </m:r>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𝟏𝟕</m:t>
                              </m:r>
                              <m:r>
                                <a:rPr lang="en-US" altLang="zh-CN" sz="2600" b="1">
                                  <a:latin typeface="Cambria Math" panose="02040503050406030204" pitchFamily="18" charset="0"/>
                                  <a:cs typeface="Times New Roman" panose="02020603050405020304" pitchFamily="18" charset="0"/>
                                </a:rPr>
                                <m:t>,</m:t>
                              </m:r>
                            </m:e>
                          </m:mr>
                        </m:m>
                      </m:e>
                    </m:d>
                    <m:r>
                      <a:rPr lang="zh-CN" altLang="zh-CN" sz="2600" b="1">
                        <a:latin typeface="Cambria Math" panose="02040503050406030204" pitchFamily="18" charset="0"/>
                        <a:cs typeface="Times New Roman" panose="02020603050405020304" pitchFamily="18" charset="0"/>
                      </a:rPr>
                      <m:t>解得</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𝟕</m:t>
                              </m:r>
                              <m:r>
                                <a:rPr lang="en-US" altLang="zh-CN" sz="2600" b="1">
                                  <a:latin typeface="Cambria Math" panose="02040503050406030204" pitchFamily="18" charset="0"/>
                                  <a:cs typeface="Times New Roman" panose="02020603050405020304" pitchFamily="18" charset="0"/>
                                </a:rPr>
                                <m:t>.</m:t>
                              </m:r>
                            </m:e>
                          </m:mr>
                        </m:m>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的解析式是</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7</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247348" y="3492700"/>
                <a:ext cx="11589417" cy="2031262"/>
              </a:xfrm>
              <a:prstGeom prst="rect">
                <a:avLst/>
              </a:prstGeom>
              <a:blipFill rotWithShape="0">
                <a:blip r:embed="rId3"/>
                <a:stretch>
                  <a:fillRect l="-947" b="-330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0757435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linds(horizont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linds(horizontal)">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blinds(horizontal)">
                                      <p:cBhvr>
                                        <p:cTn id="3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1485551"/>
            <a:ext cx="12190413" cy="480875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5" name="矩形 4"/>
          <p:cNvSpPr/>
          <p:nvPr/>
        </p:nvSpPr>
        <p:spPr>
          <a:xfrm>
            <a:off x="269382" y="781100"/>
            <a:ext cx="11589417" cy="3093154"/>
          </a:xfrm>
          <a:prstGeom prst="rect">
            <a:avLst/>
          </a:prstGeom>
        </p:spPr>
        <p:txBody>
          <a:bodyPr wrap="square">
            <a:spAutoFit/>
          </a:bodyPr>
          <a:lstStyle/>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满足</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的解析式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解方程组法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①</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将</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用</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替换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得</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②</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zh-CN" altLang="zh-CN" sz="2600" b="1">
                <a:latin typeface="Calibri" panose="020F0502020204030204" pitchFamily="34" charset="0"/>
                <a:cs typeface="宋体" panose="02010600030101010101" pitchFamily="2" charset="-122"/>
              </a:rPr>
              <a:t>①②</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29736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linds(horizont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1462498"/>
            <a:ext cx="12190413" cy="4740237"/>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610426"/>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692994"/>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711414"/>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19" name="矩形 18"/>
              <p:cNvSpPr/>
              <p:nvPr/>
            </p:nvSpPr>
            <p:spPr>
              <a:xfrm>
                <a:off x="312448" y="1573181"/>
                <a:ext cx="11411052" cy="4511813"/>
              </a:xfrm>
              <a:prstGeom prst="rect">
                <a:avLst/>
              </a:prstGeom>
            </p:spPr>
            <p:txBody>
              <a:bodyPr wrap="square">
                <a:spAutoFit/>
              </a:bodyPr>
              <a:lstStyle/>
              <a:p>
                <a:pPr>
                  <a:lnSpc>
                    <a:spcPct val="130000"/>
                  </a:lnSpc>
                  <a:spcAft>
                    <a:spcPts val="0"/>
                  </a:spcAft>
                  <a:tabLst>
                    <a:tab pos="2970530" algn="l"/>
                  </a:tabLst>
                </a:pPr>
                <a:r>
                  <a:rPr lang="zh-CN" altLang="zh-CN" sz="2600" b="1">
                    <a:latin typeface="Times New Roman" panose="02020603050405020304" pitchFamily="18" charset="0"/>
                    <a:ea typeface="宋体" panose="02010600030101010101" pitchFamily="2" charset="-122"/>
                    <a:cs typeface="Times New Roman" panose="02020603050405020304" pitchFamily="18" charset="0"/>
                  </a:rPr>
                  <a:t>函数解析式的求法</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配凑法</a:t>
                </a:r>
                <a:r>
                  <a:rPr lang="en-US" altLang="zh-CN" sz="2600" b="1">
                    <a:latin typeface="Times New Roman" panose="02020603050405020304" pitchFamily="18" charset="0"/>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由已知条件</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可将</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改写成关于</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的表达式</a:t>
                </a:r>
                <a:r>
                  <a:rPr lang="en-US" altLang="zh-CN" sz="2600" b="1">
                    <a:latin typeface="宋体" panose="02010600030101010101" pitchFamily="2" charset="-122"/>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然后以</a:t>
                </a:r>
                <a:r>
                  <a:rPr lang="en-US" altLang="zh-CN" sz="2600" b="1" i="1">
                    <a:latin typeface="Times New Roman" panose="02020603050405020304" pitchFamily="18" charset="0"/>
                    <a:cs typeface="Times New Roman" panose="02020603050405020304" pitchFamily="18" charset="0"/>
                  </a:rPr>
                  <a:t>x</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替代</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便得</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的表达式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待定系数法</a:t>
                </a:r>
                <a:r>
                  <a:rPr lang="en-US" altLang="zh-CN" sz="2600" b="1">
                    <a:latin typeface="Times New Roman" panose="02020603050405020304" pitchFamily="18" charset="0"/>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若已知函数的类型</a:t>
                </a:r>
                <a:r>
                  <a:rPr lang="en-US" altLang="zh-CN" sz="2600" b="1">
                    <a:latin typeface="Times New Roman" panose="02020603050405020304" pitchFamily="18" charset="0"/>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如一次函数、二次函数</a:t>
                </a:r>
                <a:r>
                  <a:rPr lang="en-US" altLang="zh-CN" sz="2600" b="1">
                    <a:latin typeface="Times New Roman" panose="02020603050405020304" pitchFamily="18" charset="0"/>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可用待定系数法</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换元法</a:t>
                </a:r>
                <a:r>
                  <a:rPr lang="en-US" altLang="zh-CN" sz="2600" b="1">
                    <a:latin typeface="Times New Roman" panose="02020603050405020304" pitchFamily="18" charset="0"/>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已知复合函数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的解析式</a:t>
                </a:r>
                <a:r>
                  <a:rPr lang="en-US" altLang="zh-CN" sz="2600" b="1">
                    <a:latin typeface="宋体" panose="02010600030101010101" pitchFamily="2" charset="-122"/>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可用换元法</a:t>
                </a:r>
                <a:r>
                  <a:rPr lang="en-US" altLang="zh-CN" sz="2600" b="1">
                    <a:latin typeface="宋体" panose="02010600030101010101" pitchFamily="2" charset="-122"/>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此时要注意新元的取值范围</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方程思想</a:t>
                </a:r>
                <a:r>
                  <a:rPr lang="en-US" altLang="zh-CN" sz="2600" b="1">
                    <a:latin typeface="Times New Roman" panose="02020603050405020304" pitchFamily="18" charset="0"/>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已知关于</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den>
                        </m:f>
                      </m:e>
                    </m:d>
                  </m:oMath>
                </a14:m>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或</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等的表达式</a:t>
                </a:r>
                <a:r>
                  <a:rPr lang="en-US" altLang="zh-CN" sz="2600" b="1">
                    <a:latin typeface="宋体" panose="02010600030101010101" pitchFamily="2" charset="-122"/>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可根据已知条件再构造出另外一个等式组成方程组</a:t>
                </a:r>
                <a:r>
                  <a:rPr lang="en-US" altLang="zh-CN" sz="2600" b="1">
                    <a:latin typeface="宋体" panose="02010600030101010101" pitchFamily="2" charset="-122"/>
                    <a:cs typeface="Times New Roman" panose="02020603050405020304" pitchFamily="18" charset="0"/>
                  </a:rPr>
                  <a:t>,</a:t>
                </a:r>
                <a:r>
                  <a:rPr lang="zh-CN" altLang="zh-CN" sz="2600" b="1">
                    <a:effectLst/>
                    <a:latin typeface="Times New Roman" panose="02020603050405020304" pitchFamily="18" charset="0"/>
                    <a:ea typeface="宋体" panose="02010600030101010101" pitchFamily="2" charset="-122"/>
                    <a:cs typeface="Times New Roman" panose="02020603050405020304" pitchFamily="18" charset="0"/>
                  </a:rPr>
                  <a:t>通过解方程组求出</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9" name="矩形 18"/>
              <p:cNvSpPr>
                <a:spLocks noRot="1" noChangeAspect="1" noMove="1" noResize="1" noEditPoints="1" noAdjustHandles="1" noChangeArrowheads="1" noChangeShapeType="1" noTextEdit="1"/>
              </p:cNvSpPr>
              <p:nvPr/>
            </p:nvSpPr>
            <p:spPr>
              <a:xfrm>
                <a:off x="312448" y="1573181"/>
                <a:ext cx="11411052" cy="4511813"/>
              </a:xfrm>
              <a:prstGeom prst="rect">
                <a:avLst/>
              </a:prstGeom>
              <a:blipFill rotWithShape="0">
                <a:blip r:embed="rId6"/>
                <a:stretch>
                  <a:fillRect l="-962" t="-135" r="-160" b="-148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146603333"/>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437733"/>
            <a:ext cx="12190413" cy="483241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269382" y="621443"/>
                <a:ext cx="11589417" cy="703462"/>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2</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的解析式</a:t>
                </a:r>
                <a:r>
                  <a:rPr lang="zh-CN" altLang="zh-CN" sz="2600" b="1" smtClean="0">
                    <a:latin typeface="Times New Roman" panose="02020603050405020304" pitchFamily="18" charset="0"/>
                    <a:cs typeface="Times New Roman" panose="02020603050405020304" pitchFamily="18" charset="0"/>
                  </a:rPr>
                  <a:t>为</a:t>
                </a:r>
                <a:r>
                  <a:rPr lang="zh-CN" altLang="zh-CN" sz="2600" b="1" u="sng">
                    <a:latin typeface="Times New Roman" panose="02020603050405020304" pitchFamily="18" charset="0"/>
                    <a:cs typeface="Times New Roman" panose="02020603050405020304" pitchFamily="18" charset="0"/>
                  </a:rPr>
                  <a:t>　　　　</a:t>
                </a:r>
                <a:r>
                  <a:rPr lang="en-US" altLang="zh-CN" sz="2600" b="1" u="sng">
                    <a:latin typeface="Times New Roman" panose="02020603050405020304" pitchFamily="18" charset="0"/>
                    <a:cs typeface="Times New Roman" panose="02020603050405020304" pitchFamily="18" charset="0"/>
                  </a:rPr>
                  <a:t>	</a:t>
                </a:r>
                <a:r>
                  <a:rPr lang="zh-CN" altLang="zh-CN" sz="2600" b="1" u="sng">
                    <a:latin typeface="Times New Roman" panose="02020603050405020304" pitchFamily="18" charset="0"/>
                    <a:cs typeface="Times New Roman" panose="02020603050405020304" pitchFamily="18" charset="0"/>
                  </a:rPr>
                  <a:t>　</a:t>
                </a:r>
                <a:r>
                  <a:rPr lang="en-US" altLang="zh-CN" sz="2600" b="1" u="sng">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621443"/>
                <a:ext cx="11589417" cy="703462"/>
              </a:xfrm>
              <a:prstGeom prst="rect">
                <a:avLst/>
              </a:prstGeom>
              <a:blipFill rotWithShape="0">
                <a:blip r:embed="rId4"/>
                <a:stretch>
                  <a:fillRect l="-947" b="-10435"/>
                </a:stretch>
              </a:blipFill>
            </p:spPr>
            <p:txBody>
              <a:bodyPr/>
              <a:lstStyle/>
              <a:p>
                <a:r>
                  <a:rPr lang="zh-CN" altLang="en-US">
                    <a:noFill/>
                  </a:rPr>
                  <a:t> </a:t>
                </a:r>
              </a:p>
            </p:txBody>
          </p:sp>
        </mc:Fallback>
      </mc:AlternateContent>
      <p:sp>
        <p:nvSpPr>
          <p:cNvPr id="8" name="矩形 7"/>
          <p:cNvSpPr/>
          <p:nvPr>
            <p:custDataLst>
              <p:tags r:id="rId2"/>
            </p:custDataLst>
          </p:nvPr>
        </p:nvSpPr>
        <p:spPr>
          <a:xfrm>
            <a:off x="7556949" y="555341"/>
            <a:ext cx="2375971" cy="623953"/>
          </a:xfrm>
          <a:prstGeom prst="rect">
            <a:avLst/>
          </a:prstGeom>
        </p:spPr>
        <p:txBody>
          <a:bodyPr wrap="none">
            <a:spAutoFit/>
          </a:bodyPr>
          <a:lstStyle/>
          <a:p>
            <a:pPr>
              <a:lnSpc>
                <a:spcPct val="150000"/>
              </a:lnSpc>
              <a:spcAft>
                <a:spcPts val="0"/>
              </a:spcAft>
              <a:tabLst>
                <a:tab pos="2970530" algn="l"/>
              </a:tabLst>
            </a:pPr>
            <a:r>
              <a:rPr lang="en-US" altLang="zh-CN" sz="2600" b="1" i="1">
                <a:solidFill>
                  <a:srgbClr val="C00000"/>
                </a:solidFill>
                <a:latin typeface="Times New Roman" panose="02020603050405020304" pitchFamily="18" charset="0"/>
                <a:cs typeface="Times New Roman" panose="02020603050405020304" pitchFamily="18" charset="0"/>
              </a:rPr>
              <a:t>f</a:t>
            </a:r>
            <a:r>
              <a:rPr lang="en-US" altLang="zh-CN" sz="2600" b="1">
                <a:solidFill>
                  <a:srgbClr val="C00000"/>
                </a:solidFill>
                <a:latin typeface="Times New Roman" panose="02020603050405020304" pitchFamily="18" charset="0"/>
                <a:cs typeface="Times New Roman" panose="02020603050405020304" pitchFamily="18" charset="0"/>
              </a:rPr>
              <a:t>(</a:t>
            </a:r>
            <a:r>
              <a:rPr lang="en-US" altLang="zh-CN" sz="2600" b="1" i="1">
                <a:solidFill>
                  <a:srgbClr val="C00000"/>
                </a:solidFill>
                <a:latin typeface="Times New Roman" panose="02020603050405020304" pitchFamily="18" charset="0"/>
                <a:cs typeface="Times New Roman" panose="02020603050405020304" pitchFamily="18" charset="0"/>
              </a:rPr>
              <a:t>x</a:t>
            </a:r>
            <a:r>
              <a:rPr lang="en-US" altLang="zh-CN" sz="2600" b="1">
                <a:solidFill>
                  <a:srgbClr val="C00000"/>
                </a:solidFill>
                <a:latin typeface="Times New Roman" panose="02020603050405020304" pitchFamily="18" charset="0"/>
                <a:cs typeface="Times New Roman" panose="02020603050405020304" pitchFamily="18" charset="0"/>
              </a:rPr>
              <a:t>)=</a:t>
            </a:r>
            <a:r>
              <a:rPr lang="en-US" altLang="zh-CN" sz="2600" b="1" i="1">
                <a:solidFill>
                  <a:srgbClr val="C00000"/>
                </a:solidFill>
                <a:latin typeface="Times New Roman" panose="02020603050405020304" pitchFamily="18" charset="0"/>
                <a:cs typeface="Times New Roman" panose="02020603050405020304" pitchFamily="18" charset="0"/>
              </a:rPr>
              <a:t>x</a:t>
            </a:r>
            <a:r>
              <a:rPr lang="en-US" altLang="zh-CN" sz="2600" b="1" baseline="30000">
                <a:solidFill>
                  <a:srgbClr val="C00000"/>
                </a:solidFill>
                <a:latin typeface="Times New Roman" panose="02020603050405020304" pitchFamily="18" charset="0"/>
                <a:cs typeface="Times New Roman" panose="02020603050405020304" pitchFamily="18" charset="0"/>
              </a:rPr>
              <a:t>2</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cs typeface="Times New Roman" panose="02020603050405020304" pitchFamily="18" charset="0"/>
              </a:rPr>
              <a:t>1(</a:t>
            </a:r>
            <a:r>
              <a:rPr lang="en-US" altLang="zh-CN" sz="2600" b="1" i="1">
                <a:solidFill>
                  <a:srgbClr val="C00000"/>
                </a:solidFill>
                <a:latin typeface="Times New Roman" panose="02020603050405020304" pitchFamily="18" charset="0"/>
                <a:cs typeface="Times New Roman" panose="02020603050405020304" pitchFamily="18" charset="0"/>
              </a:rPr>
              <a:t>x</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cs typeface="Times New Roman" panose="02020603050405020304" pitchFamily="18" charset="0"/>
              </a:rPr>
              <a:t>1)</a:t>
            </a:r>
            <a:endParaRPr lang="zh-CN" altLang="zh-CN" sz="260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矩形 4"/>
              <p:cNvSpPr/>
              <p:nvPr/>
            </p:nvSpPr>
            <p:spPr>
              <a:xfrm>
                <a:off x="421782" y="1495187"/>
                <a:ext cx="11589417" cy="3737177"/>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法一</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换元法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令</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的解析式</a:t>
                </a:r>
                <a:r>
                  <a:rPr lang="zh-CN" altLang="zh-CN" sz="2600" b="1" smtClean="0">
                    <a:latin typeface="Times New Roman" panose="02020603050405020304" pitchFamily="18" charset="0"/>
                    <a:cs typeface="Times New Roman" panose="02020603050405020304" pitchFamily="18" charset="0"/>
                  </a:rPr>
                  <a:t>为</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法二</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配凑法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e>
                    </m:ra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e>
                    </m:rad>
                  </m:oMath>
                </a14:m>
                <a:r>
                  <a:rPr lang="en-US" altLang="zh-CN" sz="2600" b="1">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的解析式为</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1782" y="1495187"/>
                <a:ext cx="11589417" cy="3737177"/>
              </a:xfrm>
              <a:prstGeom prst="rect">
                <a:avLst/>
              </a:prstGeom>
              <a:blipFill rotWithShape="0">
                <a:blip r:embed="rId5"/>
                <a:stretch>
                  <a:fillRect l="-947" b="-130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938925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linds(horizont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blinds(horizontal)">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1309435"/>
            <a:ext cx="12190413" cy="497884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nvSpPr>
        <p:spPr>
          <a:xfrm>
            <a:off x="269382" y="621443"/>
            <a:ext cx="11589417" cy="2492990"/>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已知函数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对任意</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满足</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由题意知</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①</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用</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代替</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②</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zh-CN" altLang="zh-CN" sz="2600" b="1">
                <a:latin typeface="Calibri" panose="020F0502020204030204" pitchFamily="34" charset="0"/>
                <a:cs typeface="宋体" panose="02010600030101010101" pitchFamily="2" charset="-122"/>
              </a:rPr>
              <a:t>①②</a:t>
            </a:r>
            <a:r>
              <a:rPr lang="zh-CN" altLang="zh-CN" sz="2600" b="1">
                <a:latin typeface="Times New Roman" panose="02020603050405020304" pitchFamily="18" charset="0"/>
                <a:cs typeface="Times New Roman" panose="02020603050405020304" pitchFamily="18" charset="0"/>
              </a:rPr>
              <a:t>可得</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p:sp>
        <p:nvSpPr>
          <p:cNvPr id="12" name="矩形 11"/>
          <p:cNvSpPr/>
          <p:nvPr>
            <p:custDataLst>
              <p:tags r:id="rId2"/>
            </p:custDataLst>
          </p:nvPr>
        </p:nvSpPr>
        <p:spPr>
          <a:xfrm>
            <a:off x="8028432" y="539714"/>
            <a:ext cx="686406" cy="623953"/>
          </a:xfrm>
          <a:prstGeom prst="rect">
            <a:avLst/>
          </a:prstGeom>
        </p:spPr>
        <p:txBody>
          <a:bodyPr wrap="none">
            <a:spAutoFit/>
          </a:bodyPr>
          <a:lstStyle/>
          <a:p>
            <a:pPr lvl="0">
              <a:lnSpc>
                <a:spcPct val="150000"/>
              </a:lnSpc>
              <a:tabLst>
                <a:tab pos="2970530" algn="l"/>
              </a:tabLst>
            </a:pPr>
            <a:r>
              <a:rPr lang="en-US" altLang="zh-CN" sz="2600" b="1" i="1">
                <a:solidFill>
                  <a:srgbClr val="C00000"/>
                </a:solidFill>
                <a:latin typeface="Times New Roman" panose="02020603050405020304" pitchFamily="18" charset="0"/>
                <a:cs typeface="Times New Roman" panose="02020603050405020304" pitchFamily="18" charset="0"/>
              </a:rPr>
              <a:t>x</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cs typeface="Times New Roman" panose="02020603050405020304" pitchFamily="18" charset="0"/>
              </a:rPr>
              <a:t>1</a:t>
            </a:r>
            <a:endParaRPr lang="zh-CN" altLang="zh-CN" sz="1150">
              <a:solidFill>
                <a:prstClr val="black"/>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34767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linds(horizont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linds(horizont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linds(horizontal)">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custDataLst>
              <p:tags r:id="rId1"/>
            </p:custDataLst>
          </p:nvPr>
        </p:nvSpPr>
        <p:spPr>
          <a:xfrm>
            <a:off x="0" y="3816128"/>
            <a:ext cx="12190413" cy="240416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custDataLst>
              <p:tags r:id="rId2"/>
            </p:custDataLst>
          </p:nvPr>
        </p:nvSpPr>
        <p:spPr bwMode="auto">
          <a:xfrm>
            <a:off x="251427" y="19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微软雅黑" panose="020B0503020204020204" pitchFamily="34" charset="-122"/>
                <a:ea typeface="微软雅黑" panose="020B0503020204020204" pitchFamily="34" charset="-122"/>
                <a:cs typeface="Times New Roman" panose="02020603050405020304" pitchFamily="18" charset="0"/>
              </a:rPr>
              <a:t>考点三　分段函数</a:t>
            </a:r>
            <a:endParaRPr lang="zh-CN" altLang="zh-CN" sz="1200">
              <a:latin typeface="微软雅黑" panose="020B0503020204020204" pitchFamily="34" charset="-122"/>
              <a:ea typeface="微软雅黑" panose="020B0503020204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矩形 13"/>
              <p:cNvSpPr/>
              <p:nvPr/>
            </p:nvSpPr>
            <p:spPr>
              <a:xfrm>
                <a:off x="269382" y="752072"/>
                <a:ext cx="11589417" cy="5558253"/>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　</a:t>
                </a: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分段函数求值</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3</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(2025·</a:t>
                </a:r>
                <a:r>
                  <a:rPr lang="zh-CN" altLang="zh-CN" sz="2600" b="1">
                    <a:latin typeface="Times New Roman" panose="02020603050405020304" pitchFamily="18" charset="0"/>
                    <a:cs typeface="Times New Roman" panose="02020603050405020304" pitchFamily="18" charset="0"/>
                  </a:rPr>
                  <a:t>武汉调研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e>
                              </m:rad>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mr>
                        </m:m>
                      </m:e>
                    </m:d>
                  </m:oMath>
                </a14:m>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𝟒</m:t>
                            </m:r>
                          </m:den>
                        </m:f>
                      </m:e>
                    </m:d>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A.2</a:t>
                </a:r>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D.1</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e>
                              </m:rad>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m:rPr>
                                  <m:nor/>
                                </m:rPr>
                                <a:rPr lang="en-US" altLang="zh-CN" sz="2600" b="1">
                                  <a:latin typeface="宋体" panose="02010600030101010101" pitchFamily="2" charset="-122"/>
                                  <a:cs typeface="Times New Roman" panose="02020603050405020304" pitchFamily="18" charset="0"/>
                                </a:rPr>
                                <m:t>≤</m:t>
                              </m:r>
                              <m:r>
                                <m:rPr>
                                  <m:nor/>
                                </m:rPr>
                                <a:rPr lang="en-US" altLang="zh-CN" sz="2600" b="1" i="1">
                                  <a:latin typeface="Times New Roman" panose="02020603050405020304" pitchFamily="18" charset="0"/>
                                  <a:cs typeface="Times New Roman" panose="02020603050405020304" pitchFamily="18" charset="0"/>
                                </a:rPr>
                                <m:t>x</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mr>
                        </m:m>
                      </m:e>
                    </m:d>
                  </m:oMath>
                </a14:m>
                <a:r>
                  <a:rPr lang="en-US" altLang="zh-CN" sz="1150" smtClean="0">
                    <a:latin typeface="Calibri" panose="020F0502020204030204" pitchFamily="34"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𝟒</m:t>
                            </m:r>
                          </m:den>
                        </m:f>
                      </m:e>
                    </m:d>
                  </m:oMath>
                </a14:m>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e>
                    </m:d>
                  </m:oMath>
                </a14:m>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e>
                    </m:rad>
                  </m:oMath>
                </a14:m>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752072"/>
                <a:ext cx="11589417" cy="5558253"/>
              </a:xfrm>
              <a:prstGeom prst="rect">
                <a:avLst/>
              </a:prstGeom>
              <a:blipFill rotWithShape="0">
                <a:blip r:embed="rId5"/>
                <a:stretch>
                  <a:fillRect l="-947"/>
                </a:stretch>
              </a:blipFill>
            </p:spPr>
            <p:txBody>
              <a:bodyPr/>
              <a:lstStyle/>
              <a:p>
                <a:r>
                  <a:rPr lang="zh-CN" altLang="en-US">
                    <a:noFill/>
                  </a:rPr>
                  <a:t> </a:t>
                </a:r>
              </a:p>
            </p:txBody>
          </p:sp>
        </mc:Fallback>
      </mc:AlternateContent>
      <p:sp>
        <p:nvSpPr>
          <p:cNvPr id="15" name="矩形 14"/>
          <p:cNvSpPr/>
          <p:nvPr>
            <p:custDataLst>
              <p:tags r:id="rId3"/>
            </p:custDataLst>
          </p:nvPr>
        </p:nvSpPr>
        <p:spPr>
          <a:xfrm>
            <a:off x="8608533" y="1914970"/>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spTree>
    <p:extLst>
      <p:ext uri="{BB962C8B-B14F-4D97-AF65-F5344CB8AC3E}">
        <p14:creationId xmlns:p14="http://schemas.microsoft.com/office/powerpoint/2010/main" val="142437758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3" end="3"/>
                                            </p:txEl>
                                          </p:spTgt>
                                        </p:tgtEl>
                                        <p:attrNameLst>
                                          <p:attrName>style.visibility</p:attrName>
                                        </p:attrNameLst>
                                      </p:cBhvr>
                                      <p:to>
                                        <p:strVal val="visible"/>
                                      </p:to>
                                    </p:set>
                                    <p:animEffect transition="in" filter="blinds(horizontal)">
                                      <p:cBhvr>
                                        <p:cTn id="12" dur="500"/>
                                        <p:tgtEl>
                                          <p:spTgt spid="1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blinds(horizontal)">
                                      <p:cBhvr>
                                        <p:cTn id="1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357407"/>
            <a:ext cx="12190413" cy="488073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427450"/>
                <a:ext cx="11589417" cy="5829609"/>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smtClean="0">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　</a:t>
                </a: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分段函数与方程、不等式</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4</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已知函数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𝟏</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𝒙</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oMath>
                </a14:m>
                <a:r>
                  <a:rPr lang="en-US" altLang="zh-CN" sz="2600" b="1">
                    <a:latin typeface="宋体" panose="02010600030101010101" pitchFamily="2" charset="-122"/>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030)=1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则实数</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的值为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A.0</a:t>
                </a:r>
                <a:r>
                  <a:rPr lang="en-US" altLang="zh-CN" sz="2600" b="1">
                    <a:latin typeface="Times New Roman" panose="02020603050405020304" pitchFamily="18" charset="0"/>
                    <a:cs typeface="Times New Roman" panose="02020603050405020304" pitchFamily="18" charset="0"/>
                  </a:rPr>
                  <a:t>	B.1	</a:t>
                </a:r>
                <a:r>
                  <a:rPr lang="en-US" altLang="zh-CN" sz="2600" b="1" smtClean="0">
                    <a:latin typeface="Times New Roman" panose="02020603050405020304" pitchFamily="18" charset="0"/>
                    <a:cs typeface="Times New Roman" panose="02020603050405020304" pitchFamily="18" charset="0"/>
                  </a:rPr>
                  <a:t>	C.2	</a:t>
                </a:r>
                <a:r>
                  <a:rPr lang="en-US" altLang="zh-CN" sz="2600" b="1">
                    <a:latin typeface="Times New Roman" panose="02020603050405020304" pitchFamily="18" charset="0"/>
                    <a:cs typeface="Times New Roman" panose="02020603050405020304" pitchFamily="18" charset="0"/>
                  </a:rPr>
                  <a:t>	D.4</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	f</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x</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x</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6</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030)=</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(338</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=4.</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427450"/>
                <a:ext cx="11589417" cy="5829609"/>
              </a:xfrm>
              <a:prstGeom prst="rect">
                <a:avLst/>
              </a:prstGeom>
              <a:blipFill rotWithShape="0">
                <a:blip r:embed="rId4"/>
                <a:stretch>
                  <a:fillRect l="-947"/>
                </a:stretch>
              </a:blipFill>
            </p:spPr>
            <p:txBody>
              <a:bodyPr/>
              <a:lstStyle/>
              <a:p>
                <a:r>
                  <a:rPr lang="zh-CN" altLang="en-US">
                    <a:noFill/>
                  </a:rPr>
                  <a:t> </a:t>
                </a:r>
              </a:p>
            </p:txBody>
          </p:sp>
        </mc:Fallback>
      </mc:AlternateContent>
      <p:sp>
        <p:nvSpPr>
          <p:cNvPr id="9" name="矩形 8"/>
          <p:cNvSpPr/>
          <p:nvPr>
            <p:custDataLst>
              <p:tags r:id="rId2"/>
            </p:custDataLst>
          </p:nvPr>
        </p:nvSpPr>
        <p:spPr>
          <a:xfrm>
            <a:off x="1278388" y="2474915"/>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spTree>
    <p:extLst>
      <p:ext uri="{BB962C8B-B14F-4D97-AF65-F5344CB8AC3E}">
        <p14:creationId xmlns:p14="http://schemas.microsoft.com/office/powerpoint/2010/main" val="34704311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blinds(horizontal)">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blinds(horizontal)">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blinds(horizontal)">
                                      <p:cBhvr>
                                        <p:cTn id="22" dur="500"/>
                                        <p:tgtEl>
                                          <p:spTgt spid="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blinds(horizontal)">
                                      <p:cBhvr>
                                        <p:cTn id="2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2435167"/>
            <a:ext cx="12190413" cy="374067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200406"/>
                <a:ext cx="11589417" cy="5885329"/>
              </a:xfrm>
              <a:prstGeom prst="rect">
                <a:avLst/>
              </a:prstGeom>
            </p:spPr>
            <p:txBody>
              <a:bodyPr wrap="square">
                <a:spAutoFit/>
              </a:bodyPr>
              <a:lstStyle/>
              <a:p>
                <a:pPr>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(2)(2025·</a:t>
                </a:r>
                <a:r>
                  <a:rPr lang="zh-CN" altLang="zh-CN" sz="2600" b="1">
                    <a:latin typeface="Times New Roman" panose="02020603050405020304" pitchFamily="18" charset="0"/>
                    <a:cs typeface="Times New Roman" panose="02020603050405020304" pitchFamily="18" charset="0"/>
                  </a:rPr>
                  <a:t>包头调研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𝟑</m:t>
                                  </m:r>
                                </m:e>
                                <m:sup>
                                  <m:r>
                                    <a:rPr lang="en-US" altLang="zh-CN" sz="2600" b="1" i="1">
                                      <a:latin typeface="Cambria Math" panose="02040503050406030204" pitchFamily="18" charset="0"/>
                                      <a:cs typeface="Times New Roman" panose="02020603050405020304" pitchFamily="18" charset="0"/>
                                    </a:rPr>
                                    <m:t>𝒙</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oMath>
                </a14:m>
                <a:r>
                  <a:rPr lang="zh-CN" altLang="zh-CN" sz="2600" b="1">
                    <a:latin typeface="Times New Roman" panose="02020603050405020304" pitchFamily="18" charset="0"/>
                    <a:cs typeface="Times New Roman" panose="02020603050405020304" pitchFamily="18" charset="0"/>
                  </a:rPr>
                  <a:t>则满足</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的取值范围是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	B.(1</a:t>
                </a:r>
                <a:r>
                  <a:rPr lang="en-US" altLang="zh-CN" sz="2600" b="1">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法一</a:t>
                </a:r>
                <a:r>
                  <a:rPr lang="zh-CN" altLang="zh-CN" sz="2600" b="1">
                    <a:latin typeface="Times New Roman" panose="02020603050405020304" pitchFamily="18" charset="0"/>
                    <a:cs typeface="Times New Roman" panose="02020603050405020304" pitchFamily="18" charset="0"/>
                  </a:rPr>
                  <a:t>　当</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不成立</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1&lt;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1&gt;0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0</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x</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)=3</a:t>
                </a:r>
                <a:r>
                  <a:rPr lang="en-US" altLang="zh-CN" sz="2600" b="1" i="1" baseline="30000">
                    <a:latin typeface="Times New Roman" panose="02020603050405020304" pitchFamily="18" charset="0"/>
                    <a:cs typeface="Times New Roman" panose="02020603050405020304" pitchFamily="18" charset="0"/>
                  </a:rPr>
                  <a:t>x</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a:latin typeface="Times New Roman" panose="02020603050405020304" pitchFamily="18" charset="0"/>
                    <a:cs typeface="Times New Roman" panose="02020603050405020304" pitchFamily="18" charset="0"/>
                  </a:rPr>
                  <a:t>3</a:t>
                </a:r>
                <a:r>
                  <a:rPr lang="en-US" altLang="zh-CN" sz="2600" b="1" i="1" baseline="30000">
                    <a:latin typeface="Times New Roman" panose="02020603050405020304" pitchFamily="18" charset="0"/>
                    <a:cs typeface="Times New Roman" panose="02020603050405020304" pitchFamily="18" charset="0"/>
                  </a:rPr>
                  <a:t>x</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&lt;1=3</a:t>
                </a:r>
                <a:r>
                  <a:rPr lang="en-US" altLang="zh-CN" sz="2600" b="1" baseline="30000">
                    <a:latin typeface="Times New Roman" panose="02020603050405020304" pitchFamily="18" charset="0"/>
                    <a:cs typeface="Times New Roman" panose="02020603050405020304" pitchFamily="18" charset="0"/>
                  </a:rPr>
                  <a:t>0</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&lt;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与</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1&lt;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矛盾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舍去</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1&gt;1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1)=3</a:t>
                </a:r>
                <a:r>
                  <a:rPr lang="en-US" altLang="zh-CN" sz="2600" b="1" i="1" baseline="30000">
                    <a:latin typeface="Times New Roman" panose="02020603050405020304" pitchFamily="18" charset="0"/>
                    <a:cs typeface="Times New Roman" panose="02020603050405020304" pitchFamily="18" charset="0"/>
                  </a:rPr>
                  <a:t>x</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)=3</a:t>
                </a:r>
                <a:r>
                  <a:rPr lang="en-US" altLang="zh-CN" sz="2600" b="1" baseline="30000">
                    <a:latin typeface="Times New Roman" panose="02020603050405020304" pitchFamily="18" charset="0"/>
                    <a:cs typeface="Times New Roman" panose="02020603050405020304" pitchFamily="18" charset="0"/>
                  </a:rPr>
                  <a:t>2</a:t>
                </a:r>
                <a:r>
                  <a:rPr lang="en-US" altLang="zh-CN" sz="2600" b="1" i="1" baseline="30000">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a:latin typeface="Times New Roman" panose="02020603050405020304" pitchFamily="18" charset="0"/>
                    <a:cs typeface="Times New Roman" panose="02020603050405020304" pitchFamily="18" charset="0"/>
                  </a:rPr>
                  <a:t>3</a:t>
                </a:r>
                <a:r>
                  <a:rPr lang="en-US" altLang="zh-CN" sz="2600" b="1" baseline="30000">
                    <a:latin typeface="Times New Roman" panose="02020603050405020304" pitchFamily="18" charset="0"/>
                    <a:cs typeface="Times New Roman" panose="02020603050405020304" pitchFamily="18" charset="0"/>
                  </a:rPr>
                  <a:t>2</a:t>
                </a:r>
                <a:r>
                  <a:rPr lang="en-US" altLang="zh-CN" sz="2600" b="1" i="1" baseline="30000">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&gt;3</a:t>
                </a:r>
                <a:r>
                  <a:rPr lang="en-US" altLang="zh-CN" sz="2600" b="1" i="1" baseline="30000">
                    <a:latin typeface="Times New Roman" panose="02020603050405020304" pitchFamily="18" charset="0"/>
                    <a:cs typeface="Times New Roman" panose="02020603050405020304" pitchFamily="18" charset="0"/>
                  </a:rPr>
                  <a:t>x</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&gt;1.</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综上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满足</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的取值范围是</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200406"/>
                <a:ext cx="11589417" cy="5885329"/>
              </a:xfrm>
              <a:prstGeom prst="rect">
                <a:avLst/>
              </a:prstGeom>
              <a:blipFill rotWithShape="0">
                <a:blip r:embed="rId4"/>
                <a:stretch>
                  <a:fillRect l="-947" b="-1658"/>
                </a:stretch>
              </a:blipFill>
            </p:spPr>
            <p:txBody>
              <a:bodyPr/>
              <a:lstStyle/>
              <a:p>
                <a:r>
                  <a:rPr lang="zh-CN" altLang="en-US">
                    <a:noFill/>
                  </a:rPr>
                  <a:t> </a:t>
                </a:r>
              </a:p>
            </p:txBody>
          </p:sp>
        </mc:Fallback>
      </mc:AlternateContent>
      <p:sp>
        <p:nvSpPr>
          <p:cNvPr id="12" name="矩形 11"/>
          <p:cNvSpPr/>
          <p:nvPr>
            <p:custDataLst>
              <p:tags r:id="rId2"/>
            </p:custDataLst>
          </p:nvPr>
        </p:nvSpPr>
        <p:spPr>
          <a:xfrm>
            <a:off x="577657" y="1394911"/>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22182257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linds(horizontal)">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blinds(horizontal)">
                                      <p:cBhvr>
                                        <p:cTn id="32" dur="500"/>
                                        <p:tgtEl>
                                          <p:spTgt spid="1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blinds(horizontal)">
                                      <p:cBhvr>
                                        <p:cTn id="37" dur="500"/>
                                        <p:tgtEl>
                                          <p:spTgt spid="10">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0">
                                            <p:txEl>
                                              <p:pRg st="8" end="8"/>
                                            </p:txEl>
                                          </p:spTgt>
                                        </p:tgtEl>
                                        <p:attrNameLst>
                                          <p:attrName>style.visibility</p:attrName>
                                        </p:attrNameLst>
                                      </p:cBhvr>
                                      <p:to>
                                        <p:strVal val="visible"/>
                                      </p:to>
                                    </p:set>
                                    <p:animEffect transition="in" filter="blinds(horizontal)">
                                      <p:cBhvr>
                                        <p:cTn id="42"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26638"/>
            <a:ext cx="12190413" cy="632094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69382" y="621443"/>
            <a:ext cx="11589417" cy="692497"/>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法二</a:t>
            </a:r>
            <a:r>
              <a:rPr lang="zh-CN" altLang="zh-CN" sz="2600" b="1">
                <a:latin typeface="Times New Roman" panose="02020603050405020304" pitchFamily="18" charset="0"/>
                <a:cs typeface="Times New Roman" panose="02020603050405020304" pitchFamily="18" charset="0"/>
              </a:rPr>
              <a:t>　画出</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的大致图象</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5" name="image4.jpeg"/>
          <p:cNvPicPr/>
          <p:nvPr/>
        </p:nvPicPr>
        <p:blipFill>
          <a:blip r:embed="rId3">
            <a:clrChange>
              <a:clrFrom>
                <a:srgbClr val="FFFFFF"/>
              </a:clrFrom>
              <a:clrTo>
                <a:srgbClr val="FFFFFF">
                  <a:alpha val="0"/>
                </a:srgbClr>
              </a:clrTo>
            </a:clrChange>
          </a:blip>
          <a:stretch>
            <a:fillRect/>
          </a:stretch>
        </p:blipFill>
        <p:spPr>
          <a:xfrm>
            <a:off x="2638774" y="1485552"/>
            <a:ext cx="2592324" cy="2376932"/>
          </a:xfrm>
          <a:prstGeom prst="rect">
            <a:avLst/>
          </a:prstGeom>
        </p:spPr>
      </p:pic>
      <p:sp>
        <p:nvSpPr>
          <p:cNvPr id="6" name="矩形 5"/>
          <p:cNvSpPr/>
          <p:nvPr/>
        </p:nvSpPr>
        <p:spPr>
          <a:xfrm>
            <a:off x="421782" y="4077875"/>
            <a:ext cx="11589417" cy="628634"/>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&gt;0&gt;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或</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1&gt;0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&gt;1.</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19695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8"/>
          <p:cNvSpPr/>
          <p:nvPr/>
        </p:nvSpPr>
        <p:spPr bwMode="auto">
          <a:xfrm>
            <a:off x="-2" y="2611947"/>
            <a:ext cx="4837438" cy="1712353"/>
          </a:xfrm>
          <a:custGeom>
            <a:avLst/>
            <a:gdLst/>
            <a:ahLst/>
            <a:cxnLst/>
            <a:rect l="l" t="t" r="r" b="b"/>
            <a:pathLst>
              <a:path w="4310745" h="1283968">
                <a:moveTo>
                  <a:pt x="1089668" y="0"/>
                </a:moveTo>
                <a:lnTo>
                  <a:pt x="3526973" y="0"/>
                </a:lnTo>
                <a:lnTo>
                  <a:pt x="4310745" y="1269454"/>
                </a:lnTo>
                <a:lnTo>
                  <a:pt x="1089668" y="1283968"/>
                </a:lnTo>
                <a:close/>
                <a:moveTo>
                  <a:pt x="0" y="0"/>
                </a:moveTo>
                <a:lnTo>
                  <a:pt x="1089667" y="0"/>
                </a:lnTo>
                <a:lnTo>
                  <a:pt x="1089667" y="1283968"/>
                </a:lnTo>
                <a:lnTo>
                  <a:pt x="0" y="1283968"/>
                </a:lnTo>
                <a:close/>
              </a:path>
            </a:pathLst>
          </a:custGeom>
          <a:solidFill>
            <a:srgbClr val="548235"/>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
        <p:nvSpPr>
          <p:cNvPr id="5" name="TextBox 4"/>
          <p:cNvSpPr txBox="1"/>
          <p:nvPr/>
        </p:nvSpPr>
        <p:spPr bwMode="auto">
          <a:xfrm>
            <a:off x="1015234" y="2688154"/>
            <a:ext cx="2902842" cy="1199158"/>
          </a:xfrm>
          <a:prstGeom prst="rect">
            <a:avLst/>
          </a:prstGeom>
          <a:noFill/>
        </p:spPr>
        <p:txBody>
          <a:bodyPr wrap="square">
            <a:spAutoFit/>
          </a:bodyPr>
          <a:lstStyle/>
          <a:p>
            <a:pPr>
              <a:defRPr/>
            </a:pP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目</a:t>
            </a:r>
            <a:r>
              <a:rPr lang="en-US" altLang="zh-CN" sz="7200" kern="0" spc="-200" dirty="0">
                <a:ln w="1905">
                  <a:noFill/>
                </a:ln>
                <a:solidFill>
                  <a:prstClr val="white"/>
                </a:solidFill>
                <a:latin typeface="微软雅黑" panose="020B0503020204020204" pitchFamily="34" charset="-122"/>
                <a:ea typeface="微软雅黑" panose="020B0503020204020204" pitchFamily="34" charset="-122"/>
              </a:rPr>
              <a:t> </a:t>
            </a: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录</a:t>
            </a:r>
          </a:p>
        </p:txBody>
      </p:sp>
      <p:sp>
        <p:nvSpPr>
          <p:cNvPr id="6" name="TextBox 5"/>
          <p:cNvSpPr txBox="1"/>
          <p:nvPr/>
        </p:nvSpPr>
        <p:spPr bwMode="auto">
          <a:xfrm>
            <a:off x="1108062" y="3679592"/>
            <a:ext cx="2098700" cy="502882"/>
          </a:xfrm>
          <a:prstGeom prst="rect">
            <a:avLst/>
          </a:prstGeom>
          <a:noFill/>
        </p:spPr>
        <p:txBody>
          <a:bodyPr wrap="none">
            <a:spAutoFit/>
          </a:bodyPr>
          <a:lstStyle/>
          <a:p>
            <a:pPr algn="ctr"/>
            <a:r>
              <a:rPr lang="en-US" altLang="zh-CN" sz="2665" b="1" dirty="0">
                <a:solidFill>
                  <a:prstClr val="white"/>
                </a:solidFill>
                <a:latin typeface="微软雅黑" panose="020B0503020204020204" pitchFamily="34" charset="-122"/>
                <a:ea typeface="微软雅黑" panose="020B0503020204020204" pitchFamily="34" charset="-122"/>
              </a:rPr>
              <a:t>CONTENTS</a:t>
            </a:r>
            <a:endParaRPr lang="zh-CN" altLang="en-US" sz="2665" b="1" dirty="0">
              <a:solidFill>
                <a:prstClr val="white"/>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4307938" y="1710102"/>
            <a:ext cx="3110318" cy="913218"/>
            <a:chOff x="4307938" y="1710102"/>
            <a:chExt cx="3110318" cy="913218"/>
          </a:xfrm>
        </p:grpSpPr>
        <p:sp>
          <p:nvSpPr>
            <p:cNvPr id="8" name="TextBox 7">
              <a:hlinkClick r:id="rId3" action="ppaction://hlinksldjump"/>
            </p:cNvPr>
            <p:cNvSpPr txBox="1"/>
            <p:nvPr/>
          </p:nvSpPr>
          <p:spPr bwMode="auto">
            <a:xfrm>
              <a:off x="5201125" y="1752776"/>
              <a:ext cx="2217131" cy="501766"/>
            </a:xfrm>
            <a:prstGeom prst="rect">
              <a:avLst/>
            </a:prstGeom>
            <a:noFill/>
          </p:spPr>
          <p:txBody>
            <a:bodyPr wrap="none">
              <a:spAutoFit/>
            </a:bodyPr>
            <a:lstStyle/>
            <a:p>
              <a:pPr algn="l">
                <a:defRPr/>
              </a:pPr>
              <a:r>
                <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rPr>
                <a:t>知识诊断自测</a:t>
              </a:r>
            </a:p>
          </p:txBody>
        </p:sp>
        <p:sp>
          <p:nvSpPr>
            <p:cNvPr id="16" name="TextBox 15">
              <a:hlinkClick r:id="rId3" action="ppaction://hlinksldjump"/>
            </p:cNvPr>
            <p:cNvSpPr txBox="1"/>
            <p:nvPr/>
          </p:nvSpPr>
          <p:spPr>
            <a:xfrm>
              <a:off x="4307938" y="1710102"/>
              <a:ext cx="811335"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01</a:t>
              </a:r>
            </a:p>
          </p:txBody>
        </p:sp>
      </p:grpSp>
      <p:grpSp>
        <p:nvGrpSpPr>
          <p:cNvPr id="11" name="组合 10"/>
          <p:cNvGrpSpPr/>
          <p:nvPr/>
        </p:nvGrpSpPr>
        <p:grpSpPr>
          <a:xfrm>
            <a:off x="4999339" y="2962903"/>
            <a:ext cx="3104980" cy="913218"/>
            <a:chOff x="4999339" y="2962903"/>
            <a:chExt cx="3104980" cy="913218"/>
          </a:xfrm>
        </p:grpSpPr>
        <p:sp>
          <p:nvSpPr>
            <p:cNvPr id="12" name="TextBox 11">
              <a:hlinkClick r:id="rId4" action="ppaction://hlinksldjump"/>
            </p:cNvPr>
            <p:cNvSpPr txBox="1"/>
            <p:nvPr/>
          </p:nvSpPr>
          <p:spPr bwMode="auto">
            <a:xfrm>
              <a:off x="5887187" y="3012193"/>
              <a:ext cx="2217132" cy="501766"/>
            </a:xfrm>
            <a:prstGeom prst="rect">
              <a:avLst/>
            </a:prstGeom>
            <a:noFill/>
          </p:spPr>
          <p:txBody>
            <a:bodyPr wrap="none">
              <a:spAutoFit/>
            </a:bodyPr>
            <a:lstStyle/>
            <a:p>
              <a:pPr>
                <a:defRPr/>
              </a:pPr>
              <a:r>
                <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rPr>
                <a:t>考点聚焦突破</a:t>
              </a:r>
            </a:p>
          </p:txBody>
        </p:sp>
        <p:sp>
          <p:nvSpPr>
            <p:cNvPr id="17" name="TextBox 16">
              <a:hlinkClick r:id="rId4" action="ppaction://hlinksldjump"/>
            </p:cNvPr>
            <p:cNvSpPr txBox="1"/>
            <p:nvPr/>
          </p:nvSpPr>
          <p:spPr>
            <a:xfrm>
              <a:off x="4999339" y="2962903"/>
              <a:ext cx="894681"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02</a:t>
              </a:r>
            </a:p>
          </p:txBody>
        </p:sp>
      </p:grpSp>
      <p:grpSp>
        <p:nvGrpSpPr>
          <p:cNvPr id="13" name="组合 12"/>
          <p:cNvGrpSpPr/>
          <p:nvPr/>
        </p:nvGrpSpPr>
        <p:grpSpPr>
          <a:xfrm>
            <a:off x="5712912" y="4110924"/>
            <a:ext cx="3040374" cy="913218"/>
            <a:chOff x="5712912" y="4110924"/>
            <a:chExt cx="3040374" cy="913218"/>
          </a:xfrm>
        </p:grpSpPr>
        <p:sp>
          <p:nvSpPr>
            <p:cNvPr id="10" name="TextBox 9">
              <a:hlinkClick r:id="rId5" action="ppaction://hlinksldjump"/>
            </p:cNvPr>
            <p:cNvSpPr txBox="1"/>
            <p:nvPr/>
          </p:nvSpPr>
          <p:spPr bwMode="auto">
            <a:xfrm>
              <a:off x="6519982" y="4207367"/>
              <a:ext cx="2233304" cy="502445"/>
            </a:xfrm>
            <a:prstGeom prst="rect">
              <a:avLst/>
            </a:prstGeom>
            <a:noFill/>
          </p:spPr>
          <p:txBody>
            <a:bodyPr wrap="none">
              <a:spAutoFit/>
            </a:bodyPr>
            <a:lstStyle/>
            <a:p>
              <a:pPr>
                <a:defRPr/>
              </a:pPr>
              <a:r>
                <a:rPr lang="zh-CN" altLang="en-US" sz="2665" b="1" kern="0" dirty="0" smtClean="0">
                  <a:solidFill>
                    <a:prstClr val="black">
                      <a:lumMod val="75000"/>
                      <a:lumOff val="25000"/>
                    </a:prstClr>
                  </a:solidFill>
                  <a:latin typeface="微软雅黑" panose="020B0503020204020204" pitchFamily="34" charset="-122"/>
                  <a:ea typeface="微软雅黑" panose="020B0503020204020204" pitchFamily="34" charset="-122"/>
                </a:rPr>
                <a:t>课时对点精练</a:t>
              </a:r>
              <a:endPar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8" name="TextBox 17">
              <a:hlinkClick r:id="rId5" action="ppaction://hlinksldjump"/>
            </p:cNvPr>
            <p:cNvSpPr txBox="1"/>
            <p:nvPr/>
          </p:nvSpPr>
          <p:spPr>
            <a:xfrm>
              <a:off x="5712912" y="4110924"/>
              <a:ext cx="913914"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03</a:t>
              </a:r>
            </a:p>
          </p:txBody>
        </p:sp>
      </p:grpSp>
      <p:sp>
        <p:nvSpPr>
          <p:cNvPr id="20" name="矩形 34"/>
          <p:cNvSpPr/>
          <p:nvPr/>
        </p:nvSpPr>
        <p:spPr bwMode="auto">
          <a:xfrm>
            <a:off x="9315242" y="2607161"/>
            <a:ext cx="2893192" cy="1717138"/>
          </a:xfrm>
          <a:custGeom>
            <a:avLst/>
            <a:gdLst>
              <a:gd name="connsiteX0" fmla="*/ 0 w 1055077"/>
              <a:gd name="connsiteY0" fmla="*/ 0 h 1283968"/>
              <a:gd name="connsiteX1" fmla="*/ 1055077 w 1055077"/>
              <a:gd name="connsiteY1" fmla="*/ 0 h 1283968"/>
              <a:gd name="connsiteX2" fmla="*/ 1055077 w 1055077"/>
              <a:gd name="connsiteY2" fmla="*/ 1283968 h 1283968"/>
              <a:gd name="connsiteX3" fmla="*/ 0 w 1055077"/>
              <a:gd name="connsiteY3" fmla="*/ 1283968 h 1283968"/>
              <a:gd name="connsiteX4" fmla="*/ 0 w 1055077"/>
              <a:gd name="connsiteY4" fmla="*/ 0 h 1283968"/>
              <a:gd name="connsiteX0-1" fmla="*/ 0 w 1606620"/>
              <a:gd name="connsiteY0-2" fmla="*/ 0 h 1283968"/>
              <a:gd name="connsiteX1-3" fmla="*/ 1606620 w 1606620"/>
              <a:gd name="connsiteY1-4" fmla="*/ 0 h 1283968"/>
              <a:gd name="connsiteX2-5" fmla="*/ 1606620 w 1606620"/>
              <a:gd name="connsiteY2-6" fmla="*/ 1283968 h 1283968"/>
              <a:gd name="connsiteX3-7" fmla="*/ 551543 w 1606620"/>
              <a:gd name="connsiteY3-8" fmla="*/ 1283968 h 1283968"/>
              <a:gd name="connsiteX4-9" fmla="*/ 0 w 1606620"/>
              <a:gd name="connsiteY4-10" fmla="*/ 0 h 1283968"/>
              <a:gd name="connsiteX0-11" fmla="*/ 0 w 1833140"/>
              <a:gd name="connsiteY0-12" fmla="*/ 9525 h 1293493"/>
              <a:gd name="connsiteX1-13" fmla="*/ 1833140 w 1833140"/>
              <a:gd name="connsiteY1-14" fmla="*/ 0 h 1293493"/>
              <a:gd name="connsiteX2-15" fmla="*/ 1606620 w 1833140"/>
              <a:gd name="connsiteY2-16" fmla="*/ 1293493 h 1293493"/>
              <a:gd name="connsiteX3-17" fmla="*/ 551543 w 1833140"/>
              <a:gd name="connsiteY3-18" fmla="*/ 1293493 h 1293493"/>
              <a:gd name="connsiteX4-19" fmla="*/ 0 w 1833140"/>
              <a:gd name="connsiteY4-20" fmla="*/ 9525 h 1293493"/>
              <a:gd name="connsiteX0-21" fmla="*/ 0 w 1833140"/>
              <a:gd name="connsiteY0-22" fmla="*/ 9525 h 1293493"/>
              <a:gd name="connsiteX1-23" fmla="*/ 1833140 w 1833140"/>
              <a:gd name="connsiteY1-24" fmla="*/ 0 h 1293493"/>
              <a:gd name="connsiteX2-25" fmla="*/ 1833140 w 1833140"/>
              <a:gd name="connsiteY2-26" fmla="*/ 1293493 h 1293493"/>
              <a:gd name="connsiteX3-27" fmla="*/ 551543 w 1833140"/>
              <a:gd name="connsiteY3-28" fmla="*/ 1293493 h 1293493"/>
              <a:gd name="connsiteX4-29" fmla="*/ 0 w 1833140"/>
              <a:gd name="connsiteY4-30" fmla="*/ 9525 h 1293493"/>
              <a:gd name="connsiteX0-31" fmla="*/ 0 w 1833140"/>
              <a:gd name="connsiteY0-32" fmla="*/ 0 h 1283968"/>
              <a:gd name="connsiteX1-33" fmla="*/ 1833140 w 1833140"/>
              <a:gd name="connsiteY1-34" fmla="*/ 8288 h 1283968"/>
              <a:gd name="connsiteX2-35" fmla="*/ 1833140 w 1833140"/>
              <a:gd name="connsiteY2-36" fmla="*/ 1283968 h 1283968"/>
              <a:gd name="connsiteX3-37" fmla="*/ 551543 w 1833140"/>
              <a:gd name="connsiteY3-38" fmla="*/ 1283968 h 1283968"/>
              <a:gd name="connsiteX4-39" fmla="*/ 0 w 1833140"/>
              <a:gd name="connsiteY4-40" fmla="*/ 0 h 1283968"/>
              <a:gd name="connsiteX0-41" fmla="*/ 0 w 1843227"/>
              <a:gd name="connsiteY0-42" fmla="*/ 3587 h 1287555"/>
              <a:gd name="connsiteX1-43" fmla="*/ 1843227 w 1843227"/>
              <a:gd name="connsiteY1-44" fmla="*/ 0 h 1287555"/>
              <a:gd name="connsiteX2-45" fmla="*/ 1833140 w 1843227"/>
              <a:gd name="connsiteY2-46" fmla="*/ 1287555 h 1287555"/>
              <a:gd name="connsiteX3-47" fmla="*/ 551543 w 1843227"/>
              <a:gd name="connsiteY3-48" fmla="*/ 1287555 h 1287555"/>
              <a:gd name="connsiteX4-49" fmla="*/ 0 w 1843227"/>
              <a:gd name="connsiteY4-50" fmla="*/ 3587 h 128755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43227" h="1287555">
                <a:moveTo>
                  <a:pt x="0" y="3587"/>
                </a:moveTo>
                <a:lnTo>
                  <a:pt x="1843227" y="0"/>
                </a:lnTo>
                <a:cubicBezTo>
                  <a:pt x="1839865" y="429185"/>
                  <a:pt x="1836502" y="858370"/>
                  <a:pt x="1833140" y="1287555"/>
                </a:cubicBezTo>
                <a:lnTo>
                  <a:pt x="551543" y="1287555"/>
                </a:lnTo>
                <a:lnTo>
                  <a:pt x="0" y="3587"/>
                </a:lnTo>
                <a:close/>
              </a:path>
            </a:pathLst>
          </a:custGeom>
          <a:solidFill>
            <a:srgbClr val="70AD47"/>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Tree>
    <p:extLst>
      <p:ext uri="{BB962C8B-B14F-4D97-AF65-F5344CB8AC3E}">
        <p14:creationId xmlns:p14="http://schemas.microsoft.com/office/powerpoint/2010/main" val="4158660134"/>
      </p:ext>
    </p:extLst>
  </p:cSld>
  <p:clrMapOvr>
    <a:masterClrMapping/>
  </p:clrMapOvr>
  <mc:AlternateContent xmlns:mc="http://schemas.openxmlformats.org/markup-compatibility/2006" xmlns:p14="http://schemas.microsoft.com/office/powerpoint/2010/main">
    <mc:Choice Requires="p14">
      <p:transition spd="med" p14:dur="700" advClick="0"/>
    </mc:Choice>
    <mc:Fallback xmlns="">
      <p:transition spd="med"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312447" y="2181729"/>
            <a:ext cx="11615487" cy="3693319"/>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根据分段函数解析式求函数值</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首先确定自变量的值属于哪个区间</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其次选定相应的解析式代入求解</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已知函数值或函数的取值范围求自变量的值或范围时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应根据每一段的解析式分别求解</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ea typeface="宋体" panose="02010600030101010101" pitchFamily="2" charset="-122"/>
                <a:cs typeface="Times New Roman" panose="02020603050405020304" pitchFamily="18" charset="0"/>
              </a:rPr>
              <a:t>但要注意检验所求自变量的值或范围是否符合相应段的自变量的取值范围</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提醒　当分段函数的自变量范围不确定时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应分类讨论</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1510515"/>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2634611"/>
            <a:ext cx="12190413" cy="363052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621443"/>
                <a:ext cx="11589417" cy="2031262"/>
              </a:xfrm>
              <a:prstGeom prst="rect">
                <a:avLst/>
              </a:prstGeom>
            </p:spPr>
            <p:txBody>
              <a:bodyPr wrap="square">
                <a:spAutoFit/>
              </a:bodyPr>
              <a:lstStyle/>
              <a:p>
                <a:pPr>
                  <a:lnSpc>
                    <a:spcPct val="150000"/>
                  </a:lnSpc>
                  <a:spcAft>
                    <a:spcPts val="0"/>
                  </a:spcAft>
                  <a:tabLst>
                    <a:tab pos="2970530" algn="l"/>
                  </a:tabLst>
                </a:pP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3</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(1)(2025·</a:t>
                </a:r>
                <a:r>
                  <a:rPr lang="zh-CN" altLang="zh-CN" sz="2600" b="1">
                    <a:latin typeface="Times New Roman" panose="02020603050405020304" pitchFamily="18" charset="0"/>
                    <a:cs typeface="Times New Roman" panose="02020603050405020304" pitchFamily="18" charset="0"/>
                  </a:rPr>
                  <a:t>连云港模拟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𝐥𝐨</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𝐠</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𝒙</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e>
                    </m:d>
                  </m:oMath>
                </a14:m>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en-US" altLang="zh-CN" sz="2600" b="1" smtClean="0">
                    <a:latin typeface="Times New Roman" panose="02020603050405020304" pitchFamily="18" charset="0"/>
                    <a:cs typeface="Times New Roman" panose="02020603050405020304" pitchFamily="18" charset="0"/>
                  </a:rPr>
                  <a:t>   </a:t>
                </a: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 </a:t>
                </a:r>
                <a:r>
                  <a:rPr lang="en-US" altLang="zh-CN" sz="2600" b="1" i="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2031262"/>
              </a:xfrm>
              <a:prstGeom prst="rect">
                <a:avLst/>
              </a:prstGeom>
              <a:blipFill rotWithShape="0">
                <a:blip r:embed="rId4"/>
                <a:stretch>
                  <a:fillRect l="-947" b="-3303"/>
                </a:stretch>
              </a:blipFill>
            </p:spPr>
            <p:txBody>
              <a:bodyPr/>
              <a:lstStyle/>
              <a:p>
                <a:r>
                  <a:rPr lang="zh-CN" altLang="en-US">
                    <a:noFill/>
                  </a:rPr>
                  <a:t> </a:t>
                </a:r>
              </a:p>
            </p:txBody>
          </p:sp>
        </mc:Fallback>
      </mc:AlternateContent>
      <p:sp>
        <p:nvSpPr>
          <p:cNvPr id="12" name="矩形 11"/>
          <p:cNvSpPr/>
          <p:nvPr>
            <p:custDataLst>
              <p:tags r:id="rId2"/>
            </p:custDataLst>
          </p:nvPr>
        </p:nvSpPr>
        <p:spPr>
          <a:xfrm>
            <a:off x="1137602" y="1851994"/>
            <a:ext cx="853119" cy="623953"/>
          </a:xfrm>
          <a:prstGeom prst="rect">
            <a:avLst/>
          </a:prstGeom>
        </p:spPr>
        <p:txBody>
          <a:bodyPr wrap="none">
            <a:spAutoFit/>
          </a:bodyPr>
          <a:lstStyle/>
          <a:p>
            <a:pPr>
              <a:lnSpc>
                <a:spcPct val="150000"/>
              </a:lnSpc>
              <a:spcAft>
                <a:spcPts val="0"/>
              </a:spcAft>
              <a:tabLst>
                <a:tab pos="2970530" algn="l"/>
              </a:tabLst>
            </a:pPr>
            <a:r>
              <a:rPr lang="en-US" altLang="zh-CN" sz="2600" b="1">
                <a:solidFill>
                  <a:srgbClr val="C00000"/>
                </a:solidFill>
                <a:latin typeface="Times New Roman" panose="02020603050405020304" pitchFamily="18" charset="0"/>
                <a:cs typeface="Times New Roman" panose="02020603050405020304" pitchFamily="18" charset="0"/>
              </a:rPr>
              <a:t>0</a:t>
            </a:r>
            <a:r>
              <a:rPr lang="zh-CN" altLang="zh-CN" sz="2600" b="1">
                <a:solidFill>
                  <a:srgbClr val="C00000"/>
                </a:solidFill>
                <a:latin typeface="Times New Roman" panose="02020603050405020304" pitchFamily="18" charset="0"/>
                <a:cs typeface="Times New Roman" panose="02020603050405020304" pitchFamily="18" charset="0"/>
              </a:rPr>
              <a:t>或</a:t>
            </a:r>
            <a:r>
              <a:rPr lang="en-US" altLang="zh-CN" sz="2600" b="1">
                <a:solidFill>
                  <a:srgbClr val="C00000"/>
                </a:solidFill>
                <a:latin typeface="Times New Roman" panose="02020603050405020304" pitchFamily="18" charset="0"/>
                <a:cs typeface="Times New Roman" panose="02020603050405020304" pitchFamily="18" charset="0"/>
              </a:rPr>
              <a:t>2</a:t>
            </a:r>
            <a:endParaRPr lang="zh-CN" altLang="zh-CN" sz="2600">
              <a:latin typeface="Calibri" panose="020F0502020204030204" pitchFamily="34" charset="0"/>
              <a:cs typeface="Times New Roman" panose="02020603050405020304" pitchFamily="18" charset="0"/>
            </a:endParaRPr>
          </a:p>
        </p:txBody>
      </p:sp>
      <p:sp>
        <p:nvSpPr>
          <p:cNvPr id="5" name="矩形 4"/>
          <p:cNvSpPr/>
          <p:nvPr/>
        </p:nvSpPr>
        <p:spPr>
          <a:xfrm>
            <a:off x="554545" y="2627475"/>
            <a:ext cx="11589417" cy="2492990"/>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log</a:t>
            </a:r>
            <a:r>
              <a:rPr lang="en-US" altLang="zh-CN" sz="2600" b="1" baseline="-25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baseline="30000">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或</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81028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0" y="2349658"/>
            <a:ext cx="12190413" cy="388956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6" name="矩形 5"/>
              <p:cNvSpPr/>
              <p:nvPr/>
            </p:nvSpPr>
            <p:spPr>
              <a:xfrm>
                <a:off x="269382" y="306263"/>
                <a:ext cx="11589417" cy="1962717"/>
              </a:xfrm>
              <a:prstGeom prst="rect">
                <a:avLst/>
              </a:prstGeom>
            </p:spPr>
            <p:txBody>
              <a:bodyPr wrap="square">
                <a:spAutoFit/>
              </a:bodyPr>
              <a:lstStyle/>
              <a:p>
                <a:pPr>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(2)</a:t>
                </a:r>
                <a:r>
                  <a:rPr lang="zh-CN" altLang="zh-CN" sz="2600" b="1" dirty="0">
                    <a:latin typeface="Times New Roman" panose="02020603050405020304" pitchFamily="18" charset="0"/>
                    <a:cs typeface="Times New Roman" panose="02020603050405020304" pitchFamily="18" charset="0"/>
                  </a:rPr>
                  <a:t>若函数</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e>
                    </m:d>
                  </m:oMath>
                </a14:m>
                <a:r>
                  <a:rPr lang="zh-CN" altLang="zh-CN" sz="2600" b="1" dirty="0">
                    <a:latin typeface="Times New Roman" panose="02020603050405020304" pitchFamily="18" charset="0"/>
                    <a:cs typeface="Times New Roman" panose="02020603050405020304" pitchFamily="18" charset="0"/>
                  </a:rPr>
                  <a:t>则</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r>
                  <a:rPr lang="zh-CN" altLang="zh-CN" sz="2600" b="1" u="sng" dirty="0">
                    <a:latin typeface="Times New Roman" panose="02020603050405020304" pitchFamily="18" charset="0"/>
                    <a:cs typeface="Times New Roman" panose="02020603050405020304" pitchFamily="18" charset="0"/>
                  </a:rPr>
                  <a:t>　　　　</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不等式</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)&gt;2</a:t>
                </a:r>
                <a:r>
                  <a:rPr lang="zh-CN" altLang="zh-CN" sz="2600" b="1" dirty="0">
                    <a:latin typeface="Times New Roman" panose="02020603050405020304" pitchFamily="18" charset="0"/>
                    <a:cs typeface="Times New Roman" panose="02020603050405020304" pitchFamily="18" charset="0"/>
                  </a:rPr>
                  <a:t>的</a:t>
                </a:r>
                <a:r>
                  <a:rPr lang="zh-CN" altLang="zh-CN" sz="2600" b="1" dirty="0" smtClean="0">
                    <a:latin typeface="Times New Roman" panose="02020603050405020304" pitchFamily="18" charset="0"/>
                    <a:cs typeface="Times New Roman" panose="02020603050405020304" pitchFamily="18" charset="0"/>
                  </a:rPr>
                  <a:t>解集是</a:t>
                </a:r>
                <a:endParaRPr lang="en-US" altLang="zh-CN" sz="2600" b="1" dirty="0" smtClean="0">
                  <a:latin typeface="Times New Roman" panose="02020603050405020304" pitchFamily="18" charset="0"/>
                  <a:cs typeface="Times New Roman" panose="02020603050405020304" pitchFamily="18" charset="0"/>
                </a:endParaRPr>
              </a:p>
              <a:p>
                <a:pPr>
                  <a:lnSpc>
                    <a:spcPct val="150000"/>
                  </a:lnSpc>
                  <a:spcAft>
                    <a:spcPts val="0"/>
                  </a:spcAft>
                  <a:tabLst>
                    <a:tab pos="2970530" algn="l"/>
                  </a:tabLst>
                </a:pPr>
                <a:r>
                  <a:rPr lang="zh-CN" altLang="zh-CN" sz="2600" b="1" u="sng"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 </a:t>
                </a:r>
                <a:endParaRPr lang="zh-CN" altLang="zh-CN" sz="1150" dirty="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269382" y="306263"/>
                <a:ext cx="11589417" cy="1962717"/>
              </a:xfrm>
              <a:prstGeom prst="rect">
                <a:avLst/>
              </a:prstGeom>
              <a:blipFill rotWithShape="0">
                <a:blip r:embed="rId5"/>
                <a:stretch>
                  <a:fillRect l="-947" b="-7143"/>
                </a:stretch>
              </a:blipFill>
            </p:spPr>
            <p:txBody>
              <a:bodyPr/>
              <a:lstStyle/>
              <a:p>
                <a:r>
                  <a:rPr lang="zh-CN" altLang="en-US">
                    <a:noFill/>
                  </a:rPr>
                  <a:t> </a:t>
                </a:r>
              </a:p>
            </p:txBody>
          </p:sp>
        </mc:Fallback>
      </mc:AlternateContent>
      <p:sp>
        <p:nvSpPr>
          <p:cNvPr id="7" name="矩形 6"/>
          <p:cNvSpPr/>
          <p:nvPr>
            <p:custDataLst>
              <p:tags r:id="rId2"/>
            </p:custDataLst>
          </p:nvPr>
        </p:nvSpPr>
        <p:spPr>
          <a:xfrm>
            <a:off x="6611014" y="870600"/>
            <a:ext cx="351378" cy="492443"/>
          </a:xfrm>
          <a:prstGeom prst="rect">
            <a:avLst/>
          </a:prstGeom>
        </p:spPr>
        <p:txBody>
          <a:bodyPr wrap="none">
            <a:spAutoFit/>
          </a:bodyPr>
          <a:lstStyle/>
          <a:p>
            <a:r>
              <a:rPr lang="en-US" altLang="zh-CN" sz="2600" b="1" dirty="0" smtClean="0">
                <a:solidFill>
                  <a:srgbClr val="C00000"/>
                </a:solidFill>
                <a:latin typeface="Times New Roman" panose="02020603050405020304" pitchFamily="18" charset="0"/>
              </a:rPr>
              <a:t>3</a:t>
            </a:r>
            <a:endParaRPr lang="zh-CN" altLang="en-US" sz="2600" b="1" dirty="0">
              <a:solidFill>
                <a:srgbClr val="C00000"/>
              </a:solidFill>
            </a:endParaRPr>
          </a:p>
        </p:txBody>
      </p:sp>
      <p:sp>
        <p:nvSpPr>
          <p:cNvPr id="5" name="矩形 4"/>
          <p:cNvSpPr/>
          <p:nvPr>
            <p:custDataLst>
              <p:tags r:id="rId3"/>
            </p:custDataLst>
          </p:nvPr>
        </p:nvSpPr>
        <p:spPr>
          <a:xfrm>
            <a:off x="287286" y="1679544"/>
            <a:ext cx="2805576" cy="492443"/>
          </a:xfrm>
          <a:prstGeom prst="rect">
            <a:avLst/>
          </a:prstGeom>
        </p:spPr>
        <p:txBody>
          <a:bodyPr wrap="none">
            <a:spAutoFit/>
          </a:bodyPr>
          <a:lstStyle/>
          <a:p>
            <a:r>
              <a:rPr lang="en-US" altLang="zh-CN" sz="2600" b="1" smtClean="0">
                <a:solidFill>
                  <a:srgbClr val="C00000"/>
                </a:solidFill>
                <a:latin typeface="Times New Roman" panose="02020603050405020304" pitchFamily="18" charset="0"/>
              </a:rPr>
              <a:t>(</a:t>
            </a:r>
            <a:r>
              <a:rPr lang="en-US" altLang="zh-CN" sz="2600" b="1" smtClean="0">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rPr>
              <a:t>1)</a:t>
            </a:r>
            <a:r>
              <a:rPr lang="zh-CN" altLang="zh-CN" sz="2600" b="1">
                <a:solidFill>
                  <a:srgbClr val="C00000"/>
                </a:solidFill>
                <a:cs typeface="宋体" panose="02010600030101010101" pitchFamily="2" charset="-122"/>
              </a:rPr>
              <a:t>∪</a:t>
            </a:r>
            <a:r>
              <a:rPr lang="en-US" altLang="zh-CN" sz="2600" b="1">
                <a:solidFill>
                  <a:srgbClr val="C00000"/>
                </a:solidFill>
                <a:latin typeface="Times New Roman" panose="02020603050405020304" pitchFamily="18" charset="0"/>
              </a:rPr>
              <a:t>(0</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rPr>
              <a:t>)</a:t>
            </a:r>
            <a:endParaRPr lang="zh-CN" altLang="en-US" sz="2600" b="1" dirty="0">
              <a:solidFill>
                <a:srgbClr val="C00000"/>
              </a:solidFill>
            </a:endParaRPr>
          </a:p>
        </p:txBody>
      </p:sp>
      <mc:AlternateContent xmlns:mc="http://schemas.openxmlformats.org/markup-compatibility/2006" xmlns:a14="http://schemas.microsoft.com/office/drawing/2010/main">
        <mc:Choice Requires="a14">
          <p:sp>
            <p:nvSpPr>
              <p:cNvPr id="9" name="矩形 8"/>
              <p:cNvSpPr/>
              <p:nvPr/>
            </p:nvSpPr>
            <p:spPr>
              <a:xfrm>
                <a:off x="421782" y="2144649"/>
                <a:ext cx="11589417" cy="3853299"/>
              </a:xfrm>
              <a:prstGeom prst="rect">
                <a:avLst/>
              </a:prstGeom>
            </p:spPr>
            <p:txBody>
              <a:bodyPr wrap="square">
                <a:spAutoFit/>
              </a:bodyPr>
              <a:lstStyle/>
              <a:p>
                <a:pPr>
                  <a:lnSpc>
                    <a:spcPct val="130000"/>
                  </a:lnSpc>
                  <a:spcAft>
                    <a:spcPts val="0"/>
                  </a:spcAft>
                  <a:tabLst>
                    <a:tab pos="2970530" algn="l"/>
                  </a:tabLst>
                </a:pP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e>
                    </m:d>
                  </m:oMath>
                </a14:m>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(2)=3.</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1&gt;2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&gt;1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&lt;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)=3&gt;2</a:t>
                </a:r>
                <a:r>
                  <a:rPr lang="zh-CN" altLang="zh-CN" sz="2600" b="1">
                    <a:latin typeface="Times New Roman" panose="02020603050405020304" pitchFamily="18" charset="0"/>
                    <a:cs typeface="Times New Roman" panose="02020603050405020304" pitchFamily="18" charset="0"/>
                  </a:rPr>
                  <a:t>恒成立</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所以不等式</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)&gt;2</a:t>
                </a:r>
                <a:r>
                  <a:rPr lang="zh-CN" altLang="zh-CN" sz="2600" b="1">
                    <a:latin typeface="Times New Roman" panose="02020603050405020304" pitchFamily="18" charset="0"/>
                    <a:cs typeface="Times New Roman" panose="02020603050405020304" pitchFamily="18" charset="0"/>
                  </a:rPr>
                  <a:t>的</a:t>
                </a:r>
                <a:r>
                  <a:rPr lang="zh-CN" altLang="zh-CN" sz="2600" b="1" smtClean="0">
                    <a:latin typeface="Times New Roman" panose="02020603050405020304" pitchFamily="18" charset="0"/>
                    <a:cs typeface="Times New Roman" panose="02020603050405020304" pitchFamily="18" charset="0"/>
                  </a:rPr>
                  <a:t>解集是</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421782" y="2144649"/>
                <a:ext cx="11589417" cy="3853299"/>
              </a:xfrm>
              <a:prstGeom prst="rect">
                <a:avLst/>
              </a:prstGeom>
              <a:blipFill rotWithShape="0">
                <a:blip r:embed="rId6"/>
                <a:stretch>
                  <a:fillRect l="-947" b="-174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9283154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linds(horizont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blinds(horizontal)">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blinds(horizontal)">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blinds(horizontal)">
                                      <p:cBhvr>
                                        <p:cTn id="32" dur="500"/>
                                        <p:tgtEl>
                                          <p:spTgt spid="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Effect transition="in" filter="blinds(horizontal)">
                                      <p:cBhvr>
                                        <p:cTn id="37" dur="500"/>
                                        <p:tgtEl>
                                          <p:spTgt spid="9">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
                                            <p:txEl>
                                              <p:pRg st="5" end="5"/>
                                            </p:txEl>
                                          </p:spTgt>
                                        </p:tgtEl>
                                        <p:attrNameLst>
                                          <p:attrName>style.visibility</p:attrName>
                                        </p:attrNameLst>
                                      </p:cBhvr>
                                      <p:to>
                                        <p:strVal val="visible"/>
                                      </p:to>
                                    </p:set>
                                    <p:animEffect transition="in" filter="blinds(horizontal)">
                                      <p:cBhvr>
                                        <p:cTn id="4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smtClean="0">
                <a:solidFill>
                  <a:schemeClr val="bg1"/>
                </a:solidFill>
                <a:effectLst/>
                <a:latin typeface="微软雅黑" panose="020B0503020204020204" pitchFamily="34" charset="-122"/>
                <a:ea typeface="微软雅黑" panose="020B0503020204020204" pitchFamily="34" charset="-122"/>
              </a:rPr>
              <a:t>课时对点精练</a:t>
            </a:r>
            <a:endParaRPr lang="zh-CN" altLang="en-US" sz="4800" b="1" spc="300" dirty="0">
              <a:solidFill>
                <a:schemeClr val="bg1"/>
              </a:solidFill>
              <a:effectLst/>
              <a:latin typeface="微软雅黑" panose="020B0503020204020204" pitchFamily="34" charset="-122"/>
              <a:ea typeface="微软雅黑" panose="020B0503020204020204" pitchFamily="34" charset="-122"/>
            </a:endParaRP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r>
              <a:rPr kumimoji="1" lang="en-US" altLang="zh-CN" sz="8800" b="1" dirty="0">
                <a:solidFill>
                  <a:prstClr val="white"/>
                </a:solidFill>
                <a:latin typeface="微软雅黑" panose="020B0503020204020204" pitchFamily="34" charset="-122"/>
                <a:ea typeface="微软雅黑" panose="020B0503020204020204" pitchFamily="34" charset="-122"/>
              </a:rPr>
              <a:t>3</a:t>
            </a:r>
          </a:p>
        </p:txBody>
      </p:sp>
      <p:sp>
        <p:nvSpPr>
          <p:cNvPr id="21" name="文本框 10"/>
          <p:cNvSpPr txBox="1"/>
          <p:nvPr/>
        </p:nvSpPr>
        <p:spPr>
          <a:xfrm>
            <a:off x="4375785" y="3428365"/>
            <a:ext cx="4071620" cy="337185"/>
          </a:xfrm>
          <a:prstGeom prst="rect">
            <a:avLst/>
          </a:prstGeom>
          <a:noFill/>
        </p:spPr>
        <p:txBody>
          <a:bodyPr wrap="square">
            <a:spAutoFit/>
          </a:bodyPr>
          <a:lstStyle/>
          <a:p>
            <a:pPr algn="dist" fontAlgn="auto">
              <a:spcBef>
                <a:spcPts val="0"/>
              </a:spcBef>
              <a:spcAft>
                <a:spcPts val="0"/>
              </a:spcAft>
              <a:defRPr/>
            </a:pPr>
            <a:r>
              <a:rPr lang="en-US" altLang="zh-CN" sz="1600" spc="300" dirty="0" err="1" smtClean="0">
                <a:solidFill>
                  <a:schemeClr val="bg1"/>
                </a:solidFill>
                <a:effectLst/>
                <a:latin typeface="微软雅黑" panose="020B0503020204020204" pitchFamily="34" charset="-122"/>
                <a:ea typeface="微软雅黑" panose="020B0503020204020204" pitchFamily="34" charset="-122"/>
              </a:rPr>
              <a:t>KESHIDUIDIANJINGLIAN</a:t>
            </a:r>
            <a:r>
              <a:rPr lang="en-US" altLang="zh-CN" sz="1600" spc="300" dirty="0" smtClean="0">
                <a:solidFill>
                  <a:schemeClr val="bg1"/>
                </a:solidFill>
                <a:effectLst/>
                <a:latin typeface="微软雅黑" panose="020B0503020204020204" pitchFamily="34" charset="-122"/>
                <a:ea typeface="微软雅黑" panose="020B0503020204020204" pitchFamily="34" charset="-122"/>
              </a:rPr>
              <a:t>   </a:t>
            </a:r>
            <a:endParaRPr lang="en-US" altLang="zh-CN" sz="1600" spc="300" dirty="0">
              <a:solidFill>
                <a:schemeClr val="bg1"/>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61862598"/>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3213767"/>
            <a:ext cx="12190413" cy="308054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9" name="矩形 8"/>
              <p:cNvSpPr/>
              <p:nvPr/>
            </p:nvSpPr>
            <p:spPr>
              <a:xfrm>
                <a:off x="269382" y="492501"/>
                <a:ext cx="11589417" cy="5565691"/>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一、单选题</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)=lg(</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den>
                    </m:f>
                  </m:oMath>
                </a14:m>
                <a:r>
                  <a:rPr lang="zh-CN" altLang="zh-CN" sz="2600" b="1">
                    <a:latin typeface="Times New Roman" panose="02020603050405020304" pitchFamily="18" charset="0"/>
                    <a:cs typeface="Times New Roman" panose="02020603050405020304" pitchFamily="18" charset="0"/>
                  </a:rPr>
                  <a:t>的定义域是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endParaRPr lang="zh-CN" altLang="zh-CN" sz="1150">
                  <a:latin typeface="Calibri" panose="020F0502020204030204" pitchFamily="34" charset="0"/>
                  <a:cs typeface="Times New Roman" panose="02020603050405020304" pitchFamily="18" charset="0"/>
                </a:endParaRPr>
              </a:p>
              <a:p>
                <a:pPr marL="3240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)=lg(</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oMath>
                </a14:m>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492501"/>
                <a:ext cx="11589417" cy="5565691"/>
              </a:xfrm>
              <a:prstGeom prst="rect">
                <a:avLst/>
              </a:prstGeom>
              <a:blipFill rotWithShape="0">
                <a:blip r:embed="rId4"/>
                <a:stretch>
                  <a:fillRect l="-947" b="-548"/>
                </a:stretch>
              </a:blipFill>
            </p:spPr>
            <p:txBody>
              <a:bodyPr/>
              <a:lstStyle/>
              <a:p>
                <a:r>
                  <a:rPr lang="zh-CN" altLang="en-US">
                    <a:noFill/>
                  </a:rPr>
                  <a:t> </a:t>
                </a:r>
              </a:p>
            </p:txBody>
          </p:sp>
        </mc:Fallback>
      </mc:AlternateContent>
      <p:sp>
        <p:nvSpPr>
          <p:cNvPr id="10" name="矩形 9"/>
          <p:cNvSpPr/>
          <p:nvPr>
            <p:custDataLst>
              <p:tags r:id="rId2"/>
            </p:custDataLst>
          </p:nvPr>
        </p:nvSpPr>
        <p:spPr>
          <a:xfrm>
            <a:off x="5436108" y="1352590"/>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spTree>
    <p:extLst>
      <p:ext uri="{BB962C8B-B14F-4D97-AF65-F5344CB8AC3E}">
        <p14:creationId xmlns:p14="http://schemas.microsoft.com/office/powerpoint/2010/main" val="282524282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blinds(horizontal)">
                                      <p:cBhvr>
                                        <p:cTn id="12" dur="500"/>
                                        <p:tgtEl>
                                          <p:spTgt spid="9">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animEffect transition="in" filter="blinds(horizontal)">
                                      <p:cBhvr>
                                        <p:cTn id="17" dur="500"/>
                                        <p:tgtEl>
                                          <p:spTgt spid="9">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blinds(horizontal)">
                                      <p:cBhvr>
                                        <p:cTn id="2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0" y="2360676"/>
            <a:ext cx="12190413" cy="390042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6" name="矩形 15"/>
              <p:cNvSpPr/>
              <p:nvPr/>
            </p:nvSpPr>
            <p:spPr>
              <a:xfrm>
                <a:off x="269382" y="503518"/>
                <a:ext cx="11589417" cy="5628849"/>
              </a:xfrm>
              <a:prstGeom prst="rect">
                <a:avLst/>
              </a:prstGeom>
            </p:spPr>
            <p:txBody>
              <a:bodyPr wrap="square">
                <a:spAutoFit/>
              </a:bodyPr>
              <a:lstStyle/>
              <a:p>
                <a:pPr marL="324000" indent="-457200">
                  <a:lnSpc>
                    <a:spcPct val="13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2.(2025·</a:t>
                </a:r>
                <a:r>
                  <a:rPr lang="zh-CN" altLang="zh-CN" sz="2600" b="1" dirty="0">
                    <a:latin typeface="Times New Roman" panose="02020603050405020304" pitchFamily="18" charset="0"/>
                    <a:cs typeface="Times New Roman" panose="02020603050405020304" pitchFamily="18" charset="0"/>
                  </a:rPr>
                  <a:t>吕梁调研</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下面四组函数中</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表示同一个函数的一组是</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24000" indent="-457200">
                  <a:lnSpc>
                    <a:spcPct val="13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en-US" altLang="zh-CN" sz="2600" b="1" dirty="0" err="1" smtClean="0">
                    <a:latin typeface="Times New Roman" panose="02020603050405020304" pitchFamily="18" charset="0"/>
                    <a:cs typeface="Times New Roman" panose="02020603050405020304" pitchFamily="18" charset="0"/>
                  </a:rPr>
                  <a:t>A.</a:t>
                </a:r>
                <a:r>
                  <a:rPr lang="en-US" altLang="zh-CN" sz="2600" b="1" i="1" dirty="0" err="1" smtClean="0">
                    <a:latin typeface="Times New Roman" panose="02020603050405020304" pitchFamily="18" charset="0"/>
                    <a:cs typeface="Times New Roman" panose="02020603050405020304" pitchFamily="18" charset="0"/>
                  </a:rPr>
                  <a:t>f</a:t>
                </a:r>
                <a:r>
                  <a:rPr lang="en-US" altLang="zh-CN" sz="2600" b="1" dirty="0" smtClean="0">
                    <a:latin typeface="Times New Roman" panose="02020603050405020304" pitchFamily="18" charset="0"/>
                    <a:cs typeface="Times New Roman" panose="02020603050405020304" pitchFamily="18" charset="0"/>
                  </a:rPr>
                  <a:t>(</a:t>
                </a:r>
                <a:r>
                  <a:rPr lang="en-US" altLang="zh-CN" sz="2600" b="1" i="1" dirty="0" smtClean="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e</a:t>
                </a:r>
                <a:r>
                  <a:rPr lang="en-US" altLang="zh-CN" sz="2600" b="1" baseline="30000" dirty="0" err="1">
                    <a:latin typeface="Times New Roman" panose="02020603050405020304" pitchFamily="18" charset="0"/>
                    <a:cs typeface="Times New Roman" panose="02020603050405020304" pitchFamily="18" charset="0"/>
                  </a:rPr>
                  <a:t>ln</a:t>
                </a:r>
                <a:r>
                  <a:rPr lang="en-US" altLang="zh-CN" sz="2600" b="1" baseline="30000" dirty="0">
                    <a:latin typeface="宋体" panose="02010600030101010101" pitchFamily="2" charset="-122"/>
                    <a:cs typeface="Times New Roman" panose="02020603050405020304" pitchFamily="18" charset="0"/>
                  </a:rPr>
                  <a:t> </a:t>
                </a:r>
                <a:r>
                  <a:rPr lang="en-US" altLang="zh-CN" sz="2600" b="1" i="1" baseline="30000" dirty="0" err="1">
                    <a:latin typeface="Times New Roman" panose="02020603050405020304" pitchFamily="18" charset="0"/>
                    <a:cs typeface="Times New Roman" panose="02020603050405020304" pitchFamily="18" charset="0"/>
                  </a:rPr>
                  <a:t>x</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g</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r>
                  <a:rPr lang="en-US" altLang="zh-CN" sz="2600" b="1" i="1" dirty="0" smtClean="0">
                    <a:latin typeface="Times New Roman" panose="02020603050405020304" pitchFamily="18" charset="0"/>
                    <a:cs typeface="Times New Roman" panose="02020603050405020304" pitchFamily="18" charset="0"/>
                  </a:rPr>
                  <a:t>x				</a:t>
                </a:r>
                <a:r>
                  <a:rPr lang="en-US" altLang="zh-CN" sz="2600" b="1" dirty="0" err="1" smtClean="0">
                    <a:latin typeface="Times New Roman" panose="02020603050405020304" pitchFamily="18" charset="0"/>
                    <a:cs typeface="Times New Roman" panose="02020603050405020304" pitchFamily="18" charset="0"/>
                  </a:rPr>
                  <a:t>B.</a:t>
                </a:r>
                <a:r>
                  <a:rPr lang="en-US" altLang="zh-CN" sz="2600" b="1" i="1" dirty="0" err="1" smtClean="0">
                    <a:latin typeface="Times New Roman" panose="02020603050405020304" pitchFamily="18" charset="0"/>
                    <a:cs typeface="Times New Roman" panose="02020603050405020304" pitchFamily="18" charset="0"/>
                  </a:rPr>
                  <a:t>f</a:t>
                </a:r>
                <a:r>
                  <a:rPr lang="en-US" altLang="zh-CN" sz="2600" b="1" dirty="0" smtClean="0">
                    <a:latin typeface="Times New Roman" panose="02020603050405020304" pitchFamily="18" charset="0"/>
                    <a:cs typeface="Times New Roman" panose="02020603050405020304" pitchFamily="18" charset="0"/>
                  </a:rPr>
                  <a:t>(</a:t>
                </a:r>
                <a:r>
                  <a:rPr lang="en-US" altLang="zh-CN" sz="2600" b="1" i="1" dirty="0" smtClean="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g</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a:t>
                </a:r>
                <a:r>
                  <a:rPr lang="en-US" altLang="zh-CN" sz="2600" b="1" baseline="30000" dirty="0">
                    <a:latin typeface="Times New Roman" panose="02020603050405020304" pitchFamily="18" charset="0"/>
                    <a:cs typeface="Times New Roman" panose="02020603050405020304" pitchFamily="18" charset="0"/>
                  </a:rPr>
                  <a:t>2</a:t>
                </a:r>
                <a:endParaRPr lang="zh-CN" altLang="zh-CN" sz="1150" dirty="0">
                  <a:latin typeface="Calibri" panose="020F0502020204030204" pitchFamily="34" charset="0"/>
                  <a:cs typeface="Times New Roman" panose="02020603050405020304" pitchFamily="18" charset="0"/>
                </a:endParaRPr>
              </a:p>
              <a:p>
                <a:pPr marL="324000" indent="-457200">
                  <a:lnSpc>
                    <a:spcPct val="13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en-US" altLang="zh-CN" sz="2600" b="1" dirty="0" err="1" smtClean="0">
                    <a:latin typeface="Times New Roman" panose="02020603050405020304" pitchFamily="18" charset="0"/>
                    <a:cs typeface="Times New Roman" panose="02020603050405020304" pitchFamily="18" charset="0"/>
                  </a:rPr>
                  <a:t>C.</a:t>
                </a:r>
                <a:r>
                  <a:rPr lang="en-US" altLang="zh-CN" sz="2600" b="1" i="1" dirty="0" err="1" smtClean="0">
                    <a:latin typeface="Times New Roman" panose="02020603050405020304" pitchFamily="18" charset="0"/>
                    <a:cs typeface="Times New Roman" panose="02020603050405020304" pitchFamily="18" charset="0"/>
                  </a:rPr>
                  <a:t>f</a:t>
                </a:r>
                <a:r>
                  <a:rPr lang="en-US" altLang="zh-CN" sz="2600" b="1" dirty="0" smtClean="0">
                    <a:latin typeface="Times New Roman" panose="02020603050405020304" pitchFamily="18" charset="0"/>
                    <a:cs typeface="Times New Roman" panose="02020603050405020304" pitchFamily="18" charset="0"/>
                  </a:rPr>
                  <a:t>(</a:t>
                </a:r>
                <a:r>
                  <a:rPr lang="en-US" altLang="zh-CN" sz="2600" b="1" i="1" dirty="0" smtClean="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g</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t</a:t>
                </a:r>
                <a:r>
                  <a:rPr lang="en-US" altLang="zh-CN" sz="2600" b="1" dirty="0">
                    <a:latin typeface="Times New Roman" panose="02020603050405020304" pitchFamily="18" charset="0"/>
                    <a:cs typeface="Times New Roman" panose="02020603050405020304" pitchFamily="18" charset="0"/>
                  </a:rPr>
                  <a:t>)=|</a:t>
                </a:r>
                <a:r>
                  <a:rPr lang="en-US" altLang="zh-CN" sz="2600" b="1" i="1" dirty="0" smtClean="0">
                    <a:latin typeface="Times New Roman" panose="02020603050405020304" pitchFamily="18" charset="0"/>
                    <a:cs typeface="Times New Roman" panose="02020603050405020304" pitchFamily="18" charset="0"/>
                  </a:rPr>
                  <a:t>t</a:t>
                </a:r>
                <a:r>
                  <a:rPr lang="en-US" altLang="zh-CN" sz="2600" b="1" dirty="0" smtClean="0">
                    <a:latin typeface="Times New Roman" panose="02020603050405020304" pitchFamily="18" charset="0"/>
                    <a:cs typeface="Times New Roman" panose="02020603050405020304" pitchFamily="18" charset="0"/>
                  </a:rPr>
                  <a:t>|				</a:t>
                </a:r>
                <a:r>
                  <a:rPr lang="en-US" altLang="zh-CN" sz="2600" b="1" dirty="0" err="1" smtClean="0">
                    <a:latin typeface="Times New Roman" panose="02020603050405020304" pitchFamily="18" charset="0"/>
                    <a:cs typeface="Times New Roman" panose="02020603050405020304" pitchFamily="18" charset="0"/>
                  </a:rPr>
                  <a:t>D.</a:t>
                </a:r>
                <a:r>
                  <a:rPr lang="en-US" altLang="zh-CN" sz="2600" b="1" i="1" dirty="0" err="1" smtClean="0">
                    <a:latin typeface="Times New Roman" panose="02020603050405020304" pitchFamily="18" charset="0"/>
                    <a:cs typeface="Times New Roman" panose="02020603050405020304" pitchFamily="18" charset="0"/>
                  </a:rPr>
                  <a:t>f</a:t>
                </a:r>
                <a:r>
                  <a:rPr lang="en-US" altLang="zh-CN" sz="2600" b="1" dirty="0" smtClean="0">
                    <a:latin typeface="Times New Roman" panose="02020603050405020304" pitchFamily="18" charset="0"/>
                    <a:cs typeface="Times New Roman" panose="02020603050405020304" pitchFamily="18" charset="0"/>
                  </a:rPr>
                  <a:t>(</a:t>
                </a:r>
                <a:r>
                  <a:rPr lang="en-US" altLang="zh-CN" sz="2600" b="1" i="1" dirty="0" smtClean="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rad>
                      <m:ra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r>
                          <a:rPr lang="en-US" altLang="zh-CN" sz="2600" b="1" i="1">
                            <a:latin typeface="Cambria Math" panose="02040503050406030204" pitchFamily="18" charset="0"/>
                            <a:cs typeface="Times New Roman" panose="02020603050405020304" pitchFamily="18" charset="0"/>
                          </a:rPr>
                          <m:t>𝟑</m:t>
                        </m:r>
                      </m:deg>
                      <m:e>
                        <m:r>
                          <a:rPr lang="en-US" altLang="zh-CN" sz="2600" b="1" i="1">
                            <a:latin typeface="Cambria Math" panose="02040503050406030204" pitchFamily="18" charset="0"/>
                            <a:cs typeface="Times New Roman" panose="02020603050405020304" pitchFamily="18" charset="0"/>
                          </a:rPr>
                          <m:t>𝒙</m:t>
                        </m:r>
                      </m:e>
                    </m:rad>
                  </m:oMath>
                </a14:m>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g</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𝒙</m:t>
                        </m:r>
                      </m:den>
                    </m:f>
                  </m:oMath>
                </a14:m>
                <a:r>
                  <a:rPr lang="en-US" altLang="zh-CN" sz="2600" b="1" dirty="0" smtClean="0">
                    <a:solidFill>
                      <a:srgbClr val="C00000"/>
                    </a:solidFill>
                    <a:effectLst/>
                    <a:latin typeface="Times New Roman" panose="02020603050405020304" pitchFamily="18" charset="0"/>
                    <a:ea typeface="黑体" panose="02010609060101010101" pitchFamily="49" charset="-122"/>
                    <a:cs typeface="Times New Roman" panose="02020603050405020304" pitchFamily="18" charset="0"/>
                  </a:rPr>
                  <a:t>	</a:t>
                </a:r>
              </a:p>
              <a:p>
                <a:pPr marL="324000" indent="-457200">
                  <a:lnSpc>
                    <a:spcPct val="130000"/>
                  </a:lnSpc>
                  <a:spcAft>
                    <a:spcPts val="0"/>
                  </a:spcAft>
                  <a:tabLst>
                    <a:tab pos="2970530" algn="l"/>
                  </a:tabLst>
                </a:pPr>
                <a:r>
                  <a:rPr lang="en-US"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对于</a:t>
                </a:r>
                <a:r>
                  <a:rPr lang="en-US" altLang="zh-CN" sz="2600" b="1" dirty="0">
                    <a:latin typeface="Times New Roman" panose="02020603050405020304" pitchFamily="18" charset="0"/>
                    <a:cs typeface="Times New Roman" panose="02020603050405020304" pitchFamily="18" charset="0"/>
                  </a:rPr>
                  <a:t>A</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因为</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的定义域为</a:t>
                </a:r>
                <a:r>
                  <a:rPr lang="en-US" altLang="zh-CN" sz="2600" b="1" dirty="0">
                    <a:latin typeface="Times New Roman" panose="02020603050405020304" pitchFamily="18" charset="0"/>
                    <a:cs typeface="Times New Roman" panose="02020603050405020304" pitchFamily="18" charset="0"/>
                  </a:rPr>
                  <a:t>(0</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g</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的定义域为</a:t>
                </a:r>
                <a:r>
                  <a:rPr lang="en-US" altLang="zh-CN" sz="2600" b="1" dirty="0">
                    <a:latin typeface="Times New Roman" panose="02020603050405020304" pitchFamily="18" charset="0"/>
                    <a:cs typeface="Times New Roman" panose="02020603050405020304" pitchFamily="18" charset="0"/>
                  </a:rPr>
                  <a:t>R</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两函数定义域不相同</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所以不是同一个函数</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错误</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24000" indent="-457200">
                  <a:lnSpc>
                    <a:spcPct val="13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对于</a:t>
                </a:r>
                <a:r>
                  <a:rPr lang="en-US" altLang="zh-CN" sz="2600" b="1" dirty="0">
                    <a:latin typeface="Times New Roman" panose="02020603050405020304" pitchFamily="18" charset="0"/>
                    <a:cs typeface="Times New Roman" panose="02020603050405020304" pitchFamily="18" charset="0"/>
                  </a:rPr>
                  <a:t>B</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因为</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和</a:t>
                </a:r>
                <a:r>
                  <a:rPr lang="en-US" altLang="zh-CN" sz="2600" b="1" i="1" dirty="0">
                    <a:latin typeface="Times New Roman" panose="02020603050405020304" pitchFamily="18" charset="0"/>
                    <a:cs typeface="Times New Roman" panose="02020603050405020304" pitchFamily="18" charset="0"/>
                  </a:rPr>
                  <a:t>g</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的对应关系不一致</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所以不是同一个函数</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错误</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24000" indent="-457200">
                  <a:lnSpc>
                    <a:spcPct val="13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对于</a:t>
                </a:r>
                <a:r>
                  <a:rPr lang="en-US" altLang="zh-CN" sz="2600" b="1" dirty="0">
                    <a:latin typeface="Times New Roman" panose="02020603050405020304" pitchFamily="18" charset="0"/>
                    <a:cs typeface="Times New Roman" panose="02020603050405020304" pitchFamily="18" charset="0"/>
                  </a:rPr>
                  <a:t>C</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因为</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和</a:t>
                </a:r>
                <a:r>
                  <a:rPr lang="en-US" altLang="zh-CN" sz="2600" b="1" i="1" dirty="0">
                    <a:latin typeface="Times New Roman" panose="02020603050405020304" pitchFamily="18" charset="0"/>
                    <a:cs typeface="Times New Roman" panose="02020603050405020304" pitchFamily="18" charset="0"/>
                  </a:rPr>
                  <a:t>g</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t</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的定义域都为</a:t>
                </a:r>
                <a:r>
                  <a:rPr lang="en-US" altLang="zh-CN" sz="2600" b="1" dirty="0">
                    <a:latin typeface="Times New Roman" panose="02020603050405020304" pitchFamily="18" charset="0"/>
                    <a:cs typeface="Times New Roman" panose="02020603050405020304" pitchFamily="18" charset="0"/>
                  </a:rPr>
                  <a:t>R</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x</a:t>
                </a:r>
                <a:r>
                  <a:rPr lang="en-US" altLang="zh-CN" sz="2600" b="1" dirty="0" err="1">
                    <a:latin typeface="Times New Roman" panose="02020603050405020304" pitchFamily="18" charset="0"/>
                    <a:cs typeface="Times New Roman" panose="02020603050405020304" pitchFamily="18" charset="0"/>
                  </a:rPr>
                  <a:t>|</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g</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t</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t</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对应关系一致</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所以是同一个函数</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C</a:t>
                </a:r>
                <a:r>
                  <a:rPr lang="zh-CN" altLang="zh-CN" sz="2600" b="1" dirty="0">
                    <a:latin typeface="Times New Roman" panose="02020603050405020304" pitchFamily="18" charset="0"/>
                    <a:cs typeface="Times New Roman" panose="02020603050405020304" pitchFamily="18" charset="0"/>
                  </a:rPr>
                  <a:t>正确</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24000" indent="-457200">
                  <a:lnSpc>
                    <a:spcPct val="13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对于</a:t>
                </a:r>
                <a:r>
                  <a:rPr lang="en-US" altLang="zh-CN" sz="2600" b="1" dirty="0">
                    <a:latin typeface="Times New Roman" panose="02020603050405020304" pitchFamily="18" charset="0"/>
                    <a:cs typeface="Times New Roman" panose="02020603050405020304" pitchFamily="18" charset="0"/>
                  </a:rPr>
                  <a:t>D</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因为</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的定义域为</a:t>
                </a:r>
                <a:r>
                  <a:rPr lang="en-US" altLang="zh-CN" sz="2600" b="1" dirty="0" err="1">
                    <a:latin typeface="Times New Roman" panose="02020603050405020304" pitchFamily="18" charset="0"/>
                    <a:cs typeface="Times New Roman" panose="02020603050405020304" pitchFamily="18" charset="0"/>
                  </a:rPr>
                  <a:t>R</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g</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的定义域为</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x</a:t>
                </a:r>
                <a:r>
                  <a:rPr lang="en-US" altLang="zh-CN" sz="2600" b="1" dirty="0" err="1">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x</a:t>
                </a:r>
                <a:r>
                  <a:rPr lang="en-US" altLang="zh-CN" sz="2600" b="1" dirty="0" err="1">
                    <a:latin typeface="宋体" panose="02010600030101010101" pitchFamily="2" charset="-122"/>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0</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两函数定义域不相同</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所以不是同一个函数</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D</a:t>
                </a:r>
                <a:r>
                  <a:rPr lang="zh-CN" altLang="zh-CN" sz="2600" b="1" dirty="0">
                    <a:latin typeface="Times New Roman" panose="02020603050405020304" pitchFamily="18" charset="0"/>
                    <a:cs typeface="Times New Roman" panose="02020603050405020304" pitchFamily="18" charset="0"/>
                  </a:rPr>
                  <a:t>错误</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xmlns="">
          <p:sp>
            <p:nvSpPr>
              <p:cNvPr id="16" name="矩形 15"/>
              <p:cNvSpPr>
                <a:spLocks noRot="1" noChangeAspect="1" noMove="1" noResize="1" noEditPoints="1" noAdjustHandles="1" noChangeArrowheads="1" noChangeShapeType="1" noTextEdit="1"/>
              </p:cNvSpPr>
              <p:nvPr/>
            </p:nvSpPr>
            <p:spPr>
              <a:xfrm>
                <a:off x="269382" y="503518"/>
                <a:ext cx="11589417" cy="5628849"/>
              </a:xfrm>
              <a:prstGeom prst="rect">
                <a:avLst/>
              </a:prstGeom>
              <a:blipFill rotWithShape="0">
                <a:blip r:embed="rId4"/>
                <a:stretch>
                  <a:fillRect l="-947" t="-217" r="-684" b="-1733"/>
                </a:stretch>
              </a:blipFill>
            </p:spPr>
            <p:txBody>
              <a:bodyPr/>
              <a:lstStyle/>
              <a:p>
                <a:r>
                  <a:rPr lang="zh-CN" altLang="en-US">
                    <a:noFill/>
                  </a:rPr>
                  <a:t> </a:t>
                </a:r>
              </a:p>
            </p:txBody>
          </p:sp>
        </mc:Fallback>
      </mc:AlternateContent>
      <p:sp>
        <p:nvSpPr>
          <p:cNvPr id="17" name="矩形 16"/>
          <p:cNvSpPr/>
          <p:nvPr>
            <p:custDataLst>
              <p:tags r:id="rId2"/>
            </p:custDataLst>
          </p:nvPr>
        </p:nvSpPr>
        <p:spPr>
          <a:xfrm>
            <a:off x="9273265" y="552706"/>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spTree>
    <p:extLst>
      <p:ext uri="{BB962C8B-B14F-4D97-AF65-F5344CB8AC3E}">
        <p14:creationId xmlns:p14="http://schemas.microsoft.com/office/powerpoint/2010/main" val="168336991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xEl>
                                              <p:pRg st="3" end="3"/>
                                            </p:txEl>
                                          </p:spTgt>
                                        </p:tgtEl>
                                        <p:attrNameLst>
                                          <p:attrName>style.visibility</p:attrName>
                                        </p:attrNameLst>
                                      </p:cBhvr>
                                      <p:to>
                                        <p:strVal val="visible"/>
                                      </p:to>
                                    </p:set>
                                    <p:animEffect transition="in" filter="blinds(horizontal)">
                                      <p:cBhvr>
                                        <p:cTn id="12" dur="500"/>
                                        <p:tgtEl>
                                          <p:spTgt spid="1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
                                            <p:txEl>
                                              <p:pRg st="4" end="4"/>
                                            </p:txEl>
                                          </p:spTgt>
                                        </p:tgtEl>
                                        <p:attrNameLst>
                                          <p:attrName>style.visibility</p:attrName>
                                        </p:attrNameLst>
                                      </p:cBhvr>
                                      <p:to>
                                        <p:strVal val="visible"/>
                                      </p:to>
                                    </p:set>
                                    <p:animEffect transition="in" filter="blinds(horizontal)">
                                      <p:cBhvr>
                                        <p:cTn id="17" dur="500"/>
                                        <p:tgtEl>
                                          <p:spTgt spid="1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6">
                                            <p:txEl>
                                              <p:pRg st="5" end="5"/>
                                            </p:txEl>
                                          </p:spTgt>
                                        </p:tgtEl>
                                        <p:attrNameLst>
                                          <p:attrName>style.visibility</p:attrName>
                                        </p:attrNameLst>
                                      </p:cBhvr>
                                      <p:to>
                                        <p:strVal val="visible"/>
                                      </p:to>
                                    </p:set>
                                    <p:animEffect transition="in" filter="blinds(horizontal)">
                                      <p:cBhvr>
                                        <p:cTn id="22" dur="500"/>
                                        <p:tgtEl>
                                          <p:spTgt spid="1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6">
                                            <p:txEl>
                                              <p:pRg st="6" end="6"/>
                                            </p:txEl>
                                          </p:spTgt>
                                        </p:tgtEl>
                                        <p:attrNameLst>
                                          <p:attrName>style.visibility</p:attrName>
                                        </p:attrNameLst>
                                      </p:cBhvr>
                                      <p:to>
                                        <p:strVal val="visible"/>
                                      </p:to>
                                    </p:set>
                                    <p:animEffect transition="in" filter="blinds(horizontal)">
                                      <p:cBhvr>
                                        <p:cTn id="27"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2299105"/>
            <a:ext cx="12190413" cy="395598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69382" y="492501"/>
            <a:ext cx="11589417" cy="3093154"/>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已知函数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a:t>
            </a:r>
            <a:r>
              <a:rPr lang="en-US" altLang="zh-CN" sz="2600" b="1" i="1" baseline="30000">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等于</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	</a:t>
            </a: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	</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C.2</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D.4</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令</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(3)=2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p:txBody>
      </p:sp>
      <p:sp>
        <p:nvSpPr>
          <p:cNvPr id="11" name="矩形 10"/>
          <p:cNvSpPr/>
          <p:nvPr>
            <p:custDataLst>
              <p:tags r:id="rId2"/>
            </p:custDataLst>
          </p:nvPr>
        </p:nvSpPr>
        <p:spPr>
          <a:xfrm>
            <a:off x="6040121" y="605356"/>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33072881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blinds(horizontal)">
                                      <p:cBhvr>
                                        <p:cTn id="12" dur="5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blinds(horizontal)">
                                      <p:cBhvr>
                                        <p:cTn id="1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0" y="2747394"/>
            <a:ext cx="12190413" cy="352548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2" name="矩形 11"/>
              <p:cNvSpPr/>
              <p:nvPr/>
            </p:nvSpPr>
            <p:spPr>
              <a:xfrm>
                <a:off x="269382" y="244474"/>
                <a:ext cx="11589417" cy="5609421"/>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已知函数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oMath>
                </a14:m>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等于</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A.0</a:t>
                </a:r>
                <a:r>
                  <a:rPr lang="zh-CN" altLang="zh-CN" sz="2600" b="1">
                    <a:latin typeface="Times New Roman" panose="02020603050405020304" pitchFamily="18" charset="0"/>
                    <a:cs typeface="Times New Roman" panose="02020603050405020304" pitchFamily="18" charset="0"/>
                  </a:rPr>
                  <a:t>或</a:t>
                </a:r>
                <a:r>
                  <a:rPr lang="en-US" altLang="zh-CN" sz="2600" b="1">
                    <a:latin typeface="Times New Roman" panose="02020603050405020304" pitchFamily="18" charset="0"/>
                    <a:cs typeface="Times New Roman" panose="02020603050405020304" pitchFamily="18" charset="0"/>
                  </a:rPr>
                  <a:t>1	B.</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或</a:t>
                </a:r>
                <a:r>
                  <a:rPr lang="en-US" altLang="zh-CN" sz="2600" b="1" smtClean="0">
                    <a:latin typeface="Times New Roman" panose="02020603050405020304" pitchFamily="18" charset="0"/>
                    <a:cs typeface="Times New Roman" panose="02020603050405020304" pitchFamily="18" charset="0"/>
                  </a:rPr>
                  <a:t>1		C.0</a:t>
                </a:r>
                <a:r>
                  <a:rPr lang="zh-CN" altLang="zh-CN" sz="2600" b="1">
                    <a:latin typeface="Times New Roman" panose="02020603050405020304" pitchFamily="18" charset="0"/>
                    <a:cs typeface="Times New Roman" panose="02020603050405020304" pitchFamily="18" charset="0"/>
                  </a:rPr>
                  <a:t>或</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	D.</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或</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可</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或</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显然</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因此</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2=0</a:t>
                </a:r>
                <a:r>
                  <a:rPr lang="en-US" altLang="zh-CN" sz="2600" b="1">
                    <a:latin typeface="Cambria Math" panose="02040503050406030204" pitchFamily="18" charset="0"/>
                    <a:cs typeface="Cambria Math" panose="020405030504060302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显然</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因此</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2=1</a:t>
                </a:r>
                <a:r>
                  <a:rPr lang="en-US" altLang="zh-CN" sz="2600" b="1">
                    <a:latin typeface="Cambria Math" panose="02040503050406030204" pitchFamily="18" charset="0"/>
                    <a:cs typeface="Cambria Math" panose="020405030504060302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综上所述</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或</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269382" y="244474"/>
                <a:ext cx="11589417" cy="5609421"/>
              </a:xfrm>
              <a:prstGeom prst="rect">
                <a:avLst/>
              </a:prstGeom>
              <a:blipFill rotWithShape="0">
                <a:blip r:embed="rId4"/>
                <a:stretch>
                  <a:fillRect l="-947" b="-652"/>
                </a:stretch>
              </a:blipFill>
            </p:spPr>
            <p:txBody>
              <a:bodyPr/>
              <a:lstStyle/>
              <a:p>
                <a:r>
                  <a:rPr lang="zh-CN" altLang="en-US">
                    <a:noFill/>
                  </a:rPr>
                  <a:t> </a:t>
                </a:r>
              </a:p>
            </p:txBody>
          </p:sp>
        </mc:Fallback>
      </mc:AlternateContent>
      <p:sp>
        <p:nvSpPr>
          <p:cNvPr id="13" name="矩形 12"/>
          <p:cNvSpPr/>
          <p:nvPr>
            <p:custDataLst>
              <p:tags r:id="rId2"/>
            </p:custDataLst>
          </p:nvPr>
        </p:nvSpPr>
        <p:spPr>
          <a:xfrm>
            <a:off x="7683320" y="1286488"/>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spTree>
    <p:extLst>
      <p:ext uri="{BB962C8B-B14F-4D97-AF65-F5344CB8AC3E}">
        <p14:creationId xmlns:p14="http://schemas.microsoft.com/office/powerpoint/2010/main" val="124657760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blinds(horizontal)">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blinds(horizontal)">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blinds(horizontal)">
                                      <p:cBhvr>
                                        <p:cTn id="22" dur="500"/>
                                        <p:tgtEl>
                                          <p:spTgt spid="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blinds(horizontal)">
                                      <p:cBhvr>
                                        <p:cTn id="27" dur="500"/>
                                        <p:tgtEl>
                                          <p:spTgt spid="1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2">
                                            <p:txEl>
                                              <p:pRg st="6" end="6"/>
                                            </p:txEl>
                                          </p:spTgt>
                                        </p:tgtEl>
                                        <p:attrNameLst>
                                          <p:attrName>style.visibility</p:attrName>
                                        </p:attrNameLst>
                                      </p:cBhvr>
                                      <p:to>
                                        <p:strVal val="visible"/>
                                      </p:to>
                                    </p:set>
                                    <p:animEffect transition="in" filter="blinds(horizontal)">
                                      <p:cBhvr>
                                        <p:cTn id="32"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custDataLst>
              <p:tags r:id="rId1"/>
            </p:custDataLst>
          </p:nvPr>
        </p:nvSpPr>
        <p:spPr>
          <a:xfrm>
            <a:off x="0" y="2050938"/>
            <a:ext cx="12190413" cy="422360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4" name="矩形 13"/>
              <p:cNvSpPr/>
              <p:nvPr/>
            </p:nvSpPr>
            <p:spPr>
              <a:xfrm>
                <a:off x="269382" y="492501"/>
                <a:ext cx="11589417" cy="5643404"/>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5.</a:t>
                </a:r>
                <a:r>
                  <a:rPr lang="zh-CN" altLang="zh-CN" sz="2600" b="1">
                    <a:latin typeface="Times New Roman" panose="02020603050405020304" pitchFamily="18" charset="0"/>
                    <a:cs typeface="Times New Roman" panose="02020603050405020304" pitchFamily="18" charset="0"/>
                  </a:rPr>
                  <a:t>已知函数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的定义域是</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e>
                        </m:rad>
                      </m:den>
                    </m:f>
                  </m:oMath>
                </a14:m>
                <a:r>
                  <a:rPr lang="zh-CN" altLang="zh-CN" sz="2600" b="1">
                    <a:latin typeface="Times New Roman" panose="02020603050405020304" pitchFamily="18" charset="0"/>
                    <a:cs typeface="Times New Roman" panose="02020603050405020304" pitchFamily="18" charset="0"/>
                  </a:rPr>
                  <a:t>的定义域是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	B.(</a:t>
                </a:r>
                <a:r>
                  <a:rPr lang="en-US" altLang="zh-CN" sz="2600" b="1">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3]		C</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	D.(</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的定义域是</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则</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要</a:t>
                </a:r>
                <a:r>
                  <a:rPr lang="zh-CN" altLang="zh-CN" sz="2600" b="1">
                    <a:latin typeface="Times New Roman" panose="02020603050405020304" pitchFamily="18" charset="0"/>
                    <a:cs typeface="Times New Roman" panose="02020603050405020304" pitchFamily="18" charset="0"/>
                  </a:rPr>
                  <a:t>使</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e>
                        </m:rad>
                      </m:den>
                    </m:f>
                  </m:oMath>
                </a14:m>
                <a:r>
                  <a:rPr lang="zh-CN" altLang="zh-CN" sz="2600" b="1">
                    <a:latin typeface="Times New Roman" panose="02020603050405020304" pitchFamily="18" charset="0"/>
                    <a:cs typeface="Times New Roman" panose="02020603050405020304" pitchFamily="18" charset="0"/>
                  </a:rPr>
                  <a:t>有意义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则需要</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𝟓</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𝟓</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oMath>
                </a14:m>
                <a:r>
                  <a:rPr lang="zh-CN" altLang="zh-CN" sz="2600" b="1" smtClean="0">
                    <a:latin typeface="Times New Roman" panose="02020603050405020304" pitchFamily="18" charset="0"/>
                    <a:cs typeface="Times New Roman" panose="02020603050405020304" pitchFamily="18" charset="0"/>
                  </a:rPr>
                  <a:t>解</a:t>
                </a:r>
                <a:r>
                  <a:rPr lang="zh-CN" altLang="zh-CN" sz="2600" b="1">
                    <a:latin typeface="Times New Roman" panose="02020603050405020304" pitchFamily="18" charset="0"/>
                    <a:cs typeface="Times New Roman" panose="02020603050405020304" pitchFamily="18" charset="0"/>
                  </a:rPr>
                  <a:t>得</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2&lt;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e>
                        </m:rad>
                      </m:den>
                    </m:f>
                  </m:oMath>
                </a14:m>
                <a:r>
                  <a:rPr lang="zh-CN" altLang="zh-CN" sz="2600" b="1">
                    <a:latin typeface="Times New Roman" panose="02020603050405020304" pitchFamily="18" charset="0"/>
                    <a:cs typeface="Times New Roman" panose="02020603050405020304" pitchFamily="18" charset="0"/>
                  </a:rPr>
                  <a:t>的定义域是</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zh-CN" altLang="zh-CN" sz="2600" b="1">
                    <a:latin typeface="Times New Roman" panose="02020603050405020304" pitchFamily="18" charset="0"/>
                    <a:cs typeface="Times New Roman" panose="02020603050405020304" pitchFamily="18" charset="0"/>
                  </a:rPr>
                  <a:t>故选</a:t>
                </a:r>
                <a:r>
                  <a:rPr lang="en-US" altLang="zh-CN" sz="2600" b="1">
                    <a:latin typeface="Times New Roman" panose="02020603050405020304" pitchFamily="18" charset="0"/>
                    <a:cs typeface="Times New Roman" panose="02020603050405020304" pitchFamily="18" charset="0"/>
                  </a:rPr>
                  <a:t>D.</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492501"/>
                <a:ext cx="11589417" cy="5643404"/>
              </a:xfrm>
              <a:prstGeom prst="rect">
                <a:avLst/>
              </a:prstGeom>
              <a:blipFill rotWithShape="0">
                <a:blip r:embed="rId4"/>
                <a:stretch>
                  <a:fillRect l="-947"/>
                </a:stretch>
              </a:blipFill>
            </p:spPr>
            <p:txBody>
              <a:bodyPr/>
              <a:lstStyle/>
              <a:p>
                <a:r>
                  <a:rPr lang="zh-CN" altLang="en-US">
                    <a:noFill/>
                  </a:rPr>
                  <a:t> </a:t>
                </a:r>
              </a:p>
            </p:txBody>
          </p:sp>
        </mc:Fallback>
      </mc:AlternateContent>
      <p:sp>
        <p:nvSpPr>
          <p:cNvPr id="15" name="矩形 14"/>
          <p:cNvSpPr/>
          <p:nvPr>
            <p:custDataLst>
              <p:tags r:id="rId2"/>
            </p:custDataLst>
          </p:nvPr>
        </p:nvSpPr>
        <p:spPr>
          <a:xfrm>
            <a:off x="9130601" y="826453"/>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spTree>
    <p:extLst>
      <p:ext uri="{BB962C8B-B14F-4D97-AF65-F5344CB8AC3E}">
        <p14:creationId xmlns:p14="http://schemas.microsoft.com/office/powerpoint/2010/main" val="342410952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linds(horizont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linds(horizontal)">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blinds(horizontal)">
                                      <p:cBhvr>
                                        <p:cTn id="22" dur="500"/>
                                        <p:tgtEl>
                                          <p:spTgt spid="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blinds(horizontal)">
                                      <p:cBhvr>
                                        <p:cTn id="27" dur="500"/>
                                        <p:tgtEl>
                                          <p:spTgt spid="1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xEl>
                                              <p:pRg st="6" end="6"/>
                                            </p:txEl>
                                          </p:spTgt>
                                        </p:tgtEl>
                                        <p:attrNameLst>
                                          <p:attrName>style.visibility</p:attrName>
                                        </p:attrNameLst>
                                      </p:cBhvr>
                                      <p:to>
                                        <p:strVal val="visible"/>
                                      </p:to>
                                    </p:set>
                                    <p:animEffect transition="in" filter="blinds(horizontal)">
                                      <p:cBhvr>
                                        <p:cTn id="32"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39865" y="505201"/>
            <a:ext cx="8587351" cy="1604222"/>
          </a:xfrm>
          <a:prstGeom prst="rect">
            <a:avLst/>
          </a:prstGeom>
        </p:spPr>
        <p:txBody>
          <a:bodyPr wrap="square">
            <a:spAutoFit/>
          </a:bodyPr>
          <a:lstStyle/>
          <a:p>
            <a:pPr marL="355600" indent="-355600">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6.</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在边长为</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的正方形的边上运动</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是</a:t>
            </a:r>
            <a:r>
              <a:rPr lang="en-US" altLang="zh-CN" sz="2600" b="1" i="1">
                <a:latin typeface="Times New Roman" panose="02020603050405020304" pitchFamily="18" charset="0"/>
                <a:cs typeface="Times New Roman" panose="02020603050405020304" pitchFamily="18" charset="0"/>
              </a:rPr>
              <a:t>CD</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沿</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运动时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经过的路程为</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APM</a:t>
            </a:r>
            <a:r>
              <a:rPr lang="zh-CN" altLang="zh-CN" sz="2600" b="1">
                <a:latin typeface="Times New Roman" panose="02020603050405020304" pitchFamily="18" charset="0"/>
                <a:cs typeface="Times New Roman" panose="02020603050405020304" pitchFamily="18" charset="0"/>
              </a:rPr>
              <a:t>的面积为</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的图象大致是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4" name="矩形 13"/>
          <p:cNvSpPr/>
          <p:nvPr>
            <p:custDataLst>
              <p:tags r:id="rId1"/>
            </p:custDataLst>
          </p:nvPr>
        </p:nvSpPr>
        <p:spPr>
          <a:xfrm>
            <a:off x="6362005" y="1599978"/>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pic>
        <p:nvPicPr>
          <p:cNvPr id="5" name="image6.jpeg"/>
          <p:cNvPicPr/>
          <p:nvPr/>
        </p:nvPicPr>
        <p:blipFill>
          <a:blip r:embed="rId3">
            <a:clrChange>
              <a:clrFrom>
                <a:srgbClr val="FFFFFF"/>
              </a:clrFrom>
              <a:clrTo>
                <a:srgbClr val="FFFFFF">
                  <a:alpha val="0"/>
                </a:srgbClr>
              </a:clrTo>
            </a:clrChange>
          </a:blip>
          <a:stretch>
            <a:fillRect/>
          </a:stretch>
        </p:blipFill>
        <p:spPr>
          <a:xfrm>
            <a:off x="8930943" y="451612"/>
            <a:ext cx="2101406" cy="2101406"/>
          </a:xfrm>
          <a:prstGeom prst="rect">
            <a:avLst/>
          </a:prstGeom>
        </p:spPr>
      </p:pic>
      <p:pic>
        <p:nvPicPr>
          <p:cNvPr id="7" name="image7.jpeg"/>
          <p:cNvPicPr/>
          <p:nvPr/>
        </p:nvPicPr>
        <p:blipFill>
          <a:blip r:embed="rId4">
            <a:clrChange>
              <a:clrFrom>
                <a:srgbClr val="FFFFFF"/>
              </a:clrFrom>
              <a:clrTo>
                <a:srgbClr val="FFFFFF">
                  <a:alpha val="0"/>
                </a:srgbClr>
              </a:clrTo>
            </a:clrChange>
          </a:blip>
          <a:stretch>
            <a:fillRect/>
          </a:stretch>
        </p:blipFill>
        <p:spPr>
          <a:xfrm>
            <a:off x="2638774" y="2103032"/>
            <a:ext cx="4968622" cy="4268694"/>
          </a:xfrm>
          <a:prstGeom prst="rect">
            <a:avLst/>
          </a:prstGeom>
        </p:spPr>
      </p:pic>
    </p:spTree>
    <p:extLst>
      <p:ext uri="{BB962C8B-B14F-4D97-AF65-F5344CB8AC3E}">
        <p14:creationId xmlns:p14="http://schemas.microsoft.com/office/powerpoint/2010/main" val="127519421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五边形 8"/>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0" name="燕尾形 9"/>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45" name="文本框 44"/>
          <p:cNvSpPr txBox="1"/>
          <p:nvPr/>
        </p:nvSpPr>
        <p:spPr>
          <a:xfrm>
            <a:off x="4367596" y="2565359"/>
            <a:ext cx="6514252" cy="830137"/>
          </a:xfrm>
          <a:prstGeom prst="rect">
            <a:avLst/>
          </a:prstGeom>
          <a:noFill/>
        </p:spPr>
        <p:txBody>
          <a:bodyPr wrap="square">
            <a:spAutoFit/>
          </a:bodyPr>
          <a:lstStyle/>
          <a:p>
            <a:pPr algn="l" fontAlgn="auto">
              <a:spcBef>
                <a:spcPts val="0"/>
              </a:spcBef>
              <a:spcAft>
                <a:spcPts val="0"/>
              </a:spcAft>
              <a:defRPr/>
            </a:pPr>
            <a:r>
              <a:rPr lang="zh-CN" altLang="en-US" sz="4800" b="1" spc="300" dirty="0">
                <a:solidFill>
                  <a:schemeClr val="bg1"/>
                </a:solidFill>
                <a:effectLst/>
                <a:latin typeface="微软雅黑" panose="020B0503020204020204" pitchFamily="34" charset="-122"/>
                <a:ea typeface="微软雅黑" panose="020B0503020204020204" pitchFamily="34" charset="-122"/>
              </a:rPr>
              <a:t>知识诊断自测</a:t>
            </a:r>
          </a:p>
        </p:txBody>
      </p:sp>
      <p:sp>
        <p:nvSpPr>
          <p:cNvPr id="19" name="文本框 18"/>
          <p:cNvSpPr txBox="1"/>
          <p:nvPr>
            <p:custDataLst>
              <p:tags r:id="rId4"/>
            </p:custDataLst>
          </p:nvPr>
        </p:nvSpPr>
        <p:spPr>
          <a:xfrm>
            <a:off x="1104756" y="2342422"/>
            <a:ext cx="1928879" cy="1727600"/>
          </a:xfrm>
          <a:prstGeom prst="rect">
            <a:avLst/>
          </a:prstGeom>
          <a:noFill/>
        </p:spPr>
        <p:txBody>
          <a:bodyPr wrap="square" rtlCol="0">
            <a:noAutofit/>
          </a:bodyPr>
          <a:lstStyle/>
          <a:p>
            <a:pPr algn="dist"/>
            <a:r>
              <a:rPr kumimoji="1" lang="en-US" altLang="zh-CN" sz="8800" b="1">
                <a:solidFill>
                  <a:prstClr val="white"/>
                </a:solidFill>
                <a:latin typeface="微软雅黑" panose="020B0503020204020204" pitchFamily="34" charset="-122"/>
                <a:ea typeface="微软雅黑" panose="020B0503020204020204" pitchFamily="34" charset="-122"/>
              </a:rPr>
              <a:t>1</a:t>
            </a:r>
          </a:p>
        </p:txBody>
      </p:sp>
      <p:sp>
        <p:nvSpPr>
          <p:cNvPr id="11" name="文本框 10"/>
          <p:cNvSpPr txBox="1"/>
          <p:nvPr/>
        </p:nvSpPr>
        <p:spPr>
          <a:xfrm>
            <a:off x="4375216" y="3429159"/>
            <a:ext cx="4052042" cy="337263"/>
          </a:xfrm>
          <a:prstGeom prst="rect">
            <a:avLst/>
          </a:prstGeom>
          <a:noFill/>
        </p:spPr>
        <p:txBody>
          <a:bodyPr wrap="square">
            <a:spAutoFit/>
          </a:bodyPr>
          <a:lstStyle/>
          <a:p>
            <a:pPr algn="dist" fontAlgn="auto">
              <a:spcBef>
                <a:spcPts val="0"/>
              </a:spcBef>
              <a:spcAft>
                <a:spcPts val="0"/>
              </a:spcAft>
              <a:defRPr/>
            </a:pPr>
            <a:r>
              <a:rPr lang="en-US" altLang="zh-CN" sz="1600" spc="300" dirty="0">
                <a:solidFill>
                  <a:schemeClr val="bg1"/>
                </a:solidFill>
                <a:effectLst/>
                <a:latin typeface="微软雅黑" panose="020B0503020204020204" pitchFamily="34" charset="-122"/>
                <a:ea typeface="微软雅黑" panose="020B0503020204020204" pitchFamily="34" charset="-122"/>
              </a:rPr>
              <a:t>ZHISHIZHENDUANZICE</a:t>
            </a:r>
          </a:p>
        </p:txBody>
      </p:sp>
    </p:spTree>
    <p:extLst>
      <p:ext uri="{BB962C8B-B14F-4D97-AF65-F5344CB8AC3E}">
        <p14:creationId xmlns:p14="http://schemas.microsoft.com/office/powerpoint/2010/main" val="3366840470"/>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239865" y="492501"/>
            <a:ext cx="8587351" cy="692497"/>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由题意可</a:t>
            </a:r>
            <a:r>
              <a:rPr lang="zh-CN" altLang="zh-CN" sz="2600" b="1" smtClean="0">
                <a:latin typeface="Times New Roman" panose="02020603050405020304" pitchFamily="18" charset="0"/>
                <a:cs typeface="Times New Roman" panose="02020603050405020304" pitchFamily="18" charset="0"/>
              </a:rPr>
              <a:t>得</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矩形 3"/>
              <p:cNvSpPr/>
              <p:nvPr/>
            </p:nvSpPr>
            <p:spPr>
              <a:xfrm>
                <a:off x="390367" y="178998"/>
                <a:ext cx="6092825" cy="3621312"/>
              </a:xfrm>
              <a:prstGeom prst="rect">
                <a:avLst/>
              </a:prstGeom>
            </p:spPr>
            <p:txBody>
              <a:bodyPr>
                <a:spAutoFit/>
              </a:bodyPr>
              <a:lstStyle/>
              <a:p>
                <a:pPr lvl="0">
                  <a:lnSpc>
                    <a:spcPct val="150000"/>
                  </a:lnSpc>
                  <a:tabLst>
                    <a:tab pos="2970530" algn="l"/>
                  </a:tabLst>
                </a:pPr>
                <a:r>
                  <a:rPr lang="en-US" altLang="zh-CN" sz="2600" b="1" i="1" smtClean="0">
                    <a:solidFill>
                      <a:prstClr val="black"/>
                    </a:solidFill>
                    <a:latin typeface="Times New Roman" panose="02020603050405020304" pitchFamily="18" charset="0"/>
                    <a:cs typeface="Times New Roman" panose="02020603050405020304" pitchFamily="18" charset="0"/>
                  </a:rPr>
                  <a:t>y</a:t>
                </a:r>
                <a:r>
                  <a:rPr lang="en-US" altLang="zh-CN" sz="2600" b="1">
                    <a:solidFill>
                      <a:prstClr val="black"/>
                    </a:solidFill>
                    <a:latin typeface="Times New Roman" panose="02020603050405020304" pitchFamily="18" charset="0"/>
                    <a:cs typeface="Times New Roman" panose="02020603050405020304" pitchFamily="18" charset="0"/>
                  </a:rPr>
                  <a:t>=</a:t>
                </a:r>
                <a:r>
                  <a:rPr lang="en-US" altLang="zh-CN" sz="2600" b="1" i="1">
                    <a:solidFill>
                      <a:prstClr val="black"/>
                    </a:solidFill>
                    <a:latin typeface="Times New Roman" panose="02020603050405020304" pitchFamily="18" charset="0"/>
                    <a:cs typeface="Times New Roman" panose="02020603050405020304" pitchFamily="18" charset="0"/>
                  </a:rPr>
                  <a:t>f</a:t>
                </a:r>
                <a:r>
                  <a:rPr lang="en-US" altLang="zh-CN" sz="2600" b="1">
                    <a:solidFill>
                      <a:prstClr val="black"/>
                    </a:solidFill>
                    <a:latin typeface="Times New Roman" panose="02020603050405020304" pitchFamily="18" charset="0"/>
                    <a:cs typeface="Times New Roman" panose="02020603050405020304" pitchFamily="18" charset="0"/>
                  </a:rPr>
                  <a:t>(</a:t>
                </a:r>
                <a:r>
                  <a:rPr lang="en-US" altLang="zh-CN" sz="2600" b="1" i="1">
                    <a:solidFill>
                      <a:prstClr val="black"/>
                    </a:solidFill>
                    <a:latin typeface="Times New Roman" panose="02020603050405020304" pitchFamily="18" charset="0"/>
                    <a:cs typeface="Times New Roman" panose="02020603050405020304" pitchFamily="18" charset="0"/>
                  </a:rPr>
                  <a:t>x</a:t>
                </a:r>
                <a:r>
                  <a:rPr lang="en-US" altLang="zh-CN" sz="2600" b="1">
                    <a:solidFill>
                      <a:prstClr val="black"/>
                    </a:solidFill>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mPr>
                          <m:mr>
                            <m:e>
                              <m:f>
                                <m:fPr>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prstClr val="black"/>
                                      </a:solidFill>
                                      <a:latin typeface="Cambria Math" panose="02040503050406030204" pitchFamily="18" charset="0"/>
                                      <a:cs typeface="Times New Roman" panose="02020603050405020304" pitchFamily="18" charset="0"/>
                                    </a:rPr>
                                    <m:t>𝟏</m:t>
                                  </m:r>
                                </m:num>
                                <m:den>
                                  <m:r>
                                    <a:rPr lang="en-US" altLang="zh-CN" sz="2600" b="1" i="1">
                                      <a:solidFill>
                                        <a:prstClr val="black"/>
                                      </a:solidFill>
                                      <a:latin typeface="Cambria Math" panose="02040503050406030204" pitchFamily="18" charset="0"/>
                                      <a:cs typeface="Times New Roman" panose="02020603050405020304" pitchFamily="18" charset="0"/>
                                    </a:rPr>
                                    <m:t>𝟐</m:t>
                                  </m:r>
                                </m:den>
                              </m:f>
                              <m:r>
                                <a:rPr lang="en-US" altLang="zh-CN" sz="2600" b="1" i="1">
                                  <a:solidFill>
                                    <a:prstClr val="black"/>
                                  </a:solidFill>
                                  <a:latin typeface="Cambria Math" panose="02040503050406030204" pitchFamily="18" charset="0"/>
                                  <a:cs typeface="Times New Roman" panose="02020603050405020304" pitchFamily="18" charset="0"/>
                                </a:rPr>
                                <m:t>𝒙</m:t>
                              </m:r>
                              <m:r>
                                <a:rPr lang="en-US" altLang="zh-CN" sz="2600" b="1">
                                  <a:solidFill>
                                    <a:prstClr val="black"/>
                                  </a:solidFill>
                                  <a:latin typeface="Cambria Math" panose="02040503050406030204" pitchFamily="18" charset="0"/>
                                  <a:cs typeface="Times New Roman" panose="02020603050405020304" pitchFamily="18" charset="0"/>
                                </a:rPr>
                                <m:t>,</m:t>
                              </m:r>
                              <m:r>
                                <a:rPr lang="en-US" altLang="zh-CN" sz="2600" b="1" i="1">
                                  <a:solidFill>
                                    <a:prstClr val="black"/>
                                  </a:solidFill>
                                  <a:latin typeface="Cambria Math" panose="02040503050406030204" pitchFamily="18" charset="0"/>
                                  <a:cs typeface="Times New Roman" panose="02020603050405020304" pitchFamily="18" charset="0"/>
                                </a:rPr>
                                <m:t>𝟎</m:t>
                              </m:r>
                              <m:r>
                                <m:rPr>
                                  <m:nor/>
                                </m:rPr>
                                <a:rPr lang="en-US" altLang="zh-CN" sz="2600" b="1">
                                  <a:solidFill>
                                    <a:prstClr val="black"/>
                                  </a:solidFill>
                                  <a:latin typeface="宋体" panose="02010600030101010101" pitchFamily="2" charset="-122"/>
                                  <a:cs typeface="Times New Roman" panose="02020603050405020304" pitchFamily="18" charset="0"/>
                                </a:rPr>
                                <m:t>≤</m:t>
                              </m:r>
                              <m:r>
                                <a:rPr lang="en-US" altLang="zh-CN" sz="2600" b="1" i="1">
                                  <a:solidFill>
                                    <a:prstClr val="black"/>
                                  </a:solidFill>
                                  <a:latin typeface="Cambria Math" panose="02040503050406030204" pitchFamily="18" charset="0"/>
                                  <a:cs typeface="Times New Roman" panose="02020603050405020304" pitchFamily="18" charset="0"/>
                                </a:rPr>
                                <m:t>𝒙</m:t>
                              </m:r>
                              <m:r>
                                <a:rPr lang="en-US" altLang="zh-CN" sz="2600" b="1">
                                  <a:solidFill>
                                    <a:prstClr val="black"/>
                                  </a:solidFill>
                                  <a:latin typeface="Cambria Math" panose="02040503050406030204" pitchFamily="18" charset="0"/>
                                  <a:cs typeface="Times New Roman" panose="02020603050405020304" pitchFamily="18" charset="0"/>
                                </a:rPr>
                                <m:t>&lt;</m:t>
                              </m:r>
                              <m:r>
                                <a:rPr lang="en-US" altLang="zh-CN" sz="2600" b="1" i="1">
                                  <a:solidFill>
                                    <a:prstClr val="black"/>
                                  </a:solidFill>
                                  <a:latin typeface="Cambria Math" panose="02040503050406030204" pitchFamily="18" charset="0"/>
                                  <a:cs typeface="Times New Roman" panose="02020603050405020304" pitchFamily="18" charset="0"/>
                                </a:rPr>
                                <m:t>𝟏</m:t>
                              </m:r>
                              <m:r>
                                <a:rPr lang="en-US" altLang="zh-CN" sz="2600" b="1">
                                  <a:solidFill>
                                    <a:prstClr val="black"/>
                                  </a:solidFill>
                                  <a:latin typeface="Cambria Math" panose="02040503050406030204" pitchFamily="18" charset="0"/>
                                  <a:cs typeface="Times New Roman" panose="02020603050405020304" pitchFamily="18" charset="0"/>
                                </a:rPr>
                                <m:t>,</m:t>
                              </m:r>
                              <m:r>
                                <a:rPr lang="en-US" altLang="zh-CN" sz="2600" b="1" i="0" smtClean="0">
                                  <a:solidFill>
                                    <a:prstClr val="black"/>
                                  </a:solidFill>
                                  <a:latin typeface="Cambria Math" panose="02040503050406030204" pitchFamily="18" charset="0"/>
                                  <a:cs typeface="Times New Roman" panose="02020603050405020304" pitchFamily="18" charset="0"/>
                                </a:rPr>
                                <m:t>       </m:t>
                              </m:r>
                            </m:e>
                          </m:mr>
                          <m:mr>
                            <m:e>
                              <m:f>
                                <m:fPr>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prstClr val="black"/>
                                      </a:solidFill>
                                      <a:latin typeface="Cambria Math" panose="02040503050406030204" pitchFamily="18" charset="0"/>
                                      <a:cs typeface="Times New Roman" panose="02020603050405020304" pitchFamily="18" charset="0"/>
                                    </a:rPr>
                                    <m:t>𝟑</m:t>
                                  </m:r>
                                </m:num>
                                <m:den>
                                  <m:r>
                                    <a:rPr lang="en-US" altLang="zh-CN" sz="2600" b="1" i="1">
                                      <a:solidFill>
                                        <a:prstClr val="black"/>
                                      </a:solidFill>
                                      <a:latin typeface="Cambria Math" panose="02040503050406030204" pitchFamily="18" charset="0"/>
                                      <a:cs typeface="Times New Roman" panose="02020603050405020304" pitchFamily="18" charset="0"/>
                                    </a:rPr>
                                    <m:t>𝟒</m:t>
                                  </m:r>
                                </m:den>
                              </m:f>
                              <m:r>
                                <a:rPr lang="en-US" altLang="zh-CN" sz="2600" b="1" i="1">
                                  <a:solidFill>
                                    <a:prstClr val="black"/>
                                  </a:solidFill>
                                  <a:latin typeface="Cambria Math" panose="02040503050406030204" pitchFamily="18" charset="0"/>
                                  <a:cs typeface="Times New Roman" panose="02020603050405020304" pitchFamily="18" charset="0"/>
                                </a:rPr>
                                <m:t>−</m:t>
                              </m:r>
                              <m:f>
                                <m:fPr>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prstClr val="black"/>
                                      </a:solidFill>
                                      <a:latin typeface="Cambria Math" panose="02040503050406030204" pitchFamily="18" charset="0"/>
                                      <a:cs typeface="Times New Roman" panose="02020603050405020304" pitchFamily="18" charset="0"/>
                                    </a:rPr>
                                    <m:t>𝒙</m:t>
                                  </m:r>
                                </m:num>
                                <m:den>
                                  <m:r>
                                    <a:rPr lang="en-US" altLang="zh-CN" sz="2600" b="1" i="1">
                                      <a:solidFill>
                                        <a:prstClr val="black"/>
                                      </a:solidFill>
                                      <a:latin typeface="Cambria Math" panose="02040503050406030204" pitchFamily="18" charset="0"/>
                                      <a:cs typeface="Times New Roman" panose="02020603050405020304" pitchFamily="18" charset="0"/>
                                    </a:rPr>
                                    <m:t>𝟒</m:t>
                                  </m:r>
                                </m:den>
                              </m:f>
                              <m:r>
                                <a:rPr lang="en-US" altLang="zh-CN" sz="2600" b="1">
                                  <a:solidFill>
                                    <a:prstClr val="black"/>
                                  </a:solidFill>
                                  <a:latin typeface="Cambria Math" panose="02040503050406030204" pitchFamily="18" charset="0"/>
                                  <a:cs typeface="Times New Roman" panose="02020603050405020304" pitchFamily="18" charset="0"/>
                                </a:rPr>
                                <m:t>,</m:t>
                              </m:r>
                              <m:r>
                                <a:rPr lang="en-US" altLang="zh-CN" sz="2600" b="1" i="1">
                                  <a:solidFill>
                                    <a:prstClr val="black"/>
                                  </a:solidFill>
                                  <a:latin typeface="Cambria Math" panose="02040503050406030204" pitchFamily="18" charset="0"/>
                                  <a:cs typeface="Times New Roman" panose="02020603050405020304" pitchFamily="18" charset="0"/>
                                </a:rPr>
                                <m:t>𝟏</m:t>
                              </m:r>
                              <m:r>
                                <m:rPr>
                                  <m:nor/>
                                </m:rPr>
                                <a:rPr lang="en-US" altLang="zh-CN" sz="2600" b="1">
                                  <a:solidFill>
                                    <a:prstClr val="black"/>
                                  </a:solidFill>
                                  <a:latin typeface="宋体" panose="02010600030101010101" pitchFamily="2" charset="-122"/>
                                  <a:cs typeface="Times New Roman" panose="02020603050405020304" pitchFamily="18" charset="0"/>
                                </a:rPr>
                                <m:t>≤</m:t>
                              </m:r>
                              <m:r>
                                <a:rPr lang="en-US" altLang="zh-CN" sz="2600" b="1" i="1">
                                  <a:solidFill>
                                    <a:prstClr val="black"/>
                                  </a:solidFill>
                                  <a:latin typeface="Cambria Math" panose="02040503050406030204" pitchFamily="18" charset="0"/>
                                  <a:cs typeface="Times New Roman" panose="02020603050405020304" pitchFamily="18" charset="0"/>
                                </a:rPr>
                                <m:t>𝒙</m:t>
                              </m:r>
                              <m:r>
                                <a:rPr lang="en-US" altLang="zh-CN" sz="2600" b="1">
                                  <a:solidFill>
                                    <a:prstClr val="black"/>
                                  </a:solidFill>
                                  <a:latin typeface="Cambria Math" panose="02040503050406030204" pitchFamily="18" charset="0"/>
                                  <a:cs typeface="Times New Roman" panose="02020603050405020304" pitchFamily="18" charset="0"/>
                                </a:rPr>
                                <m:t>&lt;</m:t>
                              </m:r>
                              <m:r>
                                <a:rPr lang="en-US" altLang="zh-CN" sz="2600" b="1" i="1">
                                  <a:solidFill>
                                    <a:prstClr val="black"/>
                                  </a:solidFill>
                                  <a:latin typeface="Cambria Math" panose="02040503050406030204" pitchFamily="18" charset="0"/>
                                  <a:cs typeface="Times New Roman" panose="02020603050405020304" pitchFamily="18" charset="0"/>
                                </a:rPr>
                                <m:t>𝟐</m:t>
                              </m:r>
                              <m:r>
                                <a:rPr lang="en-US" altLang="zh-CN" sz="2600" b="1">
                                  <a:solidFill>
                                    <a:prstClr val="black"/>
                                  </a:solidFill>
                                  <a:latin typeface="Cambria Math" panose="02040503050406030204" pitchFamily="18" charset="0"/>
                                  <a:cs typeface="Times New Roman" panose="02020603050405020304" pitchFamily="18" charset="0"/>
                                </a:rPr>
                                <m:t>,</m:t>
                              </m:r>
                            </m:e>
                          </m:mr>
                          <m:mr>
                            <m:e>
                              <m:f>
                                <m:fPr>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prstClr val="black"/>
                                      </a:solidFill>
                                      <a:latin typeface="Cambria Math" panose="02040503050406030204" pitchFamily="18" charset="0"/>
                                      <a:cs typeface="Times New Roman" panose="02020603050405020304" pitchFamily="18" charset="0"/>
                                    </a:rPr>
                                    <m:t>𝟓</m:t>
                                  </m:r>
                                </m:num>
                                <m:den>
                                  <m:r>
                                    <a:rPr lang="en-US" altLang="zh-CN" sz="2600" b="1" i="1">
                                      <a:solidFill>
                                        <a:prstClr val="black"/>
                                      </a:solidFill>
                                      <a:latin typeface="Cambria Math" panose="02040503050406030204" pitchFamily="18" charset="0"/>
                                      <a:cs typeface="Times New Roman" panose="02020603050405020304" pitchFamily="18" charset="0"/>
                                    </a:rPr>
                                    <m:t>𝟒</m:t>
                                  </m:r>
                                </m:den>
                              </m:f>
                              <m:r>
                                <a:rPr lang="en-US" altLang="zh-CN" sz="2600" b="1" i="1">
                                  <a:solidFill>
                                    <a:prstClr val="black"/>
                                  </a:solidFill>
                                  <a:latin typeface="Cambria Math" panose="02040503050406030204" pitchFamily="18" charset="0"/>
                                  <a:cs typeface="Times New Roman" panose="02020603050405020304" pitchFamily="18" charset="0"/>
                                </a:rPr>
                                <m:t>−</m:t>
                              </m:r>
                              <m:f>
                                <m:fPr>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prstClr val="black"/>
                                      </a:solidFill>
                                      <a:latin typeface="Cambria Math" panose="02040503050406030204" pitchFamily="18" charset="0"/>
                                      <a:cs typeface="Times New Roman" panose="02020603050405020304" pitchFamily="18" charset="0"/>
                                    </a:rPr>
                                    <m:t>𝟏</m:t>
                                  </m:r>
                                </m:num>
                                <m:den>
                                  <m:r>
                                    <a:rPr lang="en-US" altLang="zh-CN" sz="2600" b="1" i="1">
                                      <a:solidFill>
                                        <a:prstClr val="black"/>
                                      </a:solidFill>
                                      <a:latin typeface="Cambria Math" panose="02040503050406030204" pitchFamily="18" charset="0"/>
                                      <a:cs typeface="Times New Roman" panose="02020603050405020304" pitchFamily="18" charset="0"/>
                                    </a:rPr>
                                    <m:t>𝟐</m:t>
                                  </m:r>
                                </m:den>
                              </m:f>
                              <m:r>
                                <a:rPr lang="en-US" altLang="zh-CN" sz="2600" b="1" i="1">
                                  <a:solidFill>
                                    <a:prstClr val="black"/>
                                  </a:solidFill>
                                  <a:latin typeface="Cambria Math" panose="02040503050406030204" pitchFamily="18" charset="0"/>
                                  <a:cs typeface="Times New Roman" panose="02020603050405020304" pitchFamily="18" charset="0"/>
                                </a:rPr>
                                <m:t>𝒙</m:t>
                              </m:r>
                              <m:r>
                                <a:rPr lang="en-US" altLang="zh-CN" sz="2600" b="1">
                                  <a:solidFill>
                                    <a:prstClr val="black"/>
                                  </a:solidFill>
                                  <a:latin typeface="Cambria Math" panose="02040503050406030204" pitchFamily="18" charset="0"/>
                                  <a:cs typeface="Times New Roman" panose="02020603050405020304" pitchFamily="18" charset="0"/>
                                </a:rPr>
                                <m:t>,</m:t>
                              </m:r>
                              <m:r>
                                <a:rPr lang="en-US" altLang="zh-CN" sz="2600" b="1" i="1">
                                  <a:solidFill>
                                    <a:prstClr val="black"/>
                                  </a:solidFill>
                                  <a:latin typeface="Cambria Math" panose="02040503050406030204" pitchFamily="18" charset="0"/>
                                  <a:cs typeface="Times New Roman" panose="02020603050405020304" pitchFamily="18" charset="0"/>
                                </a:rPr>
                                <m:t>𝟐</m:t>
                              </m:r>
                              <m:r>
                                <m:rPr>
                                  <m:nor/>
                                </m:rPr>
                                <a:rPr lang="en-US" altLang="zh-CN" sz="2600" b="1">
                                  <a:solidFill>
                                    <a:prstClr val="black"/>
                                  </a:solidFill>
                                  <a:latin typeface="宋体" panose="02010600030101010101" pitchFamily="2" charset="-122"/>
                                  <a:cs typeface="Times New Roman" panose="02020603050405020304" pitchFamily="18" charset="0"/>
                                </a:rPr>
                                <m:t>≤</m:t>
                              </m:r>
                              <m:r>
                                <a:rPr lang="en-US" altLang="zh-CN" sz="2600" b="1" i="1">
                                  <a:solidFill>
                                    <a:prstClr val="black"/>
                                  </a:solidFill>
                                  <a:latin typeface="Cambria Math" panose="02040503050406030204" pitchFamily="18" charset="0"/>
                                  <a:cs typeface="Times New Roman" panose="02020603050405020304" pitchFamily="18" charset="0"/>
                                </a:rPr>
                                <m:t>𝒙</m:t>
                              </m:r>
                              <m:r>
                                <m:rPr>
                                  <m:nor/>
                                </m:rPr>
                                <a:rPr lang="en-US" altLang="zh-CN" sz="2600" b="1">
                                  <a:solidFill>
                                    <a:prstClr val="black"/>
                                  </a:solidFill>
                                  <a:latin typeface="宋体" panose="02010600030101010101" pitchFamily="2" charset="-122"/>
                                  <a:cs typeface="Times New Roman" panose="02020603050405020304" pitchFamily="18" charset="0"/>
                                </a:rPr>
                                <m:t>≤</m:t>
                              </m:r>
                              <m:f>
                                <m:fPr>
                                  <m:ctrlPr>
                                    <a:rPr lang="zh-CN" altLang="zh-CN" sz="26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prstClr val="black"/>
                                      </a:solidFill>
                                      <a:latin typeface="Cambria Math" panose="02040503050406030204" pitchFamily="18" charset="0"/>
                                      <a:cs typeface="Times New Roman" panose="02020603050405020304" pitchFamily="18" charset="0"/>
                                    </a:rPr>
                                    <m:t>𝟓</m:t>
                                  </m:r>
                                </m:num>
                                <m:den>
                                  <m:r>
                                    <a:rPr lang="en-US" altLang="zh-CN" sz="2600" b="1" i="1">
                                      <a:solidFill>
                                        <a:prstClr val="black"/>
                                      </a:solidFill>
                                      <a:latin typeface="Cambria Math" panose="02040503050406030204" pitchFamily="18" charset="0"/>
                                      <a:cs typeface="Times New Roman" panose="02020603050405020304" pitchFamily="18" charset="0"/>
                                    </a:rPr>
                                    <m:t>𝟐</m:t>
                                  </m:r>
                                </m:den>
                              </m:f>
                              <m:r>
                                <a:rPr lang="en-US" altLang="zh-CN" sz="2600" b="1">
                                  <a:solidFill>
                                    <a:prstClr val="black"/>
                                  </a:solidFill>
                                  <a:latin typeface="Cambria Math" panose="02040503050406030204" pitchFamily="18" charset="0"/>
                                  <a:cs typeface="Times New Roman" panose="02020603050405020304" pitchFamily="18" charset="0"/>
                                </a:rPr>
                                <m:t>.</m:t>
                              </m:r>
                            </m:e>
                          </m:mr>
                        </m:m>
                      </m:e>
                    </m:d>
                  </m:oMath>
                </a14:m>
                <a:endParaRPr lang="zh-CN" altLang="zh-CN" sz="1150">
                  <a:solidFill>
                    <a:prstClr val="black"/>
                  </a:solidFill>
                  <a:latin typeface="Calibri" panose="020F0502020204030204" pitchFamily="34" charset="0"/>
                  <a:cs typeface="Times New Roman" panose="02020603050405020304" pitchFamily="18" charset="0"/>
                </a:endParaRPr>
              </a:p>
              <a:p>
                <a:pPr lvl="0">
                  <a:lnSpc>
                    <a:spcPct val="150000"/>
                  </a:lnSpc>
                  <a:tabLst>
                    <a:tab pos="2970530" algn="l"/>
                  </a:tabLst>
                </a:pPr>
                <a:r>
                  <a:rPr lang="zh-CN" altLang="zh-CN" sz="2600" b="1">
                    <a:solidFill>
                      <a:prstClr val="black"/>
                    </a:solidFill>
                    <a:latin typeface="Times New Roman" panose="02020603050405020304" pitchFamily="18" charset="0"/>
                    <a:cs typeface="Times New Roman" panose="02020603050405020304" pitchFamily="18" charset="0"/>
                  </a:rPr>
                  <a:t>画出函数</a:t>
                </a:r>
                <a:r>
                  <a:rPr lang="en-US" altLang="zh-CN" sz="2600" b="1" i="1">
                    <a:solidFill>
                      <a:prstClr val="black"/>
                    </a:solidFill>
                    <a:latin typeface="Times New Roman" panose="02020603050405020304" pitchFamily="18" charset="0"/>
                    <a:cs typeface="Times New Roman" panose="02020603050405020304" pitchFamily="18" charset="0"/>
                  </a:rPr>
                  <a:t>f</a:t>
                </a:r>
                <a:r>
                  <a:rPr lang="en-US" altLang="zh-CN" sz="2600" b="1">
                    <a:solidFill>
                      <a:prstClr val="black"/>
                    </a:solidFill>
                    <a:latin typeface="Times New Roman" panose="02020603050405020304" pitchFamily="18" charset="0"/>
                    <a:cs typeface="Times New Roman" panose="02020603050405020304" pitchFamily="18" charset="0"/>
                  </a:rPr>
                  <a:t>(</a:t>
                </a:r>
                <a:r>
                  <a:rPr lang="en-US" altLang="zh-CN" sz="2600" b="1" i="1">
                    <a:solidFill>
                      <a:prstClr val="black"/>
                    </a:solidFill>
                    <a:latin typeface="Times New Roman" panose="02020603050405020304" pitchFamily="18" charset="0"/>
                    <a:cs typeface="Times New Roman" panose="02020603050405020304" pitchFamily="18" charset="0"/>
                  </a:rPr>
                  <a:t>x</a:t>
                </a:r>
                <a:r>
                  <a:rPr lang="en-US" altLang="zh-CN" sz="2600" b="1">
                    <a:solidFill>
                      <a:prstClr val="black"/>
                    </a:solidFill>
                    <a:latin typeface="Times New Roman" panose="02020603050405020304" pitchFamily="18" charset="0"/>
                    <a:cs typeface="Times New Roman" panose="02020603050405020304" pitchFamily="18" charset="0"/>
                  </a:rPr>
                  <a:t>)</a:t>
                </a:r>
                <a:r>
                  <a:rPr lang="zh-CN" altLang="zh-CN" sz="2600" b="1">
                    <a:solidFill>
                      <a:prstClr val="black"/>
                    </a:solidFill>
                    <a:latin typeface="Times New Roman" panose="02020603050405020304" pitchFamily="18" charset="0"/>
                    <a:cs typeface="Times New Roman" panose="02020603050405020304" pitchFamily="18" charset="0"/>
                  </a:rPr>
                  <a:t>的大致图象</a:t>
                </a:r>
                <a:r>
                  <a:rPr lang="en-US" altLang="zh-CN" sz="2600" b="1">
                    <a:solidFill>
                      <a:prstClr val="black"/>
                    </a:solidFill>
                    <a:latin typeface="宋体" panose="02010600030101010101" pitchFamily="2" charset="-122"/>
                    <a:cs typeface="Times New Roman" panose="02020603050405020304" pitchFamily="18" charset="0"/>
                  </a:rPr>
                  <a:t>,</a:t>
                </a:r>
                <a:r>
                  <a:rPr lang="zh-CN" altLang="zh-CN" sz="2600" b="1">
                    <a:solidFill>
                      <a:prstClr val="black"/>
                    </a:solidFill>
                    <a:latin typeface="Times New Roman" panose="02020603050405020304" pitchFamily="18" charset="0"/>
                    <a:cs typeface="Times New Roman" panose="02020603050405020304" pitchFamily="18" charset="0"/>
                  </a:rPr>
                  <a:t>故选</a:t>
                </a:r>
                <a:r>
                  <a:rPr lang="en-US" altLang="zh-CN" sz="2600" b="1" smtClean="0">
                    <a:solidFill>
                      <a:prstClr val="black"/>
                    </a:solidFill>
                    <a:latin typeface="Times New Roman" panose="02020603050405020304" pitchFamily="18" charset="0"/>
                    <a:cs typeface="Times New Roman" panose="02020603050405020304" pitchFamily="18" charset="0"/>
                  </a:rPr>
                  <a:t>A.</a:t>
                </a:r>
                <a:endParaRPr lang="zh-CN" altLang="zh-CN" sz="1150">
                  <a:solidFill>
                    <a:prstClr val="black"/>
                  </a:solidFill>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390367" y="178998"/>
                <a:ext cx="6092825" cy="3621312"/>
              </a:xfrm>
              <a:prstGeom prst="rect">
                <a:avLst/>
              </a:prstGeom>
              <a:blipFill rotWithShape="0">
                <a:blip r:embed="rId3"/>
                <a:stretch>
                  <a:fillRect l="-1800" b="-151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03703997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1712595"/>
            <a:ext cx="12190413" cy="459273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9" name="矩形 8"/>
          <p:cNvSpPr/>
          <p:nvPr/>
        </p:nvSpPr>
        <p:spPr>
          <a:xfrm>
            <a:off x="269382" y="514535"/>
            <a:ext cx="11589417" cy="5693866"/>
          </a:xfrm>
          <a:prstGeom prst="rect">
            <a:avLst/>
          </a:prstGeom>
        </p:spPr>
        <p:txBody>
          <a:bodyPr wrap="square">
            <a:spAutoFit/>
          </a:bodyPr>
          <a:lstStyle/>
          <a:p>
            <a:pPr marL="355600" indent="-355600">
              <a:lnSpc>
                <a:spcPct val="14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7.(2025·</a:t>
            </a:r>
            <a:r>
              <a:rPr lang="zh-CN" altLang="zh-CN" sz="2600" b="1">
                <a:latin typeface="Times New Roman" panose="02020603050405020304" pitchFamily="18" charset="0"/>
                <a:cs typeface="Times New Roman" panose="02020603050405020304" pitchFamily="18" charset="0"/>
              </a:rPr>
              <a:t>潍坊模拟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存在函数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满足</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对任意</a:t>
            </a:r>
            <a:r>
              <a:rPr lang="en-US" altLang="zh-CN" sz="2600" b="1" i="1">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zh-CN" altLang="zh-CN" sz="2600" b="1">
                <a:latin typeface="Times New Roman" panose="02020603050405020304" pitchFamily="18" charset="0"/>
                <a:cs typeface="Times New Roman" panose="02020603050405020304" pitchFamily="18" charset="0"/>
              </a:rPr>
              <a:t>都有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4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i="1" smtClean="0">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	B.</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x</a:t>
            </a:r>
            <a:r>
              <a:rPr lang="en-US" altLang="zh-CN" sz="2600" b="1" baseline="30000" smtClean="0">
                <a:latin typeface="Times New Roman" panose="02020603050405020304" pitchFamily="18" charset="0"/>
                <a:cs typeface="Times New Roman" panose="02020603050405020304" pitchFamily="18" charset="0"/>
              </a:rPr>
              <a:t>2	</a:t>
            </a:r>
            <a:r>
              <a:rPr lang="en-US" altLang="zh-CN" sz="2600" b="1" smtClean="0">
                <a:latin typeface="Times New Roman" panose="02020603050405020304" pitchFamily="18" charset="0"/>
                <a:cs typeface="Times New Roman" panose="02020603050405020304" pitchFamily="18" charset="0"/>
              </a:rPr>
              <a:t>C.</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x</a:t>
            </a:r>
            <a:r>
              <a:rPr lang="en-US" altLang="zh-CN" sz="2600" b="1" baseline="30000" smtClean="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2</a:t>
            </a:r>
            <a:r>
              <a:rPr lang="en-US" altLang="zh-CN" sz="2600" b="1" i="1" smtClean="0">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i="1" smtClean="0">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marL="355600" indent="-355600">
              <a:lnSpc>
                <a:spcPct val="14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(1)=1;</a:t>
            </a:r>
            <a:endParaRPr lang="zh-CN" altLang="zh-CN" sz="1150">
              <a:latin typeface="Calibri" panose="020F0502020204030204" pitchFamily="34" charset="0"/>
              <a:cs typeface="Times New Roman" panose="02020603050405020304" pitchFamily="18" charset="0"/>
            </a:endParaRPr>
          </a:p>
          <a:p>
            <a:pPr marL="355600" indent="-355600">
              <a:lnSpc>
                <a:spcPct val="14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不</a:t>
            </a:r>
            <a:r>
              <a:rPr lang="zh-CN" altLang="zh-CN" sz="2600" b="1">
                <a:latin typeface="Times New Roman" panose="02020603050405020304" pitchFamily="18" charset="0"/>
                <a:cs typeface="Times New Roman" panose="02020603050405020304" pitchFamily="18" charset="0"/>
              </a:rPr>
              <a:t>符合函数定义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4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(0)=0;</a:t>
            </a:r>
            <a:endParaRPr lang="zh-CN" altLang="zh-CN" sz="1150">
              <a:latin typeface="Calibri" panose="020F0502020204030204" pitchFamily="34" charset="0"/>
              <a:cs typeface="Times New Roman" panose="02020603050405020304" pitchFamily="18" charset="0"/>
            </a:endParaRPr>
          </a:p>
          <a:p>
            <a:pPr marL="355600" indent="-355600">
              <a:lnSpc>
                <a:spcPct val="14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(0)=π</a:t>
            </a:r>
            <a:r>
              <a:rPr lang="en-US" altLang="zh-CN" sz="2600" b="1" baseline="3000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不</a:t>
            </a:r>
            <a:r>
              <a:rPr lang="zh-CN" altLang="zh-CN" sz="2600" b="1">
                <a:latin typeface="Times New Roman" panose="02020603050405020304" pitchFamily="18" charset="0"/>
                <a:cs typeface="Times New Roman" panose="02020603050405020304" pitchFamily="18" charset="0"/>
              </a:rPr>
              <a:t>符合函数定义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4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(0)=0;</a:t>
            </a:r>
            <a:endParaRPr lang="zh-CN" altLang="zh-CN" sz="1150">
              <a:latin typeface="Calibri" panose="020F0502020204030204" pitchFamily="34" charset="0"/>
              <a:cs typeface="Times New Roman" panose="02020603050405020304" pitchFamily="18" charset="0"/>
            </a:endParaRPr>
          </a:p>
          <a:p>
            <a:pPr marL="355600" indent="-355600">
              <a:lnSpc>
                <a:spcPct val="14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(0)=2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不符合函数定义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4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pc="-120" smtClean="0">
                <a:latin typeface="Times New Roman" panose="02020603050405020304" pitchFamily="18" charset="0"/>
                <a:cs typeface="Times New Roman" panose="02020603050405020304" pitchFamily="18" charset="0"/>
              </a:rPr>
              <a:t>对于</a:t>
            </a:r>
            <a:r>
              <a:rPr lang="en-US" altLang="zh-CN" sz="2600" b="1" spc="-120">
                <a:latin typeface="Times New Roman" panose="02020603050405020304" pitchFamily="18" charset="0"/>
                <a:cs typeface="Times New Roman" panose="02020603050405020304" pitchFamily="18" charset="0"/>
              </a:rPr>
              <a:t>D</a:t>
            </a:r>
            <a:r>
              <a:rPr lang="en-US" altLang="zh-CN" sz="2600" b="1" spc="-120">
                <a:latin typeface="宋体" panose="02010600030101010101" pitchFamily="2" charset="-122"/>
                <a:cs typeface="Times New Roman" panose="02020603050405020304" pitchFamily="18" charset="0"/>
              </a:rPr>
              <a:t>,</a:t>
            </a:r>
            <a:r>
              <a:rPr lang="en-US" altLang="zh-CN" sz="2600" b="1" i="1" spc="-120">
                <a:latin typeface="Times New Roman" panose="02020603050405020304" pitchFamily="18" charset="0"/>
                <a:cs typeface="Times New Roman" panose="02020603050405020304" pitchFamily="18" charset="0"/>
              </a:rPr>
              <a:t>f</a:t>
            </a:r>
            <a:r>
              <a:rPr lang="en-US" altLang="zh-CN" sz="2600" b="1" spc="-120">
                <a:latin typeface="Times New Roman" panose="02020603050405020304" pitchFamily="18" charset="0"/>
                <a:cs typeface="Times New Roman" panose="02020603050405020304" pitchFamily="18" charset="0"/>
              </a:rPr>
              <a:t>(|</a:t>
            </a:r>
            <a:r>
              <a:rPr lang="en-US" altLang="zh-CN" sz="2600" b="1" i="1" spc="-120">
                <a:latin typeface="Times New Roman" panose="02020603050405020304" pitchFamily="18" charset="0"/>
                <a:cs typeface="Times New Roman" panose="02020603050405020304" pitchFamily="18" charset="0"/>
              </a:rPr>
              <a:t>x</a:t>
            </a:r>
            <a:r>
              <a:rPr lang="en-US" altLang="zh-CN" sz="2600" b="1" spc="-120">
                <a:latin typeface="Times New Roman" panose="02020603050405020304" pitchFamily="18" charset="0"/>
                <a:cs typeface="Times New Roman" panose="02020603050405020304" pitchFamily="18" charset="0"/>
              </a:rPr>
              <a:t>|)=</a:t>
            </a:r>
            <a:r>
              <a:rPr lang="en-US" altLang="zh-CN" sz="2600" b="1" i="1" spc="-120">
                <a:latin typeface="Times New Roman" panose="02020603050405020304" pitchFamily="18" charset="0"/>
                <a:cs typeface="Times New Roman" panose="02020603050405020304" pitchFamily="18" charset="0"/>
              </a:rPr>
              <a:t>x</a:t>
            </a:r>
            <a:r>
              <a:rPr lang="en-US" altLang="zh-CN" sz="2600" b="1" spc="-120" baseline="30000">
                <a:latin typeface="Times New Roman" panose="02020603050405020304" pitchFamily="18" charset="0"/>
                <a:cs typeface="Times New Roman" panose="02020603050405020304" pitchFamily="18" charset="0"/>
              </a:rPr>
              <a:t>2</a:t>
            </a:r>
            <a:r>
              <a:rPr lang="en-US" altLang="zh-CN" sz="2600" b="1" spc="-120">
                <a:latin typeface="宋体" panose="02010600030101010101" pitchFamily="2" charset="-122"/>
                <a:cs typeface="Times New Roman" panose="02020603050405020304" pitchFamily="18" charset="0"/>
              </a:rPr>
              <a:t>+</a:t>
            </a:r>
            <a:r>
              <a:rPr lang="en-US" altLang="zh-CN" sz="2600" b="1" spc="-120">
                <a:latin typeface="Times New Roman" panose="02020603050405020304" pitchFamily="18" charset="0"/>
                <a:cs typeface="Times New Roman" panose="02020603050405020304" pitchFamily="18" charset="0"/>
              </a:rPr>
              <a:t>1=|</a:t>
            </a:r>
            <a:r>
              <a:rPr lang="en-US" altLang="zh-CN" sz="2600" b="1" i="1" spc="-120">
                <a:latin typeface="Times New Roman" panose="02020603050405020304" pitchFamily="18" charset="0"/>
                <a:cs typeface="Times New Roman" panose="02020603050405020304" pitchFamily="18" charset="0"/>
              </a:rPr>
              <a:t>x</a:t>
            </a:r>
            <a:r>
              <a:rPr lang="en-US" altLang="zh-CN" sz="2600" b="1" spc="-120">
                <a:latin typeface="Times New Roman" panose="02020603050405020304" pitchFamily="18" charset="0"/>
                <a:cs typeface="Times New Roman" panose="02020603050405020304" pitchFamily="18" charset="0"/>
              </a:rPr>
              <a:t>|</a:t>
            </a:r>
            <a:r>
              <a:rPr lang="en-US" altLang="zh-CN" sz="2600" b="1" spc="-120" baseline="30000">
                <a:latin typeface="Times New Roman" panose="02020603050405020304" pitchFamily="18" charset="0"/>
                <a:cs typeface="Times New Roman" panose="02020603050405020304" pitchFamily="18" charset="0"/>
              </a:rPr>
              <a:t>2</a:t>
            </a:r>
            <a:r>
              <a:rPr lang="en-US" altLang="zh-CN" sz="2600" b="1" spc="-120">
                <a:latin typeface="宋体" panose="02010600030101010101" pitchFamily="2" charset="-122"/>
                <a:cs typeface="Times New Roman" panose="02020603050405020304" pitchFamily="18" charset="0"/>
              </a:rPr>
              <a:t>+</a:t>
            </a:r>
            <a:r>
              <a:rPr lang="en-US" altLang="zh-CN" sz="2600" b="1" spc="-120">
                <a:latin typeface="Times New Roman" panose="02020603050405020304" pitchFamily="18" charset="0"/>
                <a:cs typeface="Times New Roman" panose="02020603050405020304" pitchFamily="18" charset="0"/>
              </a:rPr>
              <a:t>1</a:t>
            </a:r>
            <a:r>
              <a:rPr lang="en-US" altLang="zh-CN" sz="2600" b="1" spc="-120">
                <a:latin typeface="宋体" panose="02010600030101010101" pitchFamily="2" charset="-122"/>
                <a:cs typeface="Times New Roman" panose="02020603050405020304" pitchFamily="18" charset="0"/>
              </a:rPr>
              <a:t>,</a:t>
            </a:r>
            <a:r>
              <a:rPr lang="en-US" altLang="zh-CN" sz="2600" b="1" i="1" spc="-120">
                <a:latin typeface="Times New Roman" panose="02020603050405020304" pitchFamily="18" charset="0"/>
                <a:cs typeface="Times New Roman" panose="02020603050405020304" pitchFamily="18" charset="0"/>
              </a:rPr>
              <a:t>x</a:t>
            </a:r>
            <a:r>
              <a:rPr lang="zh-CN" altLang="zh-CN" sz="2600" b="1" spc="-120">
                <a:latin typeface="Calibri" panose="020F0502020204030204" pitchFamily="34" charset="0"/>
                <a:cs typeface="宋体" panose="02010600030101010101" pitchFamily="2" charset="-122"/>
              </a:rPr>
              <a:t>∈</a:t>
            </a:r>
            <a:r>
              <a:rPr lang="en-US" altLang="zh-CN" sz="2600" b="1" spc="-120">
                <a:latin typeface="Times New Roman" panose="02020603050405020304" pitchFamily="18" charset="0"/>
                <a:cs typeface="Times New Roman" panose="02020603050405020304" pitchFamily="18" charset="0"/>
              </a:rPr>
              <a:t>R</a:t>
            </a:r>
            <a:r>
              <a:rPr lang="en-US" altLang="zh-CN" sz="2600" b="1" spc="-120">
                <a:latin typeface="宋体" panose="02010600030101010101" pitchFamily="2" charset="-122"/>
                <a:cs typeface="Times New Roman" panose="02020603050405020304" pitchFamily="18" charset="0"/>
              </a:rPr>
              <a:t>,</a:t>
            </a:r>
            <a:r>
              <a:rPr lang="en-US" altLang="zh-CN" sz="2600" b="1" spc="-120">
                <a:latin typeface="Times New Roman" panose="02020603050405020304" pitchFamily="18" charset="0"/>
                <a:cs typeface="Times New Roman" panose="02020603050405020304" pitchFamily="18" charset="0"/>
              </a:rPr>
              <a:t>|</a:t>
            </a:r>
            <a:r>
              <a:rPr lang="en-US" altLang="zh-CN" sz="2600" b="1" i="1" spc="-120">
                <a:latin typeface="Times New Roman" panose="02020603050405020304" pitchFamily="18" charset="0"/>
                <a:cs typeface="Times New Roman" panose="02020603050405020304" pitchFamily="18" charset="0"/>
              </a:rPr>
              <a:t>x</a:t>
            </a:r>
            <a:r>
              <a:rPr lang="en-US" altLang="zh-CN" sz="2600" b="1" spc="-120">
                <a:latin typeface="Times New Roman" panose="02020603050405020304" pitchFamily="18" charset="0"/>
                <a:cs typeface="Times New Roman" panose="02020603050405020304" pitchFamily="18" charset="0"/>
              </a:rPr>
              <a:t>|</a:t>
            </a:r>
            <a:r>
              <a:rPr lang="en-US" altLang="zh-CN" sz="2600" b="1" spc="-120">
                <a:latin typeface="宋体" panose="02010600030101010101" pitchFamily="2" charset="-122"/>
                <a:cs typeface="Times New Roman" panose="02020603050405020304" pitchFamily="18" charset="0"/>
              </a:rPr>
              <a:t>≥</a:t>
            </a:r>
            <a:r>
              <a:rPr lang="en-US" altLang="zh-CN" sz="2600" b="1" spc="-120">
                <a:latin typeface="Times New Roman" panose="02020603050405020304" pitchFamily="18" charset="0"/>
                <a:cs typeface="Times New Roman" panose="02020603050405020304" pitchFamily="18" charset="0"/>
              </a:rPr>
              <a:t>0</a:t>
            </a:r>
            <a:r>
              <a:rPr lang="en-US" altLang="zh-CN" sz="2600" b="1" spc="-120">
                <a:latin typeface="宋体" panose="02010600030101010101" pitchFamily="2" charset="-122"/>
                <a:cs typeface="Times New Roman" panose="02020603050405020304" pitchFamily="18" charset="0"/>
              </a:rPr>
              <a:t>,</a:t>
            </a:r>
            <a:r>
              <a:rPr lang="zh-CN" altLang="zh-CN" sz="2600" b="1" spc="-120">
                <a:latin typeface="Times New Roman" panose="02020603050405020304" pitchFamily="18" charset="0"/>
                <a:cs typeface="Times New Roman" panose="02020603050405020304" pitchFamily="18" charset="0"/>
              </a:rPr>
              <a:t>则存在</a:t>
            </a:r>
            <a:r>
              <a:rPr lang="en-US" altLang="zh-CN" sz="2600" b="1" i="1" spc="-120">
                <a:latin typeface="Times New Roman" panose="02020603050405020304" pitchFamily="18" charset="0"/>
                <a:cs typeface="Times New Roman" panose="02020603050405020304" pitchFamily="18" charset="0"/>
              </a:rPr>
              <a:t>x</a:t>
            </a:r>
            <a:r>
              <a:rPr lang="en-US" altLang="zh-CN" sz="2600" b="1" spc="-120">
                <a:latin typeface="宋体" panose="02010600030101010101" pitchFamily="2" charset="-122"/>
                <a:cs typeface="Times New Roman" panose="02020603050405020304" pitchFamily="18" charset="0"/>
              </a:rPr>
              <a:t>≥</a:t>
            </a:r>
            <a:r>
              <a:rPr lang="en-US" altLang="zh-CN" sz="2600" b="1" spc="-120">
                <a:latin typeface="Times New Roman" panose="02020603050405020304" pitchFamily="18" charset="0"/>
                <a:cs typeface="Times New Roman" panose="02020603050405020304" pitchFamily="18" charset="0"/>
              </a:rPr>
              <a:t>0</a:t>
            </a:r>
            <a:r>
              <a:rPr lang="zh-CN" altLang="zh-CN" sz="2600" b="1" spc="-120">
                <a:latin typeface="Times New Roman" panose="02020603050405020304" pitchFamily="18" charset="0"/>
                <a:cs typeface="Times New Roman" panose="02020603050405020304" pitchFamily="18" charset="0"/>
              </a:rPr>
              <a:t>时</a:t>
            </a:r>
            <a:r>
              <a:rPr lang="en-US" altLang="zh-CN" sz="2600" b="1" spc="-120">
                <a:latin typeface="宋体" panose="02010600030101010101" pitchFamily="2" charset="-122"/>
                <a:cs typeface="Times New Roman" panose="02020603050405020304" pitchFamily="18" charset="0"/>
              </a:rPr>
              <a:t>,</a:t>
            </a:r>
            <a:r>
              <a:rPr lang="en-US" altLang="zh-CN" sz="2600" b="1" i="1" spc="-120">
                <a:latin typeface="Times New Roman" panose="02020603050405020304" pitchFamily="18" charset="0"/>
                <a:cs typeface="Times New Roman" panose="02020603050405020304" pitchFamily="18" charset="0"/>
              </a:rPr>
              <a:t>f</a:t>
            </a:r>
            <a:r>
              <a:rPr lang="en-US" altLang="zh-CN" sz="2600" b="1" spc="-120">
                <a:latin typeface="Times New Roman" panose="02020603050405020304" pitchFamily="18" charset="0"/>
                <a:cs typeface="Times New Roman" panose="02020603050405020304" pitchFamily="18" charset="0"/>
              </a:rPr>
              <a:t>(</a:t>
            </a:r>
            <a:r>
              <a:rPr lang="en-US" altLang="zh-CN" sz="2600" b="1" i="1" spc="-120">
                <a:latin typeface="Times New Roman" panose="02020603050405020304" pitchFamily="18" charset="0"/>
                <a:cs typeface="Times New Roman" panose="02020603050405020304" pitchFamily="18" charset="0"/>
              </a:rPr>
              <a:t>x</a:t>
            </a:r>
            <a:r>
              <a:rPr lang="en-US" altLang="zh-CN" sz="2600" b="1" spc="-120">
                <a:latin typeface="Times New Roman" panose="02020603050405020304" pitchFamily="18" charset="0"/>
                <a:cs typeface="Times New Roman" panose="02020603050405020304" pitchFamily="18" charset="0"/>
              </a:rPr>
              <a:t>)=</a:t>
            </a:r>
            <a:r>
              <a:rPr lang="en-US" altLang="zh-CN" sz="2600" b="1" i="1" spc="-120">
                <a:latin typeface="Times New Roman" panose="02020603050405020304" pitchFamily="18" charset="0"/>
                <a:cs typeface="Times New Roman" panose="02020603050405020304" pitchFamily="18" charset="0"/>
              </a:rPr>
              <a:t>x</a:t>
            </a:r>
            <a:r>
              <a:rPr lang="en-US" altLang="zh-CN" sz="2600" b="1" spc="-120" baseline="30000">
                <a:latin typeface="Times New Roman" panose="02020603050405020304" pitchFamily="18" charset="0"/>
                <a:cs typeface="Times New Roman" panose="02020603050405020304" pitchFamily="18" charset="0"/>
              </a:rPr>
              <a:t>2</a:t>
            </a:r>
            <a:r>
              <a:rPr lang="en-US" altLang="zh-CN" sz="2600" b="1" spc="-120">
                <a:latin typeface="宋体" panose="02010600030101010101" pitchFamily="2" charset="-122"/>
                <a:cs typeface="Times New Roman" panose="02020603050405020304" pitchFamily="18" charset="0"/>
              </a:rPr>
              <a:t>+</a:t>
            </a:r>
            <a:r>
              <a:rPr lang="en-US" altLang="zh-CN" sz="2600" b="1" spc="-120">
                <a:latin typeface="Times New Roman" panose="02020603050405020304" pitchFamily="18" charset="0"/>
                <a:cs typeface="Times New Roman" panose="02020603050405020304" pitchFamily="18" charset="0"/>
              </a:rPr>
              <a:t>1</a:t>
            </a:r>
            <a:r>
              <a:rPr lang="en-US" altLang="zh-CN" sz="2600" b="1" spc="-120">
                <a:latin typeface="宋体" panose="02010600030101010101" pitchFamily="2" charset="-122"/>
                <a:cs typeface="Times New Roman" panose="02020603050405020304" pitchFamily="18" charset="0"/>
              </a:rPr>
              <a:t>,</a:t>
            </a:r>
            <a:r>
              <a:rPr lang="zh-CN" altLang="zh-CN" sz="2600" b="1" spc="-120">
                <a:latin typeface="Times New Roman" panose="02020603050405020304" pitchFamily="18" charset="0"/>
                <a:cs typeface="Times New Roman" panose="02020603050405020304" pitchFamily="18" charset="0"/>
              </a:rPr>
              <a:t>符合函数定义</a:t>
            </a:r>
            <a:r>
              <a:rPr lang="en-US" altLang="zh-CN" sz="2600" b="1" spc="-120" smtClean="0">
                <a:latin typeface="宋体" panose="02010600030101010101" pitchFamily="2" charset="-122"/>
                <a:cs typeface="Times New Roman" panose="02020603050405020304" pitchFamily="18" charset="0"/>
              </a:rPr>
              <a:t>,</a:t>
            </a:r>
            <a:r>
              <a:rPr lang="zh-CN" altLang="zh-CN" sz="2600" b="1" spc="-120" smtClean="0">
                <a:latin typeface="Times New Roman" panose="02020603050405020304" pitchFamily="18" charset="0"/>
                <a:cs typeface="Times New Roman" panose="02020603050405020304" pitchFamily="18" charset="0"/>
              </a:rPr>
              <a:t>即</a:t>
            </a:r>
            <a:r>
              <a:rPr lang="zh-CN" altLang="zh-CN" sz="2600" b="1" spc="-120">
                <a:latin typeface="Times New Roman" panose="02020603050405020304" pitchFamily="18" charset="0"/>
                <a:cs typeface="Times New Roman" panose="02020603050405020304" pitchFamily="18" charset="0"/>
              </a:rPr>
              <a:t>存在函数</a:t>
            </a:r>
            <a:r>
              <a:rPr lang="en-US" altLang="zh-CN" sz="2600" b="1" i="1" spc="-120">
                <a:latin typeface="Times New Roman" panose="02020603050405020304" pitchFamily="18" charset="0"/>
                <a:cs typeface="Times New Roman" panose="02020603050405020304" pitchFamily="18" charset="0"/>
              </a:rPr>
              <a:t>f</a:t>
            </a:r>
            <a:r>
              <a:rPr lang="en-US" altLang="zh-CN" sz="2600" b="1" spc="-120">
                <a:latin typeface="Times New Roman" panose="02020603050405020304" pitchFamily="18" charset="0"/>
                <a:cs typeface="Times New Roman" panose="02020603050405020304" pitchFamily="18" charset="0"/>
              </a:rPr>
              <a:t>(</a:t>
            </a:r>
            <a:r>
              <a:rPr lang="en-US" altLang="zh-CN" sz="2600" b="1" i="1" spc="-120">
                <a:latin typeface="Times New Roman" panose="02020603050405020304" pitchFamily="18" charset="0"/>
                <a:cs typeface="Times New Roman" panose="02020603050405020304" pitchFamily="18" charset="0"/>
              </a:rPr>
              <a:t>x</a:t>
            </a:r>
            <a:r>
              <a:rPr lang="en-US" altLang="zh-CN" sz="2600" b="1" spc="-120">
                <a:latin typeface="Times New Roman" panose="02020603050405020304" pitchFamily="18" charset="0"/>
                <a:cs typeface="Times New Roman" panose="02020603050405020304" pitchFamily="18" charset="0"/>
              </a:rPr>
              <a:t>)=</a:t>
            </a:r>
            <a:r>
              <a:rPr lang="en-US" altLang="zh-CN" sz="2600" b="1" i="1" spc="-120">
                <a:latin typeface="Times New Roman" panose="02020603050405020304" pitchFamily="18" charset="0"/>
                <a:cs typeface="Times New Roman" panose="02020603050405020304" pitchFamily="18" charset="0"/>
              </a:rPr>
              <a:t>x</a:t>
            </a:r>
            <a:r>
              <a:rPr lang="en-US" altLang="zh-CN" sz="2600" b="1" spc="-120" baseline="30000">
                <a:latin typeface="Times New Roman" panose="02020603050405020304" pitchFamily="18" charset="0"/>
                <a:cs typeface="Times New Roman" panose="02020603050405020304" pitchFamily="18" charset="0"/>
              </a:rPr>
              <a:t>2</a:t>
            </a:r>
            <a:r>
              <a:rPr lang="en-US" altLang="zh-CN" sz="2600" b="1" spc="-120">
                <a:latin typeface="宋体" panose="02010600030101010101" pitchFamily="2" charset="-122"/>
                <a:cs typeface="Times New Roman" panose="02020603050405020304" pitchFamily="18" charset="0"/>
              </a:rPr>
              <a:t>+</a:t>
            </a:r>
            <a:r>
              <a:rPr lang="en-US" altLang="zh-CN" sz="2600" b="1" spc="-120">
                <a:latin typeface="Times New Roman" panose="02020603050405020304" pitchFamily="18" charset="0"/>
                <a:cs typeface="Times New Roman" panose="02020603050405020304" pitchFamily="18" charset="0"/>
              </a:rPr>
              <a:t>1(</a:t>
            </a:r>
            <a:r>
              <a:rPr lang="en-US" altLang="zh-CN" sz="2600" b="1" i="1" spc="-120">
                <a:latin typeface="Times New Roman" panose="02020603050405020304" pitchFamily="18" charset="0"/>
                <a:cs typeface="Times New Roman" panose="02020603050405020304" pitchFamily="18" charset="0"/>
              </a:rPr>
              <a:t>x</a:t>
            </a:r>
            <a:r>
              <a:rPr lang="en-US" altLang="zh-CN" sz="2600" b="1" spc="-120">
                <a:latin typeface="宋体" panose="02010600030101010101" pitchFamily="2" charset="-122"/>
                <a:cs typeface="Times New Roman" panose="02020603050405020304" pitchFamily="18" charset="0"/>
              </a:rPr>
              <a:t>≥</a:t>
            </a:r>
            <a:r>
              <a:rPr lang="en-US" altLang="zh-CN" sz="2600" b="1" spc="-120">
                <a:latin typeface="Times New Roman" panose="02020603050405020304" pitchFamily="18" charset="0"/>
                <a:cs typeface="Times New Roman" panose="02020603050405020304" pitchFamily="18" charset="0"/>
              </a:rPr>
              <a:t>0)</a:t>
            </a:r>
            <a:r>
              <a:rPr lang="zh-CN" altLang="zh-CN" sz="2600" b="1" spc="-120">
                <a:latin typeface="Times New Roman" panose="02020603050405020304" pitchFamily="18" charset="0"/>
                <a:cs typeface="Times New Roman" panose="02020603050405020304" pitchFamily="18" charset="0"/>
              </a:rPr>
              <a:t>满足</a:t>
            </a:r>
            <a:r>
              <a:rPr lang="en-US" altLang="zh-CN" sz="2600" b="1" spc="-120">
                <a:latin typeface="Times New Roman" panose="02020603050405020304" pitchFamily="18" charset="0"/>
                <a:cs typeface="Times New Roman" panose="02020603050405020304" pitchFamily="18" charset="0"/>
              </a:rPr>
              <a:t>:</a:t>
            </a:r>
            <a:r>
              <a:rPr lang="zh-CN" altLang="zh-CN" sz="2600" b="1" spc="-120">
                <a:latin typeface="Times New Roman" panose="02020603050405020304" pitchFamily="18" charset="0"/>
                <a:cs typeface="Times New Roman" panose="02020603050405020304" pitchFamily="18" charset="0"/>
              </a:rPr>
              <a:t>对任意</a:t>
            </a:r>
            <a:r>
              <a:rPr lang="en-US" altLang="zh-CN" sz="2600" b="1" i="1" spc="-120">
                <a:latin typeface="Times New Roman" panose="02020603050405020304" pitchFamily="18" charset="0"/>
                <a:cs typeface="Times New Roman" panose="02020603050405020304" pitchFamily="18" charset="0"/>
              </a:rPr>
              <a:t>x</a:t>
            </a:r>
            <a:r>
              <a:rPr lang="zh-CN" altLang="zh-CN" sz="2600" b="1" spc="-120">
                <a:latin typeface="Calibri" panose="020F0502020204030204" pitchFamily="34" charset="0"/>
                <a:cs typeface="宋体" panose="02010600030101010101" pitchFamily="2" charset="-122"/>
              </a:rPr>
              <a:t>∈</a:t>
            </a:r>
            <a:r>
              <a:rPr lang="en-US" altLang="zh-CN" sz="2600" b="1" spc="-120">
                <a:latin typeface="Times New Roman" panose="02020603050405020304" pitchFamily="18" charset="0"/>
                <a:cs typeface="Times New Roman" panose="02020603050405020304" pitchFamily="18" charset="0"/>
              </a:rPr>
              <a:t>R</a:t>
            </a:r>
            <a:r>
              <a:rPr lang="zh-CN" altLang="zh-CN" sz="2600" b="1" spc="-120">
                <a:latin typeface="Times New Roman" panose="02020603050405020304" pitchFamily="18" charset="0"/>
                <a:cs typeface="Times New Roman" panose="02020603050405020304" pitchFamily="18" charset="0"/>
              </a:rPr>
              <a:t>都有</a:t>
            </a:r>
            <a:r>
              <a:rPr lang="en-US" altLang="zh-CN" sz="2600" b="1" i="1" spc="-120">
                <a:latin typeface="Times New Roman" panose="02020603050405020304" pitchFamily="18" charset="0"/>
                <a:cs typeface="Times New Roman" panose="02020603050405020304" pitchFamily="18" charset="0"/>
              </a:rPr>
              <a:t>f</a:t>
            </a:r>
            <a:r>
              <a:rPr lang="en-US" altLang="zh-CN" sz="2600" b="1" spc="-120">
                <a:latin typeface="Times New Roman" panose="02020603050405020304" pitchFamily="18" charset="0"/>
                <a:cs typeface="Times New Roman" panose="02020603050405020304" pitchFamily="18" charset="0"/>
              </a:rPr>
              <a:t>(|</a:t>
            </a:r>
            <a:r>
              <a:rPr lang="en-US" altLang="zh-CN" sz="2600" b="1" i="1" spc="-120">
                <a:latin typeface="Times New Roman" panose="02020603050405020304" pitchFamily="18" charset="0"/>
                <a:cs typeface="Times New Roman" panose="02020603050405020304" pitchFamily="18" charset="0"/>
              </a:rPr>
              <a:t>x</a:t>
            </a:r>
            <a:r>
              <a:rPr lang="en-US" altLang="zh-CN" sz="2600" b="1" spc="-120">
                <a:latin typeface="Times New Roman" panose="02020603050405020304" pitchFamily="18" charset="0"/>
                <a:cs typeface="Times New Roman" panose="02020603050405020304" pitchFamily="18" charset="0"/>
              </a:rPr>
              <a:t>|)=</a:t>
            </a:r>
            <a:r>
              <a:rPr lang="en-US" altLang="zh-CN" sz="2600" b="1" i="1" spc="-120">
                <a:latin typeface="Times New Roman" panose="02020603050405020304" pitchFamily="18" charset="0"/>
                <a:cs typeface="Times New Roman" panose="02020603050405020304" pitchFamily="18" charset="0"/>
              </a:rPr>
              <a:t>x</a:t>
            </a:r>
            <a:r>
              <a:rPr lang="en-US" altLang="zh-CN" sz="2600" b="1" spc="-120" baseline="30000">
                <a:latin typeface="Times New Roman" panose="02020603050405020304" pitchFamily="18" charset="0"/>
                <a:cs typeface="Times New Roman" panose="02020603050405020304" pitchFamily="18" charset="0"/>
              </a:rPr>
              <a:t>2</a:t>
            </a:r>
            <a:r>
              <a:rPr lang="en-US" altLang="zh-CN" sz="2600" b="1" spc="-120">
                <a:latin typeface="宋体" panose="02010600030101010101" pitchFamily="2" charset="-122"/>
                <a:cs typeface="Times New Roman" panose="02020603050405020304" pitchFamily="18" charset="0"/>
              </a:rPr>
              <a:t>+</a:t>
            </a:r>
            <a:r>
              <a:rPr lang="en-US" altLang="zh-CN" sz="2600" b="1" spc="-120">
                <a:latin typeface="Times New Roman" panose="02020603050405020304" pitchFamily="18" charset="0"/>
                <a:cs typeface="Times New Roman" panose="02020603050405020304" pitchFamily="18" charset="0"/>
              </a:rPr>
              <a:t>1</a:t>
            </a:r>
            <a:r>
              <a:rPr lang="en-US" altLang="zh-CN" sz="2600" b="1" spc="-120">
                <a:latin typeface="宋体" panose="02010600030101010101" pitchFamily="2" charset="-122"/>
                <a:cs typeface="Times New Roman" panose="02020603050405020304" pitchFamily="18" charset="0"/>
              </a:rPr>
              <a:t>,</a:t>
            </a:r>
            <a:r>
              <a:rPr lang="zh-CN" altLang="zh-CN" sz="2600" b="1" spc="-120">
                <a:latin typeface="Times New Roman" panose="02020603050405020304" pitchFamily="18" charset="0"/>
                <a:cs typeface="Times New Roman" panose="02020603050405020304" pitchFamily="18" charset="0"/>
              </a:rPr>
              <a:t>故</a:t>
            </a:r>
            <a:r>
              <a:rPr lang="en-US" altLang="zh-CN" sz="2600" b="1" spc="-120">
                <a:latin typeface="Times New Roman" panose="02020603050405020304" pitchFamily="18" charset="0"/>
                <a:cs typeface="Times New Roman" panose="02020603050405020304" pitchFamily="18" charset="0"/>
              </a:rPr>
              <a:t>D</a:t>
            </a:r>
            <a:r>
              <a:rPr lang="zh-CN" altLang="zh-CN" sz="2600" b="1" spc="-120">
                <a:latin typeface="Times New Roman" panose="02020603050405020304" pitchFamily="18" charset="0"/>
                <a:cs typeface="Times New Roman" panose="02020603050405020304" pitchFamily="18" charset="0"/>
              </a:rPr>
              <a:t>正确</a:t>
            </a:r>
            <a:r>
              <a:rPr lang="en-US" altLang="zh-CN" sz="2600" b="1" spc="-120">
                <a:latin typeface="Times New Roman" panose="02020603050405020304" pitchFamily="18" charset="0"/>
                <a:cs typeface="Times New Roman" panose="02020603050405020304" pitchFamily="18" charset="0"/>
              </a:rPr>
              <a:t>.</a:t>
            </a:r>
            <a:r>
              <a:rPr lang="zh-CN" altLang="zh-CN" sz="2600" b="1" spc="-120">
                <a:latin typeface="Times New Roman" panose="02020603050405020304" pitchFamily="18" charset="0"/>
                <a:cs typeface="Times New Roman" panose="02020603050405020304" pitchFamily="18" charset="0"/>
              </a:rPr>
              <a:t>故选</a:t>
            </a:r>
            <a:r>
              <a:rPr lang="en-US" altLang="zh-CN" sz="2600" b="1" spc="-120">
                <a:latin typeface="Times New Roman" panose="02020603050405020304" pitchFamily="18" charset="0"/>
                <a:cs typeface="Times New Roman" panose="02020603050405020304" pitchFamily="18" charset="0"/>
              </a:rPr>
              <a:t>D.</a:t>
            </a:r>
            <a:endParaRPr lang="zh-CN" altLang="zh-CN" sz="1150" spc="-120">
              <a:latin typeface="Calibri" panose="020F0502020204030204" pitchFamily="34" charset="0"/>
              <a:cs typeface="Times New Roman" panose="02020603050405020304" pitchFamily="18" charset="0"/>
            </a:endParaRPr>
          </a:p>
        </p:txBody>
      </p:sp>
      <p:sp>
        <p:nvSpPr>
          <p:cNvPr id="10" name="矩形 9"/>
          <p:cNvSpPr/>
          <p:nvPr>
            <p:custDataLst>
              <p:tags r:id="rId2"/>
            </p:custDataLst>
          </p:nvPr>
        </p:nvSpPr>
        <p:spPr>
          <a:xfrm>
            <a:off x="8148982" y="609669"/>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spTree>
    <p:extLst>
      <p:ext uri="{BB962C8B-B14F-4D97-AF65-F5344CB8AC3E}">
        <p14:creationId xmlns:p14="http://schemas.microsoft.com/office/powerpoint/2010/main" val="270250495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linds(horizontal)">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blinds(horizontal)">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blinds(horizontal)">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blinds(horizontal)">
                                      <p:cBhvr>
                                        <p:cTn id="27" dur="500"/>
                                        <p:tgtEl>
                                          <p:spTgt spid="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blinds(horizontal)">
                                      <p:cBhvr>
                                        <p:cTn id="32" dur="500"/>
                                        <p:tgtEl>
                                          <p:spTgt spid="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9">
                                            <p:txEl>
                                              <p:pRg st="7" end="7"/>
                                            </p:txEl>
                                          </p:spTgt>
                                        </p:tgtEl>
                                        <p:attrNameLst>
                                          <p:attrName>style.visibility</p:attrName>
                                        </p:attrNameLst>
                                      </p:cBhvr>
                                      <p:to>
                                        <p:strVal val="visible"/>
                                      </p:to>
                                    </p:set>
                                    <p:animEffect transition="in" filter="blinds(horizontal)">
                                      <p:cBhvr>
                                        <p:cTn id="37" dur="500"/>
                                        <p:tgtEl>
                                          <p:spTgt spid="9">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
                                            <p:txEl>
                                              <p:pRg st="8" end="8"/>
                                            </p:txEl>
                                          </p:spTgt>
                                        </p:tgtEl>
                                        <p:attrNameLst>
                                          <p:attrName>style.visibility</p:attrName>
                                        </p:attrNameLst>
                                      </p:cBhvr>
                                      <p:to>
                                        <p:strVal val="visible"/>
                                      </p:to>
                                    </p:set>
                                    <p:animEffect transition="in" filter="blinds(horizontal)">
                                      <p:cBhvr>
                                        <p:cTn id="42"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2079776"/>
            <a:ext cx="12190413" cy="420228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nvSpPr>
        <p:spPr>
          <a:xfrm>
            <a:off x="269382" y="503518"/>
            <a:ext cx="11589417" cy="5765361"/>
          </a:xfrm>
          <a:prstGeom prst="rect">
            <a:avLst/>
          </a:prstGeom>
        </p:spPr>
        <p:txBody>
          <a:bodyPr wrap="square">
            <a:spAutoFit/>
          </a:bodyPr>
          <a:lstStyle/>
          <a:p>
            <a:pPr marL="324000" indent="-355600">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8.(2024·</a:t>
            </a:r>
            <a:r>
              <a:rPr lang="zh-CN" altLang="zh-CN" sz="2600" b="1">
                <a:latin typeface="Times New Roman" panose="02020603050405020304" pitchFamily="18" charset="0"/>
                <a:cs typeface="Times New Roman" panose="02020603050405020304" pitchFamily="18" charset="0"/>
              </a:rPr>
              <a:t>新高考Ⅰ卷</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&lt;3</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则下列结论中一定正确的是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Times New Roman" panose="02020603050405020304" pitchFamily="18" charset="0"/>
                <a:cs typeface="Times New Roman" panose="02020603050405020304" pitchFamily="18" charset="0"/>
              </a:rPr>
              <a:t>(10</a:t>
            </a:r>
            <a:r>
              <a:rPr lang="en-US" altLang="zh-CN" sz="2600" b="1">
                <a:latin typeface="Times New Roman" panose="02020603050405020304" pitchFamily="18" charset="0"/>
                <a:cs typeface="Times New Roman" panose="02020603050405020304" pitchFamily="18" charset="0"/>
              </a:rPr>
              <a:t>)&gt;100	B.</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(20)&gt;1</a:t>
            </a:r>
            <a:r>
              <a:rPr lang="en-US" altLang="zh-CN" sz="2600" b="1">
                <a:latin typeface="宋体" panose="02010600030101010101" pitchFamily="2" charset="-122"/>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000	C.</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Times New Roman" panose="02020603050405020304" pitchFamily="18" charset="0"/>
                <a:cs typeface="Times New Roman" panose="02020603050405020304" pitchFamily="18" charset="0"/>
              </a:rPr>
              <a:t>(10</a:t>
            </a:r>
            <a:r>
              <a:rPr lang="en-US" altLang="zh-CN" sz="2600" b="1">
                <a:latin typeface="Times New Roman" panose="02020603050405020304" pitchFamily="18" charset="0"/>
                <a:cs typeface="Times New Roman" panose="02020603050405020304" pitchFamily="18" charset="0"/>
              </a:rPr>
              <a:t>)&lt;1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000	</a:t>
            </a:r>
            <a:r>
              <a:rPr lang="en-US" altLang="zh-CN" sz="2600" b="1" smtClean="0">
                <a:latin typeface="Times New Roman" panose="02020603050405020304" pitchFamily="18" charset="0"/>
                <a:cs typeface="Times New Roman" panose="02020603050405020304" pitchFamily="18" charset="0"/>
              </a:rPr>
              <a:t>	D.</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Times New Roman" panose="02020603050405020304" pitchFamily="18" charset="0"/>
                <a:cs typeface="Times New Roman" panose="02020603050405020304" pitchFamily="18" charset="0"/>
              </a:rPr>
              <a:t>(20</a:t>
            </a:r>
            <a:r>
              <a:rPr lang="en-US" altLang="zh-CN" sz="2600" b="1">
                <a:latin typeface="Times New Roman" panose="02020603050405020304" pitchFamily="18" charset="0"/>
                <a:cs typeface="Times New Roman" panose="02020603050405020304" pitchFamily="18" charset="0"/>
              </a:rPr>
              <a:t>)&lt;10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000</a:t>
            </a:r>
            <a:endParaRPr lang="zh-CN" altLang="zh-CN" sz="1150">
              <a:latin typeface="Calibri" panose="020F0502020204030204" pitchFamily="34" charset="0"/>
              <a:cs typeface="Times New Roman" panose="02020603050405020304" pitchFamily="18" charset="0"/>
            </a:endParaRPr>
          </a:p>
          <a:p>
            <a:pPr marL="324000" indent="-355600">
              <a:lnSpc>
                <a:spcPct val="13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&lt;3</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(1)=1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(2)=2.</a:t>
            </a:r>
            <a:endParaRPr lang="zh-CN" altLang="zh-CN" sz="1150">
              <a:latin typeface="Calibri" panose="020F0502020204030204" pitchFamily="34" charset="0"/>
              <a:cs typeface="Times New Roman" panose="02020603050405020304" pitchFamily="18" charset="0"/>
            </a:endParaRPr>
          </a:p>
          <a:p>
            <a:pPr marL="3240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对于</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(3)&gt;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(1)=2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1=3;</a:t>
            </a:r>
            <a:endParaRPr lang="zh-CN" altLang="zh-CN" sz="1150">
              <a:latin typeface="Calibri" panose="020F0502020204030204" pitchFamily="34" charset="0"/>
              <a:cs typeface="Times New Roman" panose="02020603050405020304" pitchFamily="18" charset="0"/>
            </a:endParaRPr>
          </a:p>
          <a:p>
            <a:pPr marL="3240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(4)&gt;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(2)&gt;3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2=5;</a:t>
            </a:r>
            <a:endParaRPr lang="zh-CN" altLang="zh-CN" sz="1150">
              <a:latin typeface="Calibri" panose="020F0502020204030204" pitchFamily="34" charset="0"/>
              <a:cs typeface="Times New Roman" panose="02020603050405020304" pitchFamily="18" charset="0"/>
            </a:endParaRPr>
          </a:p>
          <a:p>
            <a:pPr marL="3240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(5)&gt;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(3)&gt;5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3=8;</a:t>
            </a:r>
            <a:endParaRPr lang="zh-CN" altLang="zh-CN" sz="1150">
              <a:latin typeface="Calibri" panose="020F0502020204030204" pitchFamily="34" charset="0"/>
              <a:cs typeface="Times New Roman" panose="02020603050405020304" pitchFamily="18" charset="0"/>
            </a:endParaRPr>
          </a:p>
          <a:p>
            <a:pPr marL="3240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不等式</a:t>
            </a:r>
            <a:r>
              <a:rPr lang="zh-CN" altLang="zh-CN" sz="2600" b="1">
                <a:latin typeface="Times New Roman" panose="02020603050405020304" pitchFamily="18" charset="0"/>
                <a:cs typeface="Times New Roman" panose="02020603050405020304" pitchFamily="18" charset="0"/>
              </a:rPr>
              <a:t>右侧恰好是裴波那契数列从第</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项起的各项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3</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5</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8</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13</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21</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34</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55</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89</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144</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233</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377</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610</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987</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1597</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显然</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(16)&gt;1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000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(20)&gt;1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000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故选</a:t>
            </a:r>
            <a:r>
              <a:rPr lang="en-US" altLang="zh-CN" sz="2600" b="1">
                <a:latin typeface="Times New Roman" panose="02020603050405020304" pitchFamily="18" charset="0"/>
                <a:cs typeface="Times New Roman" panose="02020603050405020304" pitchFamily="18" charset="0"/>
              </a:rPr>
              <a:t>B.</a:t>
            </a:r>
            <a:endParaRPr lang="zh-CN" altLang="zh-CN" sz="1150">
              <a:latin typeface="Calibri" panose="020F0502020204030204" pitchFamily="34" charset="0"/>
              <a:cs typeface="Times New Roman" panose="02020603050405020304" pitchFamily="18" charset="0"/>
            </a:endParaRPr>
          </a:p>
        </p:txBody>
      </p:sp>
      <p:sp>
        <p:nvSpPr>
          <p:cNvPr id="13" name="矩形 12"/>
          <p:cNvSpPr/>
          <p:nvPr>
            <p:custDataLst>
              <p:tags r:id="rId2"/>
            </p:custDataLst>
          </p:nvPr>
        </p:nvSpPr>
        <p:spPr>
          <a:xfrm>
            <a:off x="6406073" y="1081478"/>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311352902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linds(horizontal)">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blinds(horizontal)">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blinds(horizontal)">
                                      <p:cBhvr>
                                        <p:cTn id="22" dur="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blinds(horizontal)">
                                      <p:cBhvr>
                                        <p:cTn id="27" dur="500"/>
                                        <p:tgtEl>
                                          <p:spTgt spid="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1">
                                            <p:txEl>
                                              <p:pRg st="6" end="6"/>
                                            </p:txEl>
                                          </p:spTgt>
                                        </p:tgtEl>
                                        <p:attrNameLst>
                                          <p:attrName>style.visibility</p:attrName>
                                        </p:attrNameLst>
                                      </p:cBhvr>
                                      <p:to>
                                        <p:strVal val="visible"/>
                                      </p:to>
                                    </p:set>
                                    <p:animEffect transition="in" filter="blinds(horizontal)">
                                      <p:cBhvr>
                                        <p:cTn id="32" dur="500"/>
                                        <p:tgtEl>
                                          <p:spTgt spid="11">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1">
                                            <p:txEl>
                                              <p:pRg st="7" end="7"/>
                                            </p:txEl>
                                          </p:spTgt>
                                        </p:tgtEl>
                                        <p:attrNameLst>
                                          <p:attrName>style.visibility</p:attrName>
                                        </p:attrNameLst>
                                      </p:cBhvr>
                                      <p:to>
                                        <p:strVal val="visible"/>
                                      </p:to>
                                    </p:set>
                                    <p:animEffect transition="in" filter="blinds(horizontal)">
                                      <p:cBhvr>
                                        <p:cTn id="37" dur="500"/>
                                        <p:tgtEl>
                                          <p:spTgt spid="11">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1">
                                            <p:txEl>
                                              <p:pRg st="8" end="8"/>
                                            </p:txEl>
                                          </p:spTgt>
                                        </p:tgtEl>
                                        <p:attrNameLst>
                                          <p:attrName>style.visibility</p:attrName>
                                        </p:attrNameLst>
                                      </p:cBhvr>
                                      <p:to>
                                        <p:strVal val="visible"/>
                                      </p:to>
                                    </p:set>
                                    <p:animEffect transition="in" filter="blinds(horizontal)">
                                      <p:cBhvr>
                                        <p:cTn id="42" dur="500"/>
                                        <p:tgtEl>
                                          <p:spTgt spid="11">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1">
                                            <p:txEl>
                                              <p:pRg st="9" end="9"/>
                                            </p:txEl>
                                          </p:spTgt>
                                        </p:tgtEl>
                                        <p:attrNameLst>
                                          <p:attrName>style.visibility</p:attrName>
                                        </p:attrNameLst>
                                      </p:cBhvr>
                                      <p:to>
                                        <p:strVal val="visible"/>
                                      </p:to>
                                    </p:set>
                                    <p:animEffect transition="in" filter="blinds(horizontal)">
                                      <p:cBhvr>
                                        <p:cTn id="47" dur="500"/>
                                        <p:tgtEl>
                                          <p:spTgt spid="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2923814"/>
            <a:ext cx="12190413" cy="326940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nvSpPr>
        <p:spPr>
          <a:xfrm>
            <a:off x="269382" y="492501"/>
            <a:ext cx="11589417" cy="4293483"/>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二、多选题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9.(2025·</a:t>
            </a:r>
            <a:r>
              <a:rPr lang="zh-CN" altLang="zh-CN" sz="2600" b="1">
                <a:latin typeface="Times New Roman" panose="02020603050405020304" pitchFamily="18" charset="0"/>
                <a:cs typeface="Times New Roman" panose="02020603050405020304" pitchFamily="18" charset="0"/>
              </a:rPr>
              <a:t>哈尔滨质检</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1)=4</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则下列结论正确的是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i="1" smtClean="0">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3)=16	</a:t>
            </a:r>
            <a:r>
              <a:rPr lang="en-US" altLang="zh-CN" sz="2600" b="1" smtClean="0">
                <a:latin typeface="Times New Roman" panose="02020603050405020304" pitchFamily="18" charset="0"/>
                <a:cs typeface="Times New Roman" panose="02020603050405020304" pitchFamily="18" charset="0"/>
              </a:rPr>
              <a:t>			B.</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)=16</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16</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	</a:t>
            </a:r>
            <a:r>
              <a:rPr lang="en-US" altLang="zh-CN" sz="2600" b="1" smtClean="0">
                <a:latin typeface="Times New Roman" panose="02020603050405020304" pitchFamily="18" charset="0"/>
                <a:cs typeface="Times New Roman" panose="02020603050405020304" pitchFamily="18" charset="0"/>
              </a:rPr>
              <a:t>			D.</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依题意</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因此</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错误</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显然</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1=16</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9" name="矩形 8"/>
          <p:cNvSpPr/>
          <p:nvPr>
            <p:custDataLst>
              <p:tags r:id="rId2"/>
            </p:custDataLst>
          </p:nvPr>
        </p:nvSpPr>
        <p:spPr>
          <a:xfrm>
            <a:off x="8772536" y="1192405"/>
            <a:ext cx="739305"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AD</a:t>
            </a:r>
            <a:endParaRPr lang="zh-CN" altLang="en-US" sz="3000" b="1" dirty="0">
              <a:solidFill>
                <a:srgbClr val="C00000"/>
              </a:solidFill>
            </a:endParaRPr>
          </a:p>
        </p:txBody>
      </p:sp>
    </p:spTree>
    <p:extLst>
      <p:ext uri="{BB962C8B-B14F-4D97-AF65-F5344CB8AC3E}">
        <p14:creationId xmlns:p14="http://schemas.microsoft.com/office/powerpoint/2010/main" val="216694012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blinds(horizontal)">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animEffect transition="in" filter="blinds(horizontal)">
                                      <p:cBhvr>
                                        <p:cTn id="17" dur="500"/>
                                        <p:tgtEl>
                                          <p:spTgt spid="8">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blinds(horizontal)">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2290037"/>
            <a:ext cx="12190413" cy="393942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mc:Choice xmlns:a14="http://schemas.microsoft.com/office/drawing/2010/main" Requires="a14">
          <p:sp>
            <p:nvSpPr>
              <p:cNvPr id="10" name="矩形 9"/>
              <p:cNvSpPr/>
              <p:nvPr/>
            </p:nvSpPr>
            <p:spPr>
              <a:xfrm>
                <a:off x="269382" y="394399"/>
                <a:ext cx="11589417" cy="5525359"/>
              </a:xfrm>
              <a:prstGeom prst="rect">
                <a:avLst/>
              </a:prstGeom>
            </p:spPr>
            <p:txBody>
              <a:bodyPr wrap="square">
                <a:spAutoFit/>
              </a:bodyPr>
              <a:lstStyle/>
              <a:p>
                <a:pPr marL="355600" indent="-355600">
                  <a:lnSpc>
                    <a:spcPct val="135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10.(2025·</a:t>
                </a:r>
                <a:r>
                  <a:rPr lang="zh-CN" altLang="zh-CN" sz="2600" b="1">
                    <a:latin typeface="Times New Roman" panose="02020603050405020304" pitchFamily="18" charset="0"/>
                    <a:cs typeface="Times New Roman" panose="02020603050405020304" pitchFamily="18" charset="0"/>
                  </a:rPr>
                  <a:t>湖南名校联考</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的定义域和值域均为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5]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函数</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num>
                      <m:den>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oMath>
                </a14:m>
                <a:r>
                  <a:rPr lang="zh-CN" altLang="zh-CN" sz="2600" b="1">
                    <a:latin typeface="Times New Roman" panose="02020603050405020304" pitchFamily="18" charset="0"/>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的值域为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3</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3]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的值域为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endParaRPr lang="zh-CN" altLang="zh-CN" sz="1150">
                  <a:latin typeface="Calibri" panose="020F0502020204030204" pitchFamily="34" charset="0"/>
                  <a:cs typeface="Times New Roman" panose="02020603050405020304" pitchFamily="18" charset="0"/>
                </a:endParaRPr>
              </a:p>
              <a:p>
                <a:pPr marL="355600" indent="-355600">
                  <a:lnSpc>
                    <a:spcPct val="14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中的</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需满足</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函数</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num>
                      <m:den>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oMath>
                </a14:m>
                <a:r>
                  <a:rPr lang="zh-CN" altLang="zh-CN" sz="2600" b="1">
                    <a:latin typeface="Times New Roman" panose="02020603050405020304" pitchFamily="18" charset="0"/>
                    <a:cs typeface="Times New Roman" panose="02020603050405020304" pitchFamily="18" charset="0"/>
                  </a:rPr>
                  <a:t>中的</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满足</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oMath>
                </a14:m>
                <a:r>
                  <a:rPr lang="zh-CN" altLang="zh-CN" sz="2600" b="1" smtClean="0">
                    <a:latin typeface="Times New Roman" panose="02020603050405020304" pitchFamily="18" charset="0"/>
                    <a:cs typeface="Times New Roman" panose="02020603050405020304" pitchFamily="18" charset="0"/>
                  </a:rPr>
                  <a:t>解</a:t>
                </a:r>
                <a:r>
                  <a:rPr lang="zh-CN" altLang="zh-CN" sz="2600" b="1">
                    <a:latin typeface="Times New Roman" panose="02020603050405020304" pitchFamily="18" charset="0"/>
                    <a:cs typeface="Times New Roman" panose="02020603050405020304" pitchFamily="18" charset="0"/>
                  </a:rPr>
                  <a:t>得</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&lt;1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4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故</a:t>
                </a:r>
                <a:r>
                  <a:rPr lang="zh-CN" altLang="zh-CN" sz="2600" b="1">
                    <a:latin typeface="Times New Roman" panose="02020603050405020304" pitchFamily="18" charset="0"/>
                    <a:cs typeface="Times New Roman" panose="02020603050405020304" pitchFamily="18" charset="0"/>
                  </a:rPr>
                  <a:t>函数</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𝒇</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num>
                      <m:den>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oMath>
                </a14:m>
                <a:r>
                  <a:rPr lang="zh-CN" altLang="zh-CN" sz="2600" b="1">
                    <a:latin typeface="Times New Roman" panose="02020603050405020304" pitchFamily="18" charset="0"/>
                    <a:cs typeface="Times New Roman" panose="02020603050405020304" pitchFamily="18" charset="0"/>
                  </a:rPr>
                  <a:t>的定义域为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4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和</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的值域都为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正确</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p:sp>
            <p:nvSpPr>
              <p:cNvPr id="10" name="矩形 9"/>
              <p:cNvSpPr>
                <a:spLocks noRot="1" noChangeAspect="1" noMove="1" noResize="1" noEditPoints="1" noAdjustHandles="1" noChangeArrowheads="1" noChangeShapeType="1" noTextEdit="1"/>
              </p:cNvSpPr>
              <p:nvPr/>
            </p:nvSpPr>
            <p:spPr>
              <a:xfrm>
                <a:off x="269382" y="394399"/>
                <a:ext cx="11589417" cy="5525359"/>
              </a:xfrm>
              <a:prstGeom prst="rect">
                <a:avLst/>
              </a:prstGeom>
              <a:blipFill rotWithShape="0">
                <a:blip r:embed="rId4"/>
                <a:stretch>
                  <a:fillRect l="-947"/>
                </a:stretch>
              </a:blipFill>
            </p:spPr>
            <p:txBody>
              <a:bodyPr/>
              <a:lstStyle/>
              <a:p>
                <a:r>
                  <a:rPr lang="zh-CN" altLang="en-US">
                    <a:noFill/>
                  </a:rPr>
                  <a:t> </a:t>
                </a:r>
              </a:p>
            </p:txBody>
          </p:sp>
        </mc:Fallback>
      </mc:AlternateContent>
      <p:sp>
        <p:nvSpPr>
          <p:cNvPr id="11" name="矩形 10"/>
          <p:cNvSpPr/>
          <p:nvPr>
            <p:custDataLst>
              <p:tags r:id="rId2"/>
            </p:custDataLst>
          </p:nvPr>
        </p:nvSpPr>
        <p:spPr>
          <a:xfrm>
            <a:off x="10032072" y="455431"/>
            <a:ext cx="99578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ABC</a:t>
            </a:r>
            <a:endParaRPr lang="zh-CN" altLang="en-US" sz="3000" b="1" dirty="0">
              <a:solidFill>
                <a:srgbClr val="C00000"/>
              </a:solidFill>
            </a:endParaRPr>
          </a:p>
        </p:txBody>
      </p:sp>
    </p:spTree>
    <p:extLst>
      <p:ext uri="{BB962C8B-B14F-4D97-AF65-F5344CB8AC3E}">
        <p14:creationId xmlns:p14="http://schemas.microsoft.com/office/powerpoint/2010/main" val="332197532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blinds(horizontal)">
                                      <p:cBhvr>
                                        <p:cTn id="12" dur="5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blinds(horizontal)">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blinds(horizontal)">
                                      <p:cBhvr>
                                        <p:cTn id="22" dur="500"/>
                                        <p:tgtEl>
                                          <p:spTgt spid="1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animEffect transition="in" filter="blinds(horizontal)">
                                      <p:cBhvr>
                                        <p:cTn id="27"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矩形 8"/>
              <p:cNvSpPr/>
              <p:nvPr/>
            </p:nvSpPr>
            <p:spPr>
              <a:xfrm>
                <a:off x="269382" y="492501"/>
                <a:ext cx="11589417" cy="4363374"/>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11.(2024·</a:t>
                </a:r>
                <a:r>
                  <a:rPr lang="zh-CN" altLang="zh-CN" sz="2600" b="1">
                    <a:latin typeface="Times New Roman" panose="02020603050405020304" pitchFamily="18" charset="0"/>
                    <a:cs typeface="Times New Roman" panose="02020603050405020304" pitchFamily="18" charset="0"/>
                  </a:rPr>
                  <a:t>宁波调研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定义运算</a:t>
                </a:r>
                <a:r>
                  <a:rPr lang="en-US" altLang="zh-CN" sz="2600" b="1" i="1">
                    <a:latin typeface="Times New Roman" panose="02020603050405020304" pitchFamily="18" charset="0"/>
                    <a:cs typeface="Times New Roman" panose="02020603050405020304" pitchFamily="18" charset="0"/>
                  </a:rPr>
                  <a:t>a</a:t>
                </a:r>
                <a:r>
                  <a:rPr lang="en-US" altLang="zh-CN" sz="2600" b="1">
                    <a:latin typeface="Cambria Math" panose="020405030504060302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&lt;</m:t>
                              </m:r>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e>
                          </m:mr>
                        </m:m>
                      </m:e>
                    </m:d>
                  </m:oMath>
                </a14:m>
                <a:r>
                  <a:rPr lang="en-US" altLang="zh-CN" sz="2600" b="1">
                    <a:latin typeface="宋体" panose="02010600030101010101" pitchFamily="2" charset="-122"/>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en-US" altLang="zh-CN" sz="2600" b="1">
                    <a:latin typeface="Cambria Math" panose="020405030504060302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宋体" panose="02010600030101010101" pitchFamily="2" charset="-122"/>
                    <a:cs typeface="Times New Roman" panose="02020603050405020304" pitchFamily="18" charset="0"/>
                  </a:rPr>
                  <a:t>-</a:t>
                </a:r>
                <a:r>
                  <a:rPr lang="en-US" altLang="zh-CN" sz="2600" b="1" i="1" baseline="30000">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则下列说法正确的有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的值域为</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的值域为</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不等式</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1)&lt;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的解集是</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不等式</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1)&lt;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的解集是</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492501"/>
                <a:ext cx="11589417" cy="4363374"/>
              </a:xfrm>
              <a:prstGeom prst="rect">
                <a:avLst/>
              </a:prstGeom>
              <a:blipFill rotWithShape="0">
                <a:blip r:embed="rId3"/>
                <a:stretch>
                  <a:fillRect l="-947" b="-2514"/>
                </a:stretch>
              </a:blipFill>
            </p:spPr>
            <p:txBody>
              <a:bodyPr/>
              <a:lstStyle/>
              <a:p>
                <a:r>
                  <a:rPr lang="zh-CN" altLang="en-US">
                    <a:noFill/>
                  </a:rPr>
                  <a:t> </a:t>
                </a:r>
              </a:p>
            </p:txBody>
          </p:sp>
        </mc:Fallback>
      </mc:AlternateContent>
      <p:sp>
        <p:nvSpPr>
          <p:cNvPr id="10" name="矩形 9"/>
          <p:cNvSpPr/>
          <p:nvPr>
            <p:custDataLst>
              <p:tags r:id="rId1"/>
            </p:custDataLst>
          </p:nvPr>
        </p:nvSpPr>
        <p:spPr>
          <a:xfrm>
            <a:off x="1774666" y="1923552"/>
            <a:ext cx="73930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AC</a:t>
            </a:r>
            <a:endParaRPr lang="zh-CN" altLang="en-US" sz="3000" b="1" dirty="0">
              <a:solidFill>
                <a:srgbClr val="C00000"/>
              </a:solidFill>
            </a:endParaRPr>
          </a:p>
        </p:txBody>
      </p:sp>
    </p:spTree>
    <p:extLst>
      <p:ext uri="{BB962C8B-B14F-4D97-AF65-F5344CB8AC3E}">
        <p14:creationId xmlns:p14="http://schemas.microsoft.com/office/powerpoint/2010/main" val="338480879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0509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459450"/>
                <a:ext cx="11589417" cy="2631426"/>
              </a:xfrm>
              <a:prstGeom prst="rect">
                <a:avLst/>
              </a:prstGeom>
            </p:spPr>
            <p:txBody>
              <a:bodyPr wrap="square">
                <a:spAutoFit/>
              </a:bodyPr>
              <a:lstStyle/>
              <a:p>
                <a:pPr>
                  <a:lnSpc>
                    <a:spcPct val="150000"/>
                  </a:lnSpc>
                  <a:spcAft>
                    <a:spcPts val="0"/>
                  </a:spcAft>
                  <a:tabLst>
                    <a:tab pos="2970530" algn="l"/>
                  </a:tabLst>
                </a:pP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en-US" altLang="zh-CN" sz="2600" b="1">
                    <a:latin typeface="Cambria Math" panose="020405030504060302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宋体" panose="02010600030101010101" pitchFamily="2" charset="-122"/>
                    <a:cs typeface="Times New Roman" panose="02020603050405020304" pitchFamily="18" charset="0"/>
                  </a:rPr>
                  <a:t>-</a:t>
                </a:r>
                <a:r>
                  <a:rPr lang="en-US" altLang="zh-CN" sz="2600" b="1" i="1" baseline="30000">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m:rPr>
                                  <m:nor/>
                                </m:rPr>
                                <a:rPr lang="en-US" altLang="zh-CN" sz="2600" b="1">
                                  <a:latin typeface="宋体" panose="02010600030101010101" pitchFamily="2" charset="-122"/>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sup>
                              </m:sSup>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&lt;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sup>
                              </m:sSup>
                              <m:r>
                                <a:rPr lang="en-US" altLang="zh-CN" sz="2600" b="1">
                                  <a:latin typeface="Cambria Math" panose="02040503050406030204" pitchFamily="18" charset="0"/>
                                  <a:cs typeface="Times New Roman" panose="02020603050405020304" pitchFamily="18" charset="0"/>
                                </a:rPr>
                                <m:t>,</m:t>
                              </m:r>
                            </m:e>
                          </m:mr>
                        </m:m>
                      </m:e>
                    </m:d>
                  </m:oMath>
                </a14:m>
                <a:r>
                  <a:rPr lang="zh-CN" altLang="zh-CN" sz="2600" b="1" smtClean="0">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&lt;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作出函数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的图象如图所示</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459450"/>
                <a:ext cx="11589417" cy="2631426"/>
              </a:xfrm>
              <a:prstGeom prst="rect">
                <a:avLst/>
              </a:prstGeom>
              <a:blipFill rotWithShape="0">
                <a:blip r:embed="rId3"/>
                <a:stretch>
                  <a:fillRect l="-947" b="-2315"/>
                </a:stretch>
              </a:blipFill>
            </p:spPr>
            <p:txBody>
              <a:bodyPr/>
              <a:lstStyle/>
              <a:p>
                <a:r>
                  <a:rPr lang="zh-CN" altLang="en-US">
                    <a:noFill/>
                  </a:rPr>
                  <a:t> </a:t>
                </a:r>
              </a:p>
            </p:txBody>
          </p:sp>
        </mc:Fallback>
      </mc:AlternateContent>
      <p:pic>
        <p:nvPicPr>
          <p:cNvPr id="4" name="image8.jpeg"/>
          <p:cNvPicPr/>
          <p:nvPr/>
        </p:nvPicPr>
        <p:blipFill>
          <a:blip r:embed="rId4">
            <a:clrChange>
              <a:clrFrom>
                <a:srgbClr val="FFFFFF"/>
              </a:clrFrom>
              <a:clrTo>
                <a:srgbClr val="FFFFFF">
                  <a:alpha val="0"/>
                </a:srgbClr>
              </a:clrTo>
            </a:clrChange>
          </a:blip>
          <a:stretch>
            <a:fillRect/>
          </a:stretch>
        </p:blipFill>
        <p:spPr>
          <a:xfrm>
            <a:off x="8471502" y="837470"/>
            <a:ext cx="2376297" cy="2019693"/>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421782" y="3031032"/>
                <a:ext cx="11589417" cy="3163045"/>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根据函数图象可得</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的值域为</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pc="-130">
                    <a:latin typeface="Times New Roman" panose="02020603050405020304" pitchFamily="18" charset="0"/>
                    <a:cs typeface="Times New Roman" panose="02020603050405020304" pitchFamily="18" charset="0"/>
                  </a:rPr>
                  <a:t>对于</a:t>
                </a:r>
                <a:r>
                  <a:rPr lang="en-US" altLang="zh-CN" sz="2600" b="1" spc="-130">
                    <a:latin typeface="Times New Roman" panose="02020603050405020304" pitchFamily="18" charset="0"/>
                    <a:cs typeface="Times New Roman" panose="02020603050405020304" pitchFamily="18" charset="0"/>
                  </a:rPr>
                  <a:t>C</a:t>
                </a:r>
                <a:r>
                  <a:rPr lang="en-US" altLang="zh-CN" sz="2600" b="1" spc="-130">
                    <a:latin typeface="宋体" panose="02010600030101010101" pitchFamily="2" charset="-122"/>
                    <a:cs typeface="Times New Roman" panose="02020603050405020304" pitchFamily="18" charset="0"/>
                  </a:rPr>
                  <a:t>,</a:t>
                </a:r>
                <a:r>
                  <a:rPr lang="en-US" altLang="zh-CN" sz="2600" b="1" spc="-130">
                    <a:latin typeface="Times New Roman" panose="02020603050405020304" pitchFamily="18" charset="0"/>
                    <a:cs typeface="Times New Roman" panose="02020603050405020304" pitchFamily="18" charset="0"/>
                  </a:rPr>
                  <a:t>D</a:t>
                </a:r>
                <a:r>
                  <a:rPr lang="en-US" altLang="zh-CN" sz="2600" b="1" spc="-130">
                    <a:latin typeface="宋体" panose="02010600030101010101" pitchFamily="2" charset="-122"/>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若不等式</a:t>
                </a:r>
                <a:r>
                  <a:rPr lang="en-US" altLang="zh-CN" sz="2600" b="1" i="1" spc="-130">
                    <a:latin typeface="Times New Roman" panose="02020603050405020304" pitchFamily="18" charset="0"/>
                    <a:cs typeface="Times New Roman" panose="02020603050405020304" pitchFamily="18" charset="0"/>
                  </a:rPr>
                  <a:t>f</a:t>
                </a:r>
                <a:r>
                  <a:rPr lang="en-US" altLang="zh-CN" sz="2600" b="1" spc="-130">
                    <a:latin typeface="Times New Roman" panose="02020603050405020304" pitchFamily="18" charset="0"/>
                    <a:cs typeface="Times New Roman" panose="02020603050405020304" pitchFamily="18" charset="0"/>
                  </a:rPr>
                  <a:t>(</a:t>
                </a:r>
                <a:r>
                  <a:rPr lang="en-US" altLang="zh-CN" sz="2600" b="1" i="1" spc="-130">
                    <a:latin typeface="Times New Roman" panose="02020603050405020304" pitchFamily="18" charset="0"/>
                    <a:cs typeface="Times New Roman" panose="02020603050405020304" pitchFamily="18" charset="0"/>
                  </a:rPr>
                  <a:t>x</a:t>
                </a:r>
                <a:r>
                  <a:rPr lang="en-US" altLang="zh-CN" sz="2600" b="1" spc="-130">
                    <a:latin typeface="宋体" panose="02010600030101010101" pitchFamily="2" charset="-122"/>
                    <a:cs typeface="Times New Roman" panose="02020603050405020304" pitchFamily="18" charset="0"/>
                  </a:rPr>
                  <a:t>+</a:t>
                </a:r>
                <a:r>
                  <a:rPr lang="en-US" altLang="zh-CN" sz="2600" b="1" spc="-130">
                    <a:latin typeface="Times New Roman" panose="02020603050405020304" pitchFamily="18" charset="0"/>
                    <a:cs typeface="Times New Roman" panose="02020603050405020304" pitchFamily="18" charset="0"/>
                  </a:rPr>
                  <a:t>1)&lt;</a:t>
                </a:r>
                <a:r>
                  <a:rPr lang="en-US" altLang="zh-CN" sz="2600" b="1" i="1" spc="-130">
                    <a:latin typeface="Times New Roman" panose="02020603050405020304" pitchFamily="18" charset="0"/>
                    <a:cs typeface="Times New Roman" panose="02020603050405020304" pitchFamily="18" charset="0"/>
                  </a:rPr>
                  <a:t>f</a:t>
                </a:r>
                <a:r>
                  <a:rPr lang="en-US" altLang="zh-CN" sz="2600" b="1" spc="-130">
                    <a:latin typeface="Times New Roman" panose="02020603050405020304" pitchFamily="18" charset="0"/>
                    <a:cs typeface="Times New Roman" panose="02020603050405020304" pitchFamily="18" charset="0"/>
                  </a:rPr>
                  <a:t>(2</a:t>
                </a:r>
                <a:r>
                  <a:rPr lang="en-US" altLang="zh-CN" sz="2600" b="1" i="1" spc="-130">
                    <a:latin typeface="Times New Roman" panose="02020603050405020304" pitchFamily="18" charset="0"/>
                    <a:cs typeface="Times New Roman" panose="02020603050405020304" pitchFamily="18" charset="0"/>
                  </a:rPr>
                  <a:t>x</a:t>
                </a:r>
                <a:r>
                  <a:rPr lang="en-US" altLang="zh-CN" sz="2600" b="1" spc="-130">
                    <a:latin typeface="Times New Roman" panose="02020603050405020304" pitchFamily="18" charset="0"/>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成立</a:t>
                </a:r>
                <a:r>
                  <a:rPr lang="en-US" altLang="zh-CN" sz="2600" b="1" spc="-130">
                    <a:latin typeface="宋体" panose="02010600030101010101" pitchFamily="2" charset="-122"/>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由函数图象知</a:t>
                </a:r>
                <a:r>
                  <a:rPr lang="en-US" altLang="zh-CN" sz="2600" b="1" spc="-130">
                    <a:latin typeface="宋体" panose="02010600030101010101" pitchFamily="2" charset="-122"/>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当</a:t>
                </a:r>
                <a:r>
                  <a:rPr lang="en-US" altLang="zh-CN" sz="2600" b="1" spc="-130">
                    <a:latin typeface="Times New Roman" panose="02020603050405020304" pitchFamily="18" charset="0"/>
                    <a:cs typeface="Times New Roman" panose="02020603050405020304" pitchFamily="18" charset="0"/>
                  </a:rPr>
                  <a:t>2</a:t>
                </a:r>
                <a:r>
                  <a:rPr lang="en-US" altLang="zh-CN" sz="2600" b="1" i="1" spc="-130">
                    <a:latin typeface="Times New Roman" panose="02020603050405020304" pitchFamily="18" charset="0"/>
                    <a:cs typeface="Times New Roman" panose="02020603050405020304" pitchFamily="18" charset="0"/>
                  </a:rPr>
                  <a:t>x</a:t>
                </a:r>
                <a:r>
                  <a:rPr lang="en-US" altLang="zh-CN" sz="2600" b="1" spc="-130">
                    <a:latin typeface="Times New Roman" panose="02020603050405020304" pitchFamily="18" charset="0"/>
                    <a:cs typeface="Times New Roman" panose="02020603050405020304" pitchFamily="18" charset="0"/>
                  </a:rPr>
                  <a:t>&lt;</a:t>
                </a:r>
                <a:r>
                  <a:rPr lang="en-US" altLang="zh-CN" sz="2600" b="1" i="1" spc="-130">
                    <a:latin typeface="Times New Roman" panose="02020603050405020304" pitchFamily="18" charset="0"/>
                    <a:cs typeface="Times New Roman" panose="02020603050405020304" pitchFamily="18" charset="0"/>
                  </a:rPr>
                  <a:t>x</a:t>
                </a:r>
                <a:r>
                  <a:rPr lang="en-US" altLang="zh-CN" sz="2600" b="1" spc="-130">
                    <a:latin typeface="宋体" panose="02010600030101010101" pitchFamily="2" charset="-122"/>
                    <a:cs typeface="Times New Roman" panose="02020603050405020304" pitchFamily="18" charset="0"/>
                  </a:rPr>
                  <a:t>+</a:t>
                </a:r>
                <a:r>
                  <a:rPr lang="en-US" altLang="zh-CN" sz="2600" b="1" spc="-130">
                    <a:latin typeface="Times New Roman" panose="02020603050405020304" pitchFamily="18" charset="0"/>
                    <a:cs typeface="Times New Roman" panose="02020603050405020304" pitchFamily="18" charset="0"/>
                  </a:rPr>
                  <a:t>1</a:t>
                </a:r>
                <a:r>
                  <a:rPr lang="en-US" altLang="zh-CN" sz="2600" b="1" spc="-130">
                    <a:latin typeface="宋体" panose="02010600030101010101" pitchFamily="2" charset="-122"/>
                    <a:cs typeface="Times New Roman" panose="02020603050405020304" pitchFamily="18" charset="0"/>
                  </a:rPr>
                  <a:t>≤</a:t>
                </a:r>
                <a:r>
                  <a:rPr lang="en-US" altLang="zh-CN" sz="2600" b="1" spc="-130">
                    <a:latin typeface="Times New Roman" panose="02020603050405020304" pitchFamily="18" charset="0"/>
                    <a:cs typeface="Times New Roman" panose="02020603050405020304" pitchFamily="18" charset="0"/>
                  </a:rPr>
                  <a:t>0</a:t>
                </a:r>
                <a:r>
                  <a:rPr lang="en-US" altLang="zh-CN" sz="2600" b="1" spc="-130" smtClean="0">
                    <a:latin typeface="宋体" panose="02010600030101010101" pitchFamily="2" charset="-122"/>
                    <a:cs typeface="Times New Roman" panose="02020603050405020304" pitchFamily="18" charset="0"/>
                  </a:rPr>
                  <a:t>,</a:t>
                </a:r>
                <a:r>
                  <a:rPr lang="zh-CN" altLang="zh-CN" sz="2600" b="1" spc="-130" smtClean="0">
                    <a:latin typeface="Times New Roman" panose="02020603050405020304" pitchFamily="18" charset="0"/>
                    <a:cs typeface="Times New Roman" panose="02020603050405020304" pitchFamily="18" charset="0"/>
                  </a:rPr>
                  <a:t>即</a:t>
                </a:r>
                <a:r>
                  <a:rPr lang="en-US" altLang="zh-CN" sz="2600" b="1" i="1" spc="-130">
                    <a:latin typeface="Times New Roman" panose="02020603050405020304" pitchFamily="18" charset="0"/>
                    <a:cs typeface="Times New Roman" panose="02020603050405020304" pitchFamily="18" charset="0"/>
                  </a:rPr>
                  <a:t>x</a:t>
                </a:r>
                <a:r>
                  <a:rPr lang="en-US" altLang="zh-CN" sz="2600" b="1" spc="-130">
                    <a:latin typeface="宋体" panose="02010600030101010101" pitchFamily="2" charset="-122"/>
                    <a:cs typeface="Times New Roman" panose="02020603050405020304" pitchFamily="18" charset="0"/>
                  </a:rPr>
                  <a:t>≤-</a:t>
                </a:r>
                <a:r>
                  <a:rPr lang="en-US" altLang="zh-CN" sz="2600" b="1" spc="-130">
                    <a:latin typeface="Times New Roman" panose="02020603050405020304" pitchFamily="18" charset="0"/>
                    <a:cs typeface="Times New Roman" panose="02020603050405020304" pitchFamily="18" charset="0"/>
                  </a:rPr>
                  <a:t>1</a:t>
                </a:r>
                <a:r>
                  <a:rPr lang="zh-CN" altLang="zh-CN" sz="2600" b="1" spc="-130">
                    <a:latin typeface="Times New Roman" panose="02020603050405020304" pitchFamily="18" charset="0"/>
                    <a:cs typeface="Times New Roman" panose="02020603050405020304" pitchFamily="18" charset="0"/>
                  </a:rPr>
                  <a:t>时成立</a:t>
                </a:r>
                <a:r>
                  <a:rPr lang="en-US" altLang="zh-CN" sz="2600" b="1" spc="-130">
                    <a:latin typeface="Times New Roman" panose="02020603050405020304" pitchFamily="18" charset="0"/>
                    <a:cs typeface="Times New Roman" panose="02020603050405020304" pitchFamily="18" charset="0"/>
                  </a:rPr>
                  <a:t>;</a:t>
                </a:r>
                <a:endParaRPr lang="zh-CN" altLang="zh-CN" sz="1150" spc="-13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&lt;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oMath>
                </a14:m>
                <a:r>
                  <a:rPr lang="zh-CN" altLang="zh-CN" sz="2600" b="1">
                    <a:latin typeface="Times New Roman" panose="02020603050405020304" pitchFamily="18" charset="0"/>
                    <a:cs typeface="Times New Roman" panose="02020603050405020304" pitchFamily="18" charset="0"/>
                  </a:rPr>
                  <a:t>即</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1&lt;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&lt;0</a:t>
                </a:r>
                <a:r>
                  <a:rPr lang="zh-CN" altLang="zh-CN" sz="2600" b="1">
                    <a:latin typeface="Times New Roman" panose="02020603050405020304" pitchFamily="18" charset="0"/>
                    <a:cs typeface="Times New Roman" panose="02020603050405020304" pitchFamily="18" charset="0"/>
                  </a:rPr>
                  <a:t>时也成立</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所以不等式</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1)&lt;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的解集是</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正确</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1782" y="3031032"/>
                <a:ext cx="11589417" cy="3163045"/>
              </a:xfrm>
              <a:prstGeom prst="rect">
                <a:avLst/>
              </a:prstGeom>
              <a:blipFill rotWithShape="0">
                <a:blip r:embed="rId5"/>
                <a:stretch>
                  <a:fillRect l="-947" b="-404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13143873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linds(horizont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blinds(horizontal)">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blinds(horizontal)">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blinds(horizontal)">
                                      <p:cBhvr>
                                        <p:cTn id="3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1917605"/>
            <a:ext cx="12190413" cy="437670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nvSpPr>
        <p:spPr>
          <a:xfrm>
            <a:off x="269382" y="492501"/>
            <a:ext cx="11589417" cy="1292662"/>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三、填空题</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12.</a:t>
            </a:r>
            <a:r>
              <a:rPr lang="zh-CN" altLang="zh-CN" sz="2600" b="1">
                <a:latin typeface="Times New Roman" panose="02020603050405020304" pitchFamily="18" charset="0"/>
                <a:cs typeface="Times New Roman" panose="02020603050405020304" pitchFamily="18" charset="0"/>
              </a:rPr>
              <a:t>已知函数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对任意的</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都有</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矩形 8"/>
              <p:cNvSpPr/>
              <p:nvPr>
                <p:custDataLst>
                  <p:tags r:id="rId2"/>
                </p:custDataLst>
              </p:nvPr>
            </p:nvSpPr>
            <p:spPr>
              <a:xfrm>
                <a:off x="8358760" y="686649"/>
                <a:ext cx="497252" cy="887038"/>
              </a:xfrm>
              <a:prstGeom prst="rect">
                <a:avLst/>
              </a:prstGeom>
            </p:spPr>
            <p:txBody>
              <a:bodyPr wrap="none">
                <a:spAutoFit/>
              </a:bodyPr>
              <a:lstStyle/>
              <a:p>
                <a:pPr>
                  <a:lnSpc>
                    <a:spcPct val="150000"/>
                  </a:lnSpc>
                  <a:spcAft>
                    <a:spcPts val="0"/>
                  </a:spcAft>
                  <a:tabLst>
                    <a:tab pos="2970530" algn="l"/>
                  </a:tabLst>
                </a:pPr>
                <a14:m>
                  <m:oMath xmlns:m="http://schemas.openxmlformats.org/officeDocument/2006/math">
                    <m:f>
                      <m:f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rPr>
                          <m:t>𝟐</m:t>
                        </m:r>
                      </m:num>
                      <m:den>
                        <m:r>
                          <a:rPr lang="en-US" altLang="zh-CN" sz="2600" b="1" i="1">
                            <a:solidFill>
                              <a:srgbClr val="C00000"/>
                            </a:solidFill>
                            <a:latin typeface="Cambria Math" panose="02040503050406030204" pitchFamily="18" charset="0"/>
                            <a:cs typeface="Times New Roman" panose="02020603050405020304" pitchFamily="18" charset="0"/>
                          </a:rPr>
                          <m:t>𝟑</m:t>
                        </m:r>
                      </m:den>
                    </m:f>
                  </m:oMath>
                </a14:m>
                <a:r>
                  <a:rPr lang="en-US" altLang="zh-CN" sz="2600" b="1" i="1" dirty="0">
                    <a:solidFill>
                      <a:srgbClr val="C00000"/>
                    </a:solidFill>
                    <a:latin typeface="Times New Roman" panose="02020603050405020304" pitchFamily="18" charset="0"/>
                    <a:cs typeface="Times New Roman" panose="02020603050405020304" pitchFamily="18" charset="0"/>
                  </a:rPr>
                  <a:t>x</a:t>
                </a:r>
                <a:endParaRPr lang="zh-CN" altLang="zh-CN" sz="2600" dirty="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custDataLst>
                  <p:tags r:id="rId4"/>
                </p:custDataLst>
              </p:nvPr>
            </p:nvSpPr>
            <p:spPr>
              <a:xfrm>
                <a:off x="8358760" y="686649"/>
                <a:ext cx="497252" cy="887038"/>
              </a:xfrm>
              <a:prstGeom prst="rect">
                <a:avLst/>
              </a:prstGeom>
              <a:blipFill rotWithShape="0">
                <a:blip r:embed="rId5"/>
                <a:stretch>
                  <a:fillRect r="-20732" b="-689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554545" y="2045496"/>
                <a:ext cx="11589417" cy="2159566"/>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①</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②</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zh-CN" altLang="zh-CN" sz="2600" b="1">
                    <a:latin typeface="Calibri" panose="020F0502020204030204" pitchFamily="34" charset="0"/>
                    <a:cs typeface="宋体" panose="02010600030101010101" pitchFamily="2" charset="-122"/>
                  </a:rPr>
                  <a:t>①</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②</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554545" y="2045496"/>
                <a:ext cx="11589417" cy="2159566"/>
              </a:xfrm>
              <a:prstGeom prst="rect">
                <a:avLst/>
              </a:prstGeom>
              <a:blipFill rotWithShape="0">
                <a:blip r:embed="rId6"/>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9371091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2587392"/>
            <a:ext cx="12190413" cy="363904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1" name="矩形 10"/>
              <p:cNvSpPr/>
              <p:nvPr/>
            </p:nvSpPr>
            <p:spPr>
              <a:xfrm>
                <a:off x="269382" y="577027"/>
                <a:ext cx="11589417" cy="1962717"/>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13.(2024·</a:t>
                </a:r>
                <a:r>
                  <a:rPr lang="zh-CN" altLang="zh-CN" sz="2600" b="1">
                    <a:latin typeface="Times New Roman" panose="02020603050405020304" pitchFamily="18" charset="0"/>
                    <a:cs typeface="Times New Roman" panose="02020603050405020304" pitchFamily="18" charset="0"/>
                  </a:rPr>
                  <a:t>湖北十一校联考</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𝐥𝐧</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oMath>
                </a14:m>
                <a:r>
                  <a:rPr lang="zh-CN" altLang="zh-CN" sz="2600" b="1">
                    <a:latin typeface="Times New Roman" panose="02020603050405020304" pitchFamily="18" charset="0"/>
                    <a:cs typeface="Times New Roman" panose="02020603050405020304" pitchFamily="18" charset="0"/>
                  </a:rPr>
                  <a:t>则关于</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的不等式</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的解集为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577027"/>
                <a:ext cx="11589417" cy="1962717"/>
              </a:xfrm>
              <a:prstGeom prst="rect">
                <a:avLst/>
              </a:prstGeom>
              <a:blipFill rotWithShape="0">
                <a:blip r:embed="rId4"/>
                <a:stretch>
                  <a:fillRect l="-947" b="-6832"/>
                </a:stretch>
              </a:blipFill>
            </p:spPr>
            <p:txBody>
              <a:bodyPr/>
              <a:lstStyle/>
              <a:p>
                <a:r>
                  <a:rPr lang="zh-CN" altLang="en-US">
                    <a:noFill/>
                  </a:rPr>
                  <a:t> </a:t>
                </a:r>
              </a:p>
            </p:txBody>
          </p:sp>
        </mc:Fallback>
      </mc:AlternateContent>
      <p:sp>
        <p:nvSpPr>
          <p:cNvPr id="12" name="矩形 11"/>
          <p:cNvSpPr/>
          <p:nvPr>
            <p:custDataLst>
              <p:tags r:id="rId2"/>
            </p:custDataLst>
          </p:nvPr>
        </p:nvSpPr>
        <p:spPr>
          <a:xfrm>
            <a:off x="3227985" y="1807435"/>
            <a:ext cx="1560042" cy="623953"/>
          </a:xfrm>
          <a:prstGeom prst="rect">
            <a:avLst/>
          </a:prstGeom>
        </p:spPr>
        <p:txBody>
          <a:bodyPr wrap="none">
            <a:spAutoFit/>
          </a:bodyPr>
          <a:lstStyle/>
          <a:p>
            <a:pPr>
              <a:lnSpc>
                <a:spcPct val="150000"/>
              </a:lnSpc>
              <a:spcAft>
                <a:spcPts val="0"/>
              </a:spcAft>
              <a:tabLst>
                <a:tab pos="2970530" algn="l"/>
              </a:tabLst>
            </a:pPr>
            <a:r>
              <a:rPr lang="en-US" altLang="zh-CN" sz="2600" b="1">
                <a:solidFill>
                  <a:srgbClr val="C00000"/>
                </a:solidFill>
                <a:latin typeface="Times New Roman" panose="02020603050405020304" pitchFamily="18" charset="0"/>
                <a:cs typeface="Times New Roman" panose="02020603050405020304" pitchFamily="18" charset="0"/>
              </a:rPr>
              <a:t>(</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cs typeface="Times New Roman" panose="02020603050405020304" pitchFamily="18" charset="0"/>
              </a:rPr>
              <a:t>e</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p:sp>
        <p:nvSpPr>
          <p:cNvPr id="5" name="矩形 4"/>
          <p:cNvSpPr/>
          <p:nvPr/>
        </p:nvSpPr>
        <p:spPr>
          <a:xfrm>
            <a:off x="704470" y="2557292"/>
            <a:ext cx="11589417" cy="2492990"/>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)=ln(</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得</a:t>
            </a:r>
            <a:r>
              <a:rPr lang="en-US" altLang="zh-CN" sz="2600" b="1">
                <a:latin typeface="Times New Roman" panose="02020603050405020304" pitchFamily="18" charset="0"/>
                <a:cs typeface="Times New Roman" panose="02020603050405020304" pitchFamily="18" charset="0"/>
              </a:rPr>
              <a:t>0&lt;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1&lt;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0&lt;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综上</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的解集为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601310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1917605"/>
            <a:ext cx="12190413" cy="437670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188593" y="492501"/>
                <a:ext cx="11589417" cy="1319528"/>
              </a:xfrm>
              <a:prstGeom prst="rect">
                <a:avLst/>
              </a:prstGeom>
            </p:spPr>
            <p:txBody>
              <a:bodyPr wrap="square">
                <a:spAutoFit/>
              </a:bodyPr>
              <a:lstStyle/>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14.</a:t>
                </a:r>
                <a:r>
                  <a:rPr lang="zh-CN" altLang="zh-CN" sz="2600" b="1">
                    <a:latin typeface="Times New Roman" panose="02020603050405020304" pitchFamily="18" charset="0"/>
                    <a:cs typeface="Times New Roman" panose="02020603050405020304" pitchFamily="18" charset="0"/>
                  </a:rPr>
                  <a:t>已知函数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e>
                              </m:rad>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e>
                    </m:d>
                  </m:oMath>
                </a14:m>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188593" y="492501"/>
                <a:ext cx="11589417" cy="1319528"/>
              </a:xfrm>
              <a:prstGeom prst="rect">
                <a:avLst/>
              </a:prstGeom>
              <a:blipFill rotWithShape="0">
                <a:blip r:embed="rId4"/>
                <a:stretch>
                  <a:fillRect l="-94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矩形 10"/>
              <p:cNvSpPr/>
              <p:nvPr>
                <p:custDataLst>
                  <p:tags r:id="rId2"/>
                </p:custDataLst>
              </p:nvPr>
            </p:nvSpPr>
            <p:spPr>
              <a:xfrm>
                <a:off x="8189374" y="755380"/>
                <a:ext cx="677750" cy="763222"/>
              </a:xfrm>
              <a:prstGeom prst="rect">
                <a:avLst/>
              </a:prstGeom>
            </p:spPr>
            <p:txBody>
              <a:bodyPr wrap="none">
                <a:spAutoFit/>
              </a:bodyPr>
              <a:lstStyle/>
              <a:p>
                <a:pPr>
                  <a:lnSpc>
                    <a:spcPct val="150000"/>
                  </a:lnSpc>
                  <a:spcAft>
                    <a:spcPts val="0"/>
                  </a:spcAft>
                  <a:tabLst>
                    <a:tab pos="2970530" algn="l"/>
                  </a:tabLst>
                </a:pPr>
                <a14:m>
                  <m:oMathPara xmlns:m="http://schemas.openxmlformats.org/officeDocument/2006/math">
                    <m:oMathParaPr>
                      <m:jc m:val="centerGroup"/>
                    </m:oMathParaPr>
                    <m:oMath xmlns:m="http://schemas.openxmlformats.org/officeDocument/2006/math">
                      <m:rad>
                        <m:radPr>
                          <m:degHide m:val="on"/>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𝟐</m:t>
                          </m:r>
                        </m:e>
                      </m:rad>
                    </m:oMath>
                  </m:oMathPara>
                </a14:m>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custDataLst>
                  <p:tags r:id="rId5"/>
                </p:custDataLst>
              </p:nvPr>
            </p:nvSpPr>
            <p:spPr>
              <a:xfrm>
                <a:off x="8189374" y="755380"/>
                <a:ext cx="677750" cy="763222"/>
              </a:xfrm>
              <a:prstGeom prst="rect">
                <a:avLst/>
              </a:prstGeom>
              <a:blipFill rotWithShape="0">
                <a:blip r:embed="rId6"/>
                <a:stretch>
                  <a:fillRect/>
                </a:stretch>
              </a:blipFill>
            </p:spPr>
            <p:txBody>
              <a:bodyPr/>
              <a:lstStyle/>
              <a:p>
                <a:r>
                  <a:rPr lang="zh-CN" altLang="en-US">
                    <a:noFill/>
                  </a:rPr>
                  <a:t> </a:t>
                </a:r>
              </a:p>
            </p:txBody>
          </p:sp>
        </mc:Fallback>
      </mc:AlternateContent>
      <p:sp>
        <p:nvSpPr>
          <p:cNvPr id="5" name="矩形 4"/>
          <p:cNvSpPr/>
          <p:nvPr/>
        </p:nvSpPr>
        <p:spPr>
          <a:xfrm>
            <a:off x="340993" y="1985432"/>
            <a:ext cx="11589417" cy="692497"/>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作出函数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的图象</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6" name="image9.jpeg"/>
          <p:cNvPicPr/>
          <p:nvPr/>
        </p:nvPicPr>
        <p:blipFill>
          <a:blip r:embed="rId7">
            <a:clrChange>
              <a:clrFrom>
                <a:srgbClr val="FFFFFF"/>
              </a:clrFrom>
              <a:clrTo>
                <a:srgbClr val="FFFFFF">
                  <a:alpha val="0"/>
                </a:srgbClr>
              </a:clrTo>
            </a:clrChange>
          </a:blip>
          <a:stretch>
            <a:fillRect/>
          </a:stretch>
        </p:blipFill>
        <p:spPr>
          <a:xfrm>
            <a:off x="8039449" y="2212831"/>
            <a:ext cx="2612376" cy="1865043"/>
          </a:xfrm>
          <a:prstGeom prst="rect">
            <a:avLst/>
          </a:prstGeom>
        </p:spPr>
      </p:pic>
      <mc:AlternateContent xmlns:mc="http://schemas.openxmlformats.org/markup-compatibility/2006">
        <mc:Choice xmlns:a14="http://schemas.microsoft.com/office/drawing/2010/main" Requires="a14">
          <p:sp>
            <p:nvSpPr>
              <p:cNvPr id="7" name="矩形 6"/>
              <p:cNvSpPr/>
              <p:nvPr/>
            </p:nvSpPr>
            <p:spPr>
              <a:xfrm>
                <a:off x="493393" y="2709590"/>
                <a:ext cx="11589417" cy="2984535"/>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3&lt;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𝒂</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oMath>
                </a14:m>
                <a:r>
                  <a:rPr lang="zh-CN" altLang="zh-CN" sz="2600" b="1">
                    <a:latin typeface="Times New Roman" panose="02020603050405020304" pitchFamily="18" charset="0"/>
                    <a:cs typeface="Times New Roman" panose="02020603050405020304" pitchFamily="18" charset="0"/>
                  </a:rPr>
                  <a:t>即</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2&lt;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此时</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i="1" smtClean="0">
                    <a:latin typeface="Times New Roman" panose="02020603050405020304" pitchFamily="18" charset="0"/>
                    <a:cs typeface="Times New Roman" panose="02020603050405020304" pitchFamily="18" charset="0"/>
                  </a:rPr>
                  <a:t>a</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3</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3=</a:t>
                </a:r>
                <a:r>
                  <a:rPr lang="en-US" altLang="zh-CN" sz="2600" b="1" i="1" smtClean="0">
                    <a:latin typeface="Times New Roman" panose="02020603050405020304" pitchFamily="18" charset="0"/>
                    <a:cs typeface="Times New Roman" panose="02020603050405020304" pitchFamily="18" charset="0"/>
                  </a:rPr>
                  <a:t>a</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&gt;0</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解</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p:sp>
            <p:nvSpPr>
              <p:cNvPr id="7" name="矩形 6"/>
              <p:cNvSpPr>
                <a:spLocks noRot="1" noChangeAspect="1" noMove="1" noResize="1" noEditPoints="1" noAdjustHandles="1" noChangeArrowheads="1" noChangeShapeType="1" noTextEdit="1"/>
              </p:cNvSpPr>
              <p:nvPr/>
            </p:nvSpPr>
            <p:spPr>
              <a:xfrm>
                <a:off x="493393" y="2709590"/>
                <a:ext cx="11589417" cy="2984535"/>
              </a:xfrm>
              <a:prstGeom prst="rect">
                <a:avLst/>
              </a:prstGeom>
              <a:blipFill rotWithShape="0">
                <a:blip r:embed="rId8"/>
                <a:stretch>
                  <a:fillRect l="-947" b="-142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5372534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linds(horizontal)">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blinds(horizontal)">
                                      <p:cBhvr>
                                        <p:cTn id="32" dur="5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blinds(horizontal)">
                                      <p:cBhvr>
                                        <p:cTn id="37" dur="500"/>
                                        <p:tgtEl>
                                          <p:spTgt spid="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animEffect transition="in" filter="blinds(horizontal)">
                                      <p:cBhvr>
                                        <p:cTn id="4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69382" y="858252"/>
            <a:ext cx="11589417" cy="616579"/>
          </a:xfrm>
          <a:prstGeom prst="rect">
            <a:avLst/>
          </a:prstGeom>
        </p:spPr>
        <p:txBody>
          <a:bodyPr wrap="square">
            <a:spAutoFit/>
          </a:bodyPr>
          <a:lstStyle/>
          <a:p>
            <a:pPr algn="just">
              <a:lnSpc>
                <a:spcPct val="150000"/>
              </a:lnSpc>
              <a:spcAft>
                <a:spcPts val="0"/>
              </a:spcAft>
              <a:tabLst>
                <a:tab pos="2700655" algn="l"/>
                <a:tab pos="5311140" algn="l"/>
                <a:tab pos="8011160" algn="l"/>
              </a:tabLst>
            </a:pPr>
            <a:r>
              <a:rPr lang="en-US" altLang="zh-CN" sz="2600" b="1">
                <a:latin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函数的概念</a:t>
            </a:r>
            <a:endParaRPr lang="zh-CN" altLang="zh-CN" sz="1050" kern="100" dirty="0">
              <a:effectLst/>
              <a:latin typeface="Times New Roman" panose="02020603050405020304" pitchFamily="18" charset="0"/>
              <a:cs typeface="Times New Roman" panose="02020603050405020304" pitchFamily="18" charset="0"/>
            </a:endParaRPr>
          </a:p>
        </p:txBody>
      </p:sp>
      <p:graphicFrame>
        <p:nvGraphicFramePr>
          <p:cNvPr id="2" name="表格 1"/>
          <p:cNvGraphicFramePr>
            <a:graphicFrameLocks noGrp="1"/>
          </p:cNvGraphicFramePr>
          <p:nvPr>
            <p:extLst>
              <p:ext uri="{D42A27DB-BD31-4B8C-83A1-F6EECF244321}">
                <p14:modId xmlns:p14="http://schemas.microsoft.com/office/powerpoint/2010/main" val="3291124563"/>
              </p:ext>
            </p:extLst>
          </p:nvPr>
        </p:nvGraphicFramePr>
        <p:xfrm>
          <a:off x="478503" y="1668328"/>
          <a:ext cx="10801352" cy="4457700"/>
        </p:xfrm>
        <a:graphic>
          <a:graphicData uri="http://schemas.openxmlformats.org/drawingml/2006/table">
            <a:tbl>
              <a:tblPr firstRow="1" firstCol="1" bandRow="1"/>
              <a:tblGrid>
                <a:gridCol w="635375"/>
                <a:gridCol w="1906121"/>
                <a:gridCol w="8259856"/>
              </a:tblGrid>
              <a:tr h="1843163">
                <a:tc gridSpan="2">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概念</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a:txBody>
                    <a:bodyPr/>
                    <a:lstStyle/>
                    <a:p>
                      <a:pP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一般地</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设</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是非空</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的</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a:t>
                      </a:r>
                      <a:r>
                        <a:rPr lang="en-US" sz="2500" b="1" smtClean="0">
                          <a:effectLst/>
                          <a:latin typeface="宋体" panose="02010600030101010101" pitchFamily="2" charset="-122"/>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如果对于集合</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中</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的</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______________</a:t>
                      </a:r>
                      <a:r>
                        <a:rPr lang="en-US" sz="2500" b="1" smtClean="0">
                          <a:effectLst/>
                          <a:latin typeface="宋体" panose="02010600030101010101" pitchFamily="2" charset="-122"/>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按照某种确定的对应关系</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f</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在集合</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中都</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有</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确定</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的数</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y</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和它对应</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那么就称</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f</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为从集合</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到集合</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的一个函数</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81">
                <a:tc rowSpan="3">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三要素</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对应关系</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y</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f</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x</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x</a:t>
                      </a:r>
                      <a:r>
                        <a:rPr lang="zh-CN" sz="2500" b="1">
                          <a:effectLst/>
                          <a:latin typeface="Calibri" panose="020F0502020204030204" pitchFamily="34" charset="0"/>
                          <a:ea typeface="宋体" panose="02010600030101010101" pitchFamily="2" charset="-122"/>
                          <a:cs typeface="宋体" panose="02010600030101010101" pitchFamily="2" charset="-122"/>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81">
                <a:tc vMerge="1">
                  <a:txBody>
                    <a:bodyPr/>
                    <a:lstStyle/>
                    <a:p>
                      <a:endParaRPr lang="zh-CN" altLang="en-US"/>
                    </a:p>
                  </a:txBody>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定义域</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的</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取值范围</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9028">
                <a:tc vMerge="1">
                  <a:txBody>
                    <a:bodyPr/>
                    <a:lstStyle/>
                    <a:p>
                      <a:endParaRPr lang="zh-CN" altLang="en-US"/>
                    </a:p>
                  </a:txBody>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值域</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与</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x</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对应的</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y</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的值的集合</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f</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x</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x</a:t>
                      </a:r>
                      <a:r>
                        <a:rPr lang="zh-CN" sz="2500" b="1">
                          <a:effectLst/>
                          <a:latin typeface="Calibri" panose="020F0502020204030204" pitchFamily="34" charset="0"/>
                          <a:ea typeface="宋体" panose="02010600030101010101" pitchFamily="2" charset="-122"/>
                          <a:cs typeface="宋体" panose="02010600030101010101" pitchFamily="2" charset="-122"/>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矩形 2"/>
          <p:cNvSpPr/>
          <p:nvPr/>
        </p:nvSpPr>
        <p:spPr>
          <a:xfrm>
            <a:off x="6438428" y="1732751"/>
            <a:ext cx="1189749" cy="492443"/>
          </a:xfrm>
          <a:prstGeom prst="rect">
            <a:avLst/>
          </a:prstGeom>
        </p:spPr>
        <p:txBody>
          <a:bodyPr wrap="none">
            <a:spAutoFit/>
          </a:bodyPr>
          <a:lstStyle/>
          <a:p>
            <a:r>
              <a:rPr lang="zh-CN" altLang="zh-CN" sz="25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实数集</a:t>
            </a:r>
            <a:endParaRPr lang="zh-CN" altLang="en-US" sz="25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4" name="矩形 3"/>
          <p:cNvSpPr/>
          <p:nvPr/>
        </p:nvSpPr>
        <p:spPr>
          <a:xfrm>
            <a:off x="3153956" y="2349659"/>
            <a:ext cx="2026517"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任意一个数</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x</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5" name="矩形 4"/>
          <p:cNvSpPr/>
          <p:nvPr/>
        </p:nvSpPr>
        <p:spPr>
          <a:xfrm>
            <a:off x="3491487" y="2937578"/>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唯一</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6" name="矩形 5"/>
          <p:cNvSpPr/>
          <p:nvPr/>
        </p:nvSpPr>
        <p:spPr>
          <a:xfrm>
            <a:off x="6196664" y="4860812"/>
            <a:ext cx="351378" cy="492443"/>
          </a:xfrm>
          <a:prstGeom prst="rect">
            <a:avLst/>
          </a:prstGeom>
        </p:spPr>
        <p:txBody>
          <a:bodyPr wrap="none">
            <a:spAutoFit/>
          </a:bodyPr>
          <a:lstStyle/>
          <a:p>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x</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val="251435297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P spid="5" grpId="0" autoUpdateAnimBg="0"/>
      <p:bldP spid="6"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11017" y="3268041"/>
            <a:ext cx="12190413" cy="302626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3" name="矩形 12"/>
          <p:cNvSpPr/>
          <p:nvPr/>
        </p:nvSpPr>
        <p:spPr>
          <a:xfrm>
            <a:off x="269382" y="492501"/>
            <a:ext cx="11589417" cy="635367"/>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四、解答题</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矩形 3"/>
              <p:cNvSpPr/>
              <p:nvPr/>
            </p:nvSpPr>
            <p:spPr>
              <a:xfrm>
                <a:off x="251460" y="361348"/>
                <a:ext cx="11589417" cy="2906693"/>
              </a:xfrm>
              <a:prstGeom prst="rect">
                <a:avLst/>
              </a:prstGeom>
            </p:spPr>
            <p:txBody>
              <a:bodyPr wrap="square">
                <a:spAutoFit/>
              </a:bodyPr>
              <a:lstStyle/>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15.</a:t>
                </a:r>
                <a:r>
                  <a:rPr lang="zh-CN" altLang="zh-CN" sz="2600" b="1">
                    <a:latin typeface="Times New Roman" panose="02020603050405020304" pitchFamily="18" charset="0"/>
                    <a:cs typeface="Times New Roman" panose="02020603050405020304" pitchFamily="18" charset="0"/>
                  </a:rPr>
                  <a:t>已知函数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𝟓</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𝟓</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&lt;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𝟖</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mr>
                        </m:m>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𝛑</m:t>
                            </m:r>
                          </m:den>
                        </m:f>
                      </m:e>
                    </m: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的值</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251460" y="361348"/>
                <a:ext cx="11589417" cy="2906693"/>
              </a:xfrm>
              <a:prstGeom prst="rect">
                <a:avLst/>
              </a:prstGeom>
              <a:blipFill rotWithShape="0">
                <a:blip r:embed="rId3"/>
                <a:stretch>
                  <a:fillRect l="-94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683514" y="3206956"/>
                <a:ext cx="11589417" cy="2489015"/>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&gt;1</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8=5.</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0&lt;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𝛑</m:t>
                        </m:r>
                      </m:den>
                    </m:f>
                  </m:oMath>
                </a14:m>
                <a:r>
                  <a:rPr lang="en-US" altLang="zh-CN" sz="2600" b="1">
                    <a:latin typeface="Times New Roman" panose="02020603050405020304" pitchFamily="18" charset="0"/>
                    <a:cs typeface="Times New Roman" panose="02020603050405020304" pitchFamily="18" charset="0"/>
                  </a:rPr>
                  <a:t>&lt;1</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𝛑</m:t>
                            </m:r>
                          </m:den>
                        </m:f>
                      </m:e>
                    </m: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r>
                          <a:rPr lang="en-US" altLang="zh-CN" sz="2600" b="1" i="1">
                            <a:latin typeface="Cambria Math" panose="02040503050406030204" pitchFamily="18" charset="0"/>
                            <a:cs typeface="Times New Roman" panose="02020603050405020304" pitchFamily="18" charset="0"/>
                          </a:rPr>
                          <m:t>𝛑</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1&lt;0</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5=2.</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683514" y="3206956"/>
                <a:ext cx="11589417" cy="2489015"/>
              </a:xfrm>
              <a:prstGeom prst="rect">
                <a:avLst/>
              </a:prstGeom>
              <a:blipFill rotWithShape="0">
                <a:blip r:embed="rId4"/>
                <a:stretch>
                  <a:fillRect l="-947" b="-269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8466185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335626"/>
            <a:ext cx="12190413" cy="495868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269382" y="492501"/>
            <a:ext cx="11589417" cy="623953"/>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画出这个函数的图象</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4" name="矩形 3"/>
          <p:cNvSpPr/>
          <p:nvPr/>
        </p:nvSpPr>
        <p:spPr>
          <a:xfrm>
            <a:off x="284511" y="1335626"/>
            <a:ext cx="11589417" cy="692497"/>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这个函数的图象如图所示</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5" name="image10.jpeg"/>
          <p:cNvPicPr/>
          <p:nvPr/>
        </p:nvPicPr>
        <p:blipFill>
          <a:blip r:embed="rId3">
            <a:clrChange>
              <a:clrFrom>
                <a:srgbClr val="FFFFFF"/>
              </a:clrFrom>
              <a:clrTo>
                <a:srgbClr val="FFFFFF">
                  <a:alpha val="0"/>
                </a:srgbClr>
              </a:clrTo>
            </a:clrChange>
          </a:blip>
          <a:stretch>
            <a:fillRect/>
          </a:stretch>
        </p:blipFill>
        <p:spPr>
          <a:xfrm>
            <a:off x="7823422" y="1637737"/>
            <a:ext cx="3186049" cy="3090638"/>
          </a:xfrm>
          <a:prstGeom prst="rect">
            <a:avLst/>
          </a:prstGeom>
        </p:spPr>
      </p:pic>
      <p:sp>
        <p:nvSpPr>
          <p:cNvPr id="6" name="矩形 5"/>
          <p:cNvSpPr/>
          <p:nvPr/>
        </p:nvSpPr>
        <p:spPr>
          <a:xfrm>
            <a:off x="349535" y="2122615"/>
            <a:ext cx="11589417" cy="2424446"/>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zh-CN" altLang="zh-CN" sz="2600" b="1">
                <a:latin typeface="Times New Roman" panose="02020603050405020304" pitchFamily="18" charset="0"/>
                <a:cs typeface="Times New Roman" panose="02020603050405020304" pitchFamily="18" charset="0"/>
              </a:rPr>
              <a:t>的图象上截取</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的部分</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zh-CN" altLang="zh-CN" sz="2600" b="1">
                <a:latin typeface="Times New Roman" panose="02020603050405020304" pitchFamily="18" charset="0"/>
                <a:cs typeface="Times New Roman" panose="02020603050405020304" pitchFamily="18" charset="0"/>
              </a:rPr>
              <a:t>的图象上截取</a:t>
            </a:r>
            <a:r>
              <a:rPr lang="en-US" altLang="zh-CN" sz="2600" b="1">
                <a:latin typeface="Times New Roman" panose="02020603050405020304" pitchFamily="18" charset="0"/>
                <a:cs typeface="Times New Roman" panose="02020603050405020304" pitchFamily="18" charset="0"/>
              </a:rPr>
              <a:t>0&lt;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的部分</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zh-CN" altLang="zh-CN" sz="2600" b="1">
                <a:latin typeface="Times New Roman" panose="02020603050405020304" pitchFamily="18" charset="0"/>
                <a:cs typeface="Times New Roman" panose="02020603050405020304" pitchFamily="18" charset="0"/>
              </a:rPr>
              <a:t>的图象上截取</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&gt;1</a:t>
            </a:r>
            <a:r>
              <a:rPr lang="zh-CN" altLang="zh-CN" sz="2600" b="1">
                <a:latin typeface="Times New Roman" panose="02020603050405020304" pitchFamily="18" charset="0"/>
                <a:cs typeface="Times New Roman" panose="02020603050405020304" pitchFamily="18" charset="0"/>
              </a:rPr>
              <a:t>的部分</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图中实线组成的图形就是函数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的图象</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021516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linds(horizont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blinds(horizontal)">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blinds(horizontal)">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blinds(horizontal)">
                                      <p:cBhvr>
                                        <p:cTn id="3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62477" y="544324"/>
            <a:ext cx="2829621" cy="623953"/>
          </a:xfrm>
          <a:prstGeom prst="rect">
            <a:avLst/>
          </a:prstGeom>
        </p:spPr>
        <p:txBody>
          <a:bodyPr wrap="non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的最大值</a:t>
            </a:r>
            <a:r>
              <a:rPr lang="en-US" altLang="zh-CN" sz="2600" b="1">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p:txBody>
      </p:sp>
      <p:sp>
        <p:nvSpPr>
          <p:cNvPr id="4" name="矩形 3"/>
          <p:cNvSpPr/>
          <p:nvPr>
            <p:custDataLst>
              <p:tags r:id="rId1"/>
            </p:custDataLst>
          </p:nvPr>
        </p:nvSpPr>
        <p:spPr>
          <a:xfrm>
            <a:off x="-17713" y="1168277"/>
            <a:ext cx="12190413" cy="506986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5" name="矩形 4"/>
          <p:cNvSpPr/>
          <p:nvPr/>
        </p:nvSpPr>
        <p:spPr>
          <a:xfrm>
            <a:off x="295528" y="1304669"/>
            <a:ext cx="6819496" cy="692497"/>
          </a:xfrm>
          <a:prstGeom prst="rect">
            <a:avLst/>
          </a:prstGeom>
        </p:spPr>
        <p:txBody>
          <a:bodyPr wrap="non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由函数图象可知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取最大值</a:t>
            </a:r>
            <a:r>
              <a:rPr lang="en-US" altLang="zh-CN" sz="2600" b="1">
                <a:latin typeface="Times New Roman" panose="02020603050405020304" pitchFamily="18" charset="0"/>
                <a:cs typeface="Times New Roman" panose="02020603050405020304" pitchFamily="18" charset="0"/>
              </a:rPr>
              <a:t>6.</a:t>
            </a:r>
            <a:endParaRPr lang="zh-CN" altLang="zh-CN" sz="1150">
              <a:latin typeface="Calibri" panose="020F0502020204030204" pitchFamily="34" charset="0"/>
              <a:cs typeface="Times New Roman" panose="02020603050405020304" pitchFamily="18" charset="0"/>
            </a:endParaRPr>
          </a:p>
        </p:txBody>
      </p:sp>
      <p:pic>
        <p:nvPicPr>
          <p:cNvPr id="6" name="image10.jpeg"/>
          <p:cNvPicPr/>
          <p:nvPr/>
        </p:nvPicPr>
        <p:blipFill>
          <a:blip r:embed="rId3">
            <a:clrChange>
              <a:clrFrom>
                <a:srgbClr val="FFFFFF"/>
              </a:clrFrom>
              <a:clrTo>
                <a:srgbClr val="FFFFFF">
                  <a:alpha val="0"/>
                </a:srgbClr>
              </a:clrTo>
            </a:clrChange>
          </a:blip>
          <a:stretch>
            <a:fillRect/>
          </a:stretch>
        </p:blipFill>
        <p:spPr>
          <a:xfrm>
            <a:off x="2422747" y="2216525"/>
            <a:ext cx="3186049" cy="3090638"/>
          </a:xfrm>
          <a:prstGeom prst="rect">
            <a:avLst/>
          </a:prstGeom>
        </p:spPr>
      </p:pic>
    </p:spTree>
    <p:extLst>
      <p:ext uri="{BB962C8B-B14F-4D97-AF65-F5344CB8AC3E}">
        <p14:creationId xmlns:p14="http://schemas.microsoft.com/office/powerpoint/2010/main" val="325808745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0" y="1157750"/>
            <a:ext cx="12190413" cy="505995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6" name="矩形 5"/>
          <p:cNvSpPr/>
          <p:nvPr/>
        </p:nvSpPr>
        <p:spPr>
          <a:xfrm>
            <a:off x="269382" y="492501"/>
            <a:ext cx="11589417" cy="3093154"/>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16.(1)</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3=2</a:t>
            </a:r>
            <a:r>
              <a:rPr lang="en-US" altLang="zh-CN" sz="2600" b="1" i="1">
                <a:latin typeface="Times New Roman" panose="02020603050405020304" pitchFamily="18" charset="0"/>
                <a:cs typeface="Times New Roman" panose="02020603050405020304" pitchFamily="18" charset="0"/>
              </a:rPr>
              <a:t>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122711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linds(horizontal)">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blinds(horizontal)">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linds(horizontal)">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233383"/>
            <a:ext cx="12190413" cy="507503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4" name="矩形 3"/>
          <p:cNvSpPr/>
          <p:nvPr/>
        </p:nvSpPr>
        <p:spPr>
          <a:xfrm>
            <a:off x="269382" y="492501"/>
            <a:ext cx="11589417" cy="3093154"/>
          </a:xfrm>
          <a:prstGeom prst="rect">
            <a:avLst/>
          </a:prstGeom>
        </p:spPr>
        <p:txBody>
          <a:bodyPr wrap="square">
            <a:spAutoFit/>
          </a:bodyPr>
          <a:lstStyle/>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9</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为一次函数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为一次函数</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baseline="30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9</a:t>
            </a:r>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矩形 4"/>
              <p:cNvSpPr/>
              <p:nvPr/>
            </p:nvSpPr>
            <p:spPr>
              <a:xfrm>
                <a:off x="269382" y="3363692"/>
                <a:ext cx="11589417" cy="2031262"/>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Calibri" panose="020F0502020204030204" pitchFamily="34" charset="0"/>
                    <a:cs typeface="宋体" panose="02010600030101010101" pitchFamily="2" charset="-122"/>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𝒌</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𝒌𝒃</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𝟗</m:t>
                              </m:r>
                              <m:r>
                                <a:rPr lang="en-US" altLang="zh-CN" sz="2600" b="1">
                                  <a:latin typeface="Cambria Math" panose="02040503050406030204" pitchFamily="18" charset="0"/>
                                  <a:cs typeface="Times New Roman" panose="02020603050405020304" pitchFamily="18" charset="0"/>
                                </a:rPr>
                                <m:t>,</m:t>
                              </m:r>
                            </m:e>
                          </m:mr>
                        </m:m>
                      </m:e>
                    </m:d>
                  </m:oMath>
                </a14:m>
                <a:r>
                  <a:rPr lang="zh-CN" altLang="zh-CN" sz="2600" b="1">
                    <a:latin typeface="Calibri" panose="020F0502020204030204" pitchFamily="34" charset="0"/>
                    <a:cs typeface="宋体" panose="02010600030101010101" pitchFamily="2" charset="-122"/>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𝒌</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e>
                          </m:mr>
                        </m:m>
                      </m:e>
                    </m:d>
                    <m:r>
                      <a:rPr lang="zh-CN" altLang="zh-CN" sz="2600" b="1">
                        <a:latin typeface="Cambria Math" panose="02040503050406030204" pitchFamily="18" charset="0"/>
                        <a:cs typeface="Times New Roman" panose="02020603050405020304" pitchFamily="18" charset="0"/>
                      </a:rPr>
                      <m:t>或</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𝒌</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𝟗</m:t>
                              </m:r>
                              <m:r>
                                <a:rPr lang="en-US" altLang="zh-CN" sz="2600" b="1">
                                  <a:latin typeface="Cambria Math" panose="02040503050406030204" pitchFamily="18" charset="0"/>
                                  <a:cs typeface="Times New Roman" panose="02020603050405020304" pitchFamily="18" charset="0"/>
                                </a:rPr>
                                <m:t>,</m:t>
                              </m:r>
                            </m:e>
                          </m:mr>
                        </m:m>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或</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9</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69382" y="3363692"/>
                <a:ext cx="11589417" cy="2031262"/>
              </a:xfrm>
              <a:prstGeom prst="rect">
                <a:avLst/>
              </a:prstGeom>
              <a:blipFill rotWithShape="0">
                <a:blip r:embed="rId3"/>
                <a:stretch>
                  <a:fillRect l="-947" b="-330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5734655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linds(horizontal)">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blinds(horizontal)">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blinds(horizontal)">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blinds(horizontal)">
                                      <p:cBhvr>
                                        <p:cTn id="3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487351"/>
            <a:ext cx="12190413" cy="476670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4" name="矩形 3"/>
              <p:cNvSpPr/>
              <p:nvPr/>
            </p:nvSpPr>
            <p:spPr>
              <a:xfrm>
                <a:off x="269382" y="492501"/>
                <a:ext cx="11589417" cy="3654077"/>
              </a:xfrm>
              <a:prstGeom prst="rect">
                <a:avLst/>
              </a:prstGeom>
            </p:spPr>
            <p:txBody>
              <a:bodyPr wrap="square">
                <a:spAutoFit/>
              </a:bodyPr>
              <a:lstStyle/>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已知函数</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满足</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den>
                        </m:f>
                      </m:e>
                    </m:d>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smtClean="0">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den>
                        </m:f>
                      </m:e>
                    </m:d>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①</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den>
                        </m:f>
                      </m:e>
                    </m: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𝒙</m:t>
                        </m:r>
                      </m:den>
                    </m:f>
                  </m:oMath>
                </a14:m>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②</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zh-CN" altLang="zh-CN" sz="2600" b="1">
                    <a:latin typeface="Calibri" panose="020F0502020204030204" pitchFamily="34" charset="0"/>
                    <a:cs typeface="宋体" panose="02010600030101010101" pitchFamily="2" charset="-122"/>
                  </a:rPr>
                  <a:t>①</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②</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𝒙</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269382" y="492501"/>
                <a:ext cx="11589417" cy="3654077"/>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216181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linds(horizontal)">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2084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26755" y="631834"/>
            <a:ext cx="11474670" cy="3093154"/>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同一个函数的概念</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前提条件</a:t>
            </a:r>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①</a:t>
            </a:r>
            <a:r>
              <a:rPr lang="zh-CN" altLang="zh-CN" sz="2600" b="1" smtClean="0">
                <a:latin typeface="Times New Roman" panose="02020603050405020304" pitchFamily="18" charset="0"/>
                <a:cs typeface="Times New Roman" panose="02020603050405020304" pitchFamily="18" charset="0"/>
              </a:rPr>
              <a:t>定义域</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en-US" altLang="zh-CN" sz="2600" b="1" smtClean="0">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②</a:t>
            </a:r>
            <a:r>
              <a:rPr lang="zh-CN" altLang="zh-CN" sz="2600" b="1">
                <a:latin typeface="Times New Roman" panose="02020603050405020304" pitchFamily="18" charset="0"/>
                <a:cs typeface="Times New Roman" panose="02020603050405020304" pitchFamily="18" charset="0"/>
              </a:rPr>
              <a:t>对应</a:t>
            </a:r>
            <a:r>
              <a:rPr lang="zh-CN" altLang="zh-CN" sz="2600" b="1" smtClean="0">
                <a:latin typeface="Times New Roman" panose="02020603050405020304" pitchFamily="18" charset="0"/>
                <a:cs typeface="Times New Roman" panose="02020603050405020304" pitchFamily="18" charset="0"/>
              </a:rPr>
              <a:t>关系</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结论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这两个函数为同一个函数</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函数的表示法</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表示</a:t>
            </a:r>
            <a:r>
              <a:rPr lang="zh-CN" altLang="zh-CN" sz="2600" b="1">
                <a:latin typeface="Times New Roman" panose="02020603050405020304" pitchFamily="18" charset="0"/>
                <a:cs typeface="Times New Roman" panose="02020603050405020304" pitchFamily="18" charset="0"/>
              </a:rPr>
              <a:t>函数的常用方法</a:t>
            </a:r>
            <a:r>
              <a:rPr lang="zh-CN" altLang="zh-CN" sz="2600" b="1" smtClean="0">
                <a:latin typeface="Times New Roman" panose="02020603050405020304" pitchFamily="18" charset="0"/>
                <a:cs typeface="Times New Roman" panose="02020603050405020304" pitchFamily="18" charset="0"/>
              </a:rPr>
              <a:t>有</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a:t>
            </a:r>
            <a:r>
              <a:rPr lang="zh-CN" altLang="zh-CN" sz="2600" b="1" smtClean="0">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图象法和列表法</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矩形 1"/>
          <p:cNvSpPr/>
          <p:nvPr/>
        </p:nvSpPr>
        <p:spPr>
          <a:xfrm>
            <a:off x="3944323" y="1290306"/>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相同</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3" name="矩形 2"/>
          <p:cNvSpPr/>
          <p:nvPr/>
        </p:nvSpPr>
        <p:spPr>
          <a:xfrm>
            <a:off x="6732896" y="1311088"/>
            <a:ext cx="854721" cy="492443"/>
          </a:xfrm>
          <a:prstGeom prst="rect">
            <a:avLst/>
          </a:prstGeom>
        </p:spPr>
        <p:txBody>
          <a:bodyPr wrap="none">
            <a:spAutoFit/>
          </a:bodyPr>
          <a:lstStyle/>
          <a:p>
            <a:r>
              <a:rPr lang="zh-CN"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相同</a:t>
            </a:r>
            <a:endParaRPr lang="zh-CN" altLang="en-US" sz="26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4" name="矩形 3"/>
          <p:cNvSpPr/>
          <p:nvPr/>
        </p:nvSpPr>
        <p:spPr>
          <a:xfrm>
            <a:off x="4099008" y="3080641"/>
            <a:ext cx="1189749"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解析法</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val="18355342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P spid="4"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69382" y="621443"/>
            <a:ext cx="11589417" cy="3093154"/>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4</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分段函数</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若函数在其定义域的不同子集上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因对应关系不同而分别用几个不同的式子来表示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这种函数称为分段函数</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分段函数表示的是一个函数</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分段函数的定义域等于各段函数的定义域的并集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其值域等于各段函数的值域</a:t>
            </a:r>
            <a:r>
              <a:rPr lang="zh-CN" altLang="zh-CN" sz="2600" b="1" smtClean="0">
                <a:latin typeface="Times New Roman" panose="02020603050405020304" pitchFamily="18" charset="0"/>
                <a:cs typeface="Times New Roman" panose="02020603050405020304" pitchFamily="18" charset="0"/>
              </a:rPr>
              <a:t>的</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矩形 1"/>
          <p:cNvSpPr/>
          <p:nvPr/>
        </p:nvSpPr>
        <p:spPr>
          <a:xfrm>
            <a:off x="5919739" y="3080868"/>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并集</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val="290570209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custDataLst>
              <p:tags r:id="rId2"/>
            </p:custDataLst>
          </p:nvPr>
        </p:nvSpPr>
        <p:spPr>
          <a:xfrm>
            <a:off x="-635" y="1416379"/>
            <a:ext cx="2622209"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矩形 12"/>
          <p:cNvSpPr/>
          <p:nvPr>
            <p:custDataLst>
              <p:tags r:id="rId3"/>
            </p:custDataLst>
          </p:nvPr>
        </p:nvSpPr>
        <p:spPr>
          <a:xfrm>
            <a:off x="437459" y="1498947"/>
            <a:ext cx="283109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矩形 13"/>
          <p:cNvSpPr/>
          <p:nvPr>
            <p:custDataLst>
              <p:tags r:id="rId4"/>
            </p:custDataLst>
          </p:nvPr>
        </p:nvSpPr>
        <p:spPr>
          <a:xfrm>
            <a:off x="558728" y="1517367"/>
            <a:ext cx="2733319"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rPr>
              <a:t>常用结论与微点提醒</a:t>
            </a:r>
          </a:p>
        </p:txBody>
      </p:sp>
      <p:sp>
        <p:nvSpPr>
          <p:cNvPr id="7" name="矩形 6"/>
          <p:cNvSpPr/>
          <p:nvPr/>
        </p:nvSpPr>
        <p:spPr>
          <a:xfrm>
            <a:off x="269382" y="2134417"/>
            <a:ext cx="11589417" cy="3624775"/>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是常数</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与函数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的图象至多有</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个交点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注意以下几种特殊函数的定义域</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分式型函数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分母不为零的实数集合</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偶次方根型函数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被开方式非负的实数集合</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为对数式时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函数的定义域是真数为正数、底数为正且不为</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的实数集合</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则定义域为</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3472462"/>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0" y="3451828"/>
            <a:ext cx="12190413" cy="2771321"/>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CBE9C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mc:AlternateContent xmlns:mc="http://schemas.openxmlformats.org/markup-compatibility/2006" xmlns:a14="http://schemas.microsoft.com/office/drawing/2010/main">
        <mc:Choice Requires="a14">
          <p:sp>
            <p:nvSpPr>
              <p:cNvPr id="26" name="矩形 25"/>
              <p:cNvSpPr/>
              <p:nvPr/>
            </p:nvSpPr>
            <p:spPr>
              <a:xfrm>
                <a:off x="168253" y="1049764"/>
                <a:ext cx="11758923" cy="836588"/>
              </a:xfrm>
              <a:prstGeom prst="rect">
                <a:avLst/>
              </a:prstGeom>
            </p:spPr>
            <p:txBody>
              <a:bodyPr>
                <a:noAutofit/>
              </a:bodyPr>
              <a:lstStyle/>
              <a:p>
                <a:pPr>
                  <a:lnSpc>
                    <a:spcPct val="114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思考辨析</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在括号内打</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或</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a:lnSpc>
                    <a:spcPct val="114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e>
                    </m:rad>
                  </m:oMath>
                </a14:m>
                <a:r>
                  <a:rPr lang="zh-CN" altLang="zh-CN" sz="2600" b="1">
                    <a:latin typeface="Times New Roman" panose="02020603050405020304" pitchFamily="18" charset="0"/>
                    <a:cs typeface="Times New Roman" panose="02020603050405020304" pitchFamily="18" charset="0"/>
                  </a:rPr>
                  <a:t>是一个函数</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a:lnSpc>
                    <a:spcPct val="114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函数就是定义域到值域的对应关系</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a:lnSpc>
                    <a:spcPct val="114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其对应是从</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到</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的函数</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a:lnSpc>
                    <a:spcPct val="114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若两个函数的定义域与值域分别相同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则这两个函数是同一个函数</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a:lnSpc>
                    <a:spcPct val="114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m:rPr>
                                  <m:nor/>
                                </m:rPr>
                                <a:rPr lang="en-US" altLang="zh-CN" sz="2600" b="1" i="1">
                                  <a:latin typeface="Times New Roman" panose="02020603050405020304" pitchFamily="18" charset="0"/>
                                  <a:cs typeface="Times New Roman" panose="02020603050405020304" pitchFamily="18" charset="0"/>
                                </a:rPr>
                                <m:t>x</m:t>
                              </m:r>
                              <m:r>
                                <a:rPr lang="en-US" altLang="zh-CN" sz="2600" b="1" i="1">
                                  <a:latin typeface="Cambria Math" panose="02040503050406030204" pitchFamily="18" charset="0"/>
                                  <a:cs typeface="Times New Roman" panose="02020603050405020304" pitchFamily="18" charset="0"/>
                                </a:rPr>
                                <m:t>−</m:t>
                              </m:r>
                              <m:r>
                                <m:rPr>
                                  <m:nor/>
                                </m:rPr>
                                <a:rPr lang="en-US" altLang="zh-CN" sz="2600" b="1">
                                  <a:latin typeface="Cambria Math" panose="02040503050406030204" pitchFamily="18" charset="0"/>
                                  <a:cs typeface="Times New Roman" panose="02020603050405020304" pitchFamily="18" charset="0"/>
                                </a:rPr>
                                <m:t>3</m:t>
                              </m:r>
                              <m:r>
                                <m:rPr>
                                  <m:nor/>
                                </m:rPr>
                                <a:rPr lang="en-US" altLang="zh-CN" sz="2600" b="1">
                                  <a:latin typeface="宋体" panose="02010600030101010101" pitchFamily="2" charset="-122"/>
                                  <a:cs typeface="Times New Roman" panose="02020603050405020304" pitchFamily="18" charset="0"/>
                                </a:rPr>
                                <m:t>≥</m:t>
                              </m:r>
                              <m:r>
                                <m:rPr>
                                  <m:nor/>
                                </m:rPr>
                                <a:rPr lang="en-US" altLang="zh-CN" sz="2600" b="1">
                                  <a:latin typeface="Cambria Math" panose="02040503050406030204" pitchFamily="18" charset="0"/>
                                  <a:cs typeface="Times New Roman" panose="02020603050405020304" pitchFamily="18" charset="0"/>
                                </a:rPr>
                                <m:t>0,</m:t>
                              </m:r>
                            </m:e>
                          </m:mr>
                          <m:mr>
                            <m:e>
                              <m:r>
                                <m:rPr>
                                  <m:nor/>
                                </m:rPr>
                                <a:rPr lang="en-US" altLang="zh-CN" sz="2600" b="1">
                                  <a:latin typeface="Cambria Math" panose="02040503050406030204" pitchFamily="18" charset="0"/>
                                  <a:cs typeface="Times New Roman" panose="02020603050405020304" pitchFamily="18" charset="0"/>
                                </a:rPr>
                                <m:t>2</m:t>
                              </m:r>
                              <m:r>
                                <a:rPr lang="en-US" altLang="zh-CN" sz="2600" b="1" i="1">
                                  <a:latin typeface="Cambria Math" panose="02040503050406030204" pitchFamily="18" charset="0"/>
                                  <a:cs typeface="Times New Roman" panose="02020603050405020304" pitchFamily="18" charset="0"/>
                                </a:rPr>
                                <m:t>−</m:t>
                              </m:r>
                              <m:r>
                                <m:rPr>
                                  <m:nor/>
                                </m:rPr>
                                <a:rPr lang="en-US" altLang="zh-CN" sz="2600" b="1" i="1">
                                  <a:latin typeface="Times New Roman" panose="02020603050405020304" pitchFamily="18" charset="0"/>
                                  <a:cs typeface="Times New Roman" panose="02020603050405020304" pitchFamily="18" charset="0"/>
                                </a:rPr>
                                <m:t>x</m:t>
                              </m:r>
                              <m:r>
                                <m:rPr>
                                  <m:nor/>
                                </m:rPr>
                                <a:rPr lang="en-US" altLang="zh-CN" sz="2600" b="1">
                                  <a:latin typeface="宋体" panose="02010600030101010101" pitchFamily="2" charset="-122"/>
                                  <a:cs typeface="Times New Roman" panose="02020603050405020304" pitchFamily="18" charset="0"/>
                                </a:rPr>
                                <m:t>≥</m:t>
                              </m:r>
                              <m:r>
                                <m:rPr>
                                  <m:nor/>
                                </m:rPr>
                                <a:rPr lang="en-US" altLang="zh-CN" sz="2600" b="1">
                                  <a:latin typeface="Cambria Math" panose="02040503050406030204" pitchFamily="18" charset="0"/>
                                  <a:cs typeface="Times New Roman" panose="02020603050405020304" pitchFamily="18" charset="0"/>
                                </a:rPr>
                                <m:t>0</m:t>
                              </m:r>
                            </m:e>
                          </m:mr>
                        </m:m>
                      </m:e>
                    </m:d>
                  </m:oMath>
                </a14:m>
                <a:r>
                  <a:rPr lang="zh-CN" altLang="zh-CN" sz="2600" b="1">
                    <a:latin typeface="Times New Roman" panose="02020603050405020304" pitchFamily="18" charset="0"/>
                    <a:cs typeface="Times New Roman" panose="02020603050405020304" pitchFamily="18" charset="0"/>
                  </a:rPr>
                  <a:t>无解</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可知其说法错误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a:lnSpc>
                    <a:spcPct val="114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根据函数的概念可知其错误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a:lnSpc>
                    <a:spcPct val="114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集合</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中的元素</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在集合</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中无元素与之对应</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24000">
                  <a:lnSpc>
                    <a:spcPct val="114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只有两个函数的定义域</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对应关系分别相同时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这两个函数才是同一个函数</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26" name="矩形 25"/>
              <p:cNvSpPr>
                <a:spLocks noRot="1" noChangeAspect="1" noMove="1" noResize="1" noEditPoints="1" noAdjustHandles="1" noChangeArrowheads="1" noChangeShapeType="1" noTextEdit="1"/>
              </p:cNvSpPr>
              <p:nvPr/>
            </p:nvSpPr>
            <p:spPr>
              <a:xfrm>
                <a:off x="168253" y="1049764"/>
                <a:ext cx="11758923" cy="836588"/>
              </a:xfrm>
              <a:prstGeom prst="rect">
                <a:avLst/>
              </a:prstGeom>
              <a:blipFill rotWithShape="0">
                <a:blip r:embed="rId3"/>
                <a:stretch>
                  <a:fillRect l="-933" t="-5839" b="-538686"/>
                </a:stretch>
              </a:blipFill>
            </p:spPr>
            <p:txBody>
              <a:bodyPr/>
              <a:lstStyle/>
              <a:p>
                <a:r>
                  <a:rPr lang="zh-CN" altLang="en-US">
                    <a:noFill/>
                  </a:rPr>
                  <a:t> </a:t>
                </a:r>
              </a:p>
            </p:txBody>
          </p:sp>
        </mc:Fallback>
      </mc:AlternateContent>
      <p:sp>
        <p:nvSpPr>
          <p:cNvPr id="3" name="矩形 2"/>
          <p:cNvSpPr/>
          <p:nvPr/>
        </p:nvSpPr>
        <p:spPr>
          <a:xfrm>
            <a:off x="5707220" y="1518602"/>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5" name="矩形 4"/>
          <p:cNvSpPr/>
          <p:nvPr/>
        </p:nvSpPr>
        <p:spPr>
          <a:xfrm>
            <a:off x="6188593" y="2012445"/>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6" name="矩形 5"/>
          <p:cNvSpPr/>
          <p:nvPr/>
        </p:nvSpPr>
        <p:spPr>
          <a:xfrm>
            <a:off x="8903557" y="2455544"/>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7" name="矩形 6"/>
          <p:cNvSpPr/>
          <p:nvPr/>
        </p:nvSpPr>
        <p:spPr>
          <a:xfrm>
            <a:off x="10692109" y="2898615"/>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Tree>
    <p:extLst>
      <p:ext uri="{BB962C8B-B14F-4D97-AF65-F5344CB8AC3E}">
        <p14:creationId xmlns:p14="http://schemas.microsoft.com/office/powerpoint/2010/main" val="311693297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6">
                                            <p:txEl>
                                              <p:pRg st="5" end="5"/>
                                            </p:txEl>
                                          </p:spTgt>
                                        </p:tgtEl>
                                        <p:attrNameLst>
                                          <p:attrName>style.visibility</p:attrName>
                                        </p:attrNameLst>
                                      </p:cBhvr>
                                      <p:to>
                                        <p:strVal val="visible"/>
                                      </p:to>
                                    </p:set>
                                    <p:animEffect transition="in" filter="blinds(horizontal)">
                                      <p:cBhvr>
                                        <p:cTn id="27" dur="500"/>
                                        <p:tgtEl>
                                          <p:spTgt spid="2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6">
                                            <p:txEl>
                                              <p:pRg st="6" end="6"/>
                                            </p:txEl>
                                          </p:spTgt>
                                        </p:tgtEl>
                                        <p:attrNameLst>
                                          <p:attrName>style.visibility</p:attrName>
                                        </p:attrNameLst>
                                      </p:cBhvr>
                                      <p:to>
                                        <p:strVal val="visible"/>
                                      </p:to>
                                    </p:set>
                                    <p:animEffect transition="in" filter="blinds(horizontal)">
                                      <p:cBhvr>
                                        <p:cTn id="32" dur="500"/>
                                        <p:tgtEl>
                                          <p:spTgt spid="2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6">
                                            <p:txEl>
                                              <p:pRg st="7" end="7"/>
                                            </p:txEl>
                                          </p:spTgt>
                                        </p:tgtEl>
                                        <p:attrNameLst>
                                          <p:attrName>style.visibility</p:attrName>
                                        </p:attrNameLst>
                                      </p:cBhvr>
                                      <p:to>
                                        <p:strVal val="visible"/>
                                      </p:to>
                                    </p:set>
                                    <p:animEffect transition="in" filter="blinds(horizontal)">
                                      <p:cBhvr>
                                        <p:cTn id="37" dur="500"/>
                                        <p:tgtEl>
                                          <p:spTgt spid="2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6">
                                            <p:txEl>
                                              <p:pRg st="8" end="8"/>
                                            </p:txEl>
                                          </p:spTgt>
                                        </p:tgtEl>
                                        <p:attrNameLst>
                                          <p:attrName>style.visibility</p:attrName>
                                        </p:attrNameLst>
                                      </p:cBhvr>
                                      <p:to>
                                        <p:strVal val="visible"/>
                                      </p:to>
                                    </p:set>
                                    <p:animEffect transition="in" filter="blinds(horizontal)">
                                      <p:cBhvr>
                                        <p:cTn id="42" dur="500"/>
                                        <p:tgtEl>
                                          <p:spTgt spid="2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5" grpId="0" autoUpdateAnimBg="0"/>
      <p:bldP spid="6" grpId="0" autoUpdateAnimBg="0"/>
      <p:bldP spid="7"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CBE9C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CBE9C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TotalTime>
  <Words>1662</Words>
  <Application>Microsoft Office PowerPoint</Application>
  <PresentationFormat>自定义</PresentationFormat>
  <Paragraphs>356</Paragraphs>
  <Slides>56</Slides>
  <Notes>4</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56</vt:i4>
      </vt:variant>
    </vt:vector>
  </HeadingPairs>
  <TitlesOfParts>
    <vt:vector size="70" baseType="lpstr">
      <vt:lpstr>等线</vt:lpstr>
      <vt:lpstr>黑体</vt:lpstr>
      <vt:lpstr>经典繁仿黑</vt:lpstr>
      <vt:lpstr>楷体</vt:lpstr>
      <vt:lpstr>宋体</vt:lpstr>
      <vt:lpstr>微软雅黑</vt:lpstr>
      <vt:lpstr>微软雅黑 Light</vt:lpstr>
      <vt:lpstr>Arial</vt:lpstr>
      <vt:lpstr>Broadway</vt:lpstr>
      <vt:lpstr>Calibri</vt:lpstr>
      <vt:lpstr>Cambria Math</vt:lpstr>
      <vt:lpstr>Impact</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JBY</cp:lastModifiedBy>
  <cp:revision>57</cp:revision>
  <dcterms:created xsi:type="dcterms:W3CDTF">2024-01-05T07:50:57Z</dcterms:created>
  <dcterms:modified xsi:type="dcterms:W3CDTF">2025-02-15T01:57:36Z</dcterms:modified>
</cp:coreProperties>
</file>