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351" r:id="rId8"/>
    <p:sldId id="264" r:id="rId9"/>
    <p:sldId id="265" r:id="rId10"/>
    <p:sldId id="268" r:id="rId11"/>
    <p:sldId id="338" r:id="rId12"/>
    <p:sldId id="339" r:id="rId13"/>
    <p:sldId id="269" r:id="rId14"/>
    <p:sldId id="270" r:id="rId15"/>
    <p:sldId id="271" r:id="rId16"/>
    <p:sldId id="352" r:id="rId17"/>
    <p:sldId id="272" r:id="rId18"/>
    <p:sldId id="273" r:id="rId19"/>
    <p:sldId id="275" r:id="rId20"/>
    <p:sldId id="276" r:id="rId21"/>
    <p:sldId id="353" r:id="rId22"/>
    <p:sldId id="354" r:id="rId23"/>
    <p:sldId id="277" r:id="rId24"/>
    <p:sldId id="278" r:id="rId25"/>
    <p:sldId id="280" r:id="rId26"/>
    <p:sldId id="281" r:id="rId27"/>
    <p:sldId id="282" r:id="rId28"/>
    <p:sldId id="283" r:id="rId29"/>
    <p:sldId id="355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56" r:id="rId40"/>
    <p:sldId id="304" r:id="rId41"/>
    <p:sldId id="305" r:id="rId42"/>
    <p:sldId id="357" r:id="rId43"/>
    <p:sldId id="306" r:id="rId44"/>
    <p:sldId id="307" r:id="rId45"/>
    <p:sldId id="308" r:id="rId46"/>
    <p:sldId id="309" r:id="rId47"/>
    <p:sldId id="310" r:id="rId48"/>
    <p:sldId id="343" r:id="rId49"/>
    <p:sldId id="311" r:id="rId50"/>
    <p:sldId id="335" r:id="rId51"/>
    <p:sldId id="312" r:id="rId52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0" autoAdjust="0"/>
    <p:restoredTop sz="94614" autoAdjust="0"/>
  </p:normalViewPr>
  <p:slideViewPr>
    <p:cSldViewPr>
      <p:cViewPr varScale="1">
        <p:scale>
          <a:sx n="91" d="100"/>
          <a:sy n="91" d="100"/>
        </p:scale>
        <p:origin x="90" y="108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215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3.xml"/><Relationship Id="rId13" Type="http://schemas.openxmlformats.org/officeDocument/2006/relationships/slide" Target="../slides/slide38.xml"/><Relationship Id="rId18" Type="http://schemas.openxmlformats.org/officeDocument/2006/relationships/slide" Target="../slides/slide45.xml"/><Relationship Id="rId3" Type="http://schemas.openxmlformats.org/officeDocument/2006/relationships/tags" Target="../tags/tag41.xml"/><Relationship Id="rId21" Type="http://schemas.openxmlformats.org/officeDocument/2006/relationships/slide" Target="../slides/slide49.xml"/><Relationship Id="rId7" Type="http://schemas.openxmlformats.org/officeDocument/2006/relationships/slide" Target="../slides/slide32.xml"/><Relationship Id="rId12" Type="http://schemas.openxmlformats.org/officeDocument/2006/relationships/slide" Target="../slides/slide37.xml"/><Relationship Id="rId17" Type="http://schemas.openxmlformats.org/officeDocument/2006/relationships/slide" Target="../slides/slide44.xml"/><Relationship Id="rId2" Type="http://schemas.openxmlformats.org/officeDocument/2006/relationships/tags" Target="../tags/tag40.xml"/><Relationship Id="rId16" Type="http://schemas.openxmlformats.org/officeDocument/2006/relationships/slide" Target="../slides/slide43.xml"/><Relationship Id="rId20" Type="http://schemas.openxmlformats.org/officeDocument/2006/relationships/slide" Target="../slides/slide47.xml"/><Relationship Id="rId1" Type="http://schemas.openxmlformats.org/officeDocument/2006/relationships/tags" Target="../tags/tag39.xml"/><Relationship Id="rId6" Type="http://schemas.openxmlformats.org/officeDocument/2006/relationships/slide" Target="../slides/slide31.xml"/><Relationship Id="rId11" Type="http://schemas.openxmlformats.org/officeDocument/2006/relationships/slide" Target="../slides/slide36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41.xml"/><Relationship Id="rId10" Type="http://schemas.openxmlformats.org/officeDocument/2006/relationships/slide" Target="../slides/slide35.xml"/><Relationship Id="rId19" Type="http://schemas.openxmlformats.org/officeDocument/2006/relationships/slide" Target="../slides/slide46.xml"/><Relationship Id="rId4" Type="http://schemas.openxmlformats.org/officeDocument/2006/relationships/tags" Target="../tags/tag42.xml"/><Relationship Id="rId9" Type="http://schemas.openxmlformats.org/officeDocument/2006/relationships/slide" Target="../slides/slide34.xml"/><Relationship Id="rId14" Type="http://schemas.openxmlformats.org/officeDocument/2006/relationships/slide" Target="../slides/slide40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1693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15" y="0"/>
            <a:ext cx="12222794" cy="6859588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-33015" y="-2731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15" y="0"/>
            <a:ext cx="12222794" cy="6859588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4.TIF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15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23.png"/><Relationship Id="rId4" Type="http://schemas.openxmlformats.org/officeDocument/2006/relationships/image" Target="../media/image17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0.xml"/><Relationship Id="rId4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31.png"/><Relationship Id="rId4" Type="http://schemas.openxmlformats.org/officeDocument/2006/relationships/image" Target="../media/image20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23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22748" y="4763921"/>
            <a:ext cx="9287352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第一章　集合与常用逻辑用语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不等式   第</a:t>
            </a:r>
            <a:r>
              <a:rPr lang="en-US" altLang="zh-CN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节　一元二次函数、方程和不等式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第一课时　二次函数及其性质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489420"/>
            <a:ext cx="12190413" cy="480488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488138" y="659543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</a:rPr>
              <a:t>4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北师大必修一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P34T1(2)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的最大值为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3382" y="1674906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072245"/>
            <a:ext cx="12190413" cy="413221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43220" y="1090325"/>
            <a:ext cx="3137397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40]</a:t>
            </a: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[160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P100T4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545" y="2273459"/>
                <a:ext cx="11589417" cy="1568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273459"/>
                <a:ext cx="11589417" cy="1568635"/>
              </a:xfrm>
              <a:prstGeom prst="rect">
                <a:avLst/>
              </a:prstGeom>
              <a:blipFill rotWithShape="0">
                <a:blip r:embed="rId3"/>
                <a:stretch>
                  <a:fillRect l="-947" b="-42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203664"/>
            <a:ext cx="12190413" cy="3970981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71863" y="1091724"/>
            <a:ext cx="1630575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4055" y="634143"/>
            <a:ext cx="114746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P139T8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为二次函数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处取得最小值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的图象经过原点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则函数解析式为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9292" y="2375059"/>
            <a:ext cx="114746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又图象过原点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104605"/>
            <a:ext cx="12190413" cy="4189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考点一　二次函数的解析式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52072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的最大值是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r>
              <a:rPr lang="en-US" altLang="zh-CN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1355312" y="1268252"/>
            <a:ext cx="1633781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1782" y="2104604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一般式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421782" y="2628409"/>
                <a:ext cx="11589417" cy="2967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𝒂𝒄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𝟖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所以所求二次函数的解析式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628409"/>
                <a:ext cx="11589417" cy="2967479"/>
              </a:xfrm>
              <a:prstGeom prst="rect">
                <a:avLst/>
              </a:prstGeom>
              <a:blipFill rotWithShape="0">
                <a:blip r:embed="rId6"/>
                <a:stretch>
                  <a:fillRect l="-947" b="-2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9736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444093"/>
                <a:ext cx="11589417" cy="5563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顶点式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所以抛物线的对称轴为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又根据题意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函数有最大值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444093"/>
                <a:ext cx="11589417" cy="5563511"/>
              </a:xfrm>
              <a:prstGeom prst="rect">
                <a:avLst/>
              </a:prstGeom>
              <a:blipFill rotWithShape="0">
                <a:blip r:embed="rId3"/>
                <a:stretch>
                  <a:fillRect l="-947" t="-110" b="-1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-6785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837470"/>
                <a:ext cx="11589417" cy="5250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零点式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的两根为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故可设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又函数有最大值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故所求函数的解析式为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837470"/>
                <a:ext cx="11589417" cy="5250092"/>
              </a:xfrm>
              <a:prstGeom prst="rect">
                <a:avLst/>
              </a:prstGeom>
              <a:blipFill rotWithShape="0">
                <a:blip r:embed="rId3"/>
                <a:stretch>
                  <a:fillRect l="-947" b="-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31927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2179648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二次函数解析式的选择规律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29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0827" y="2967690"/>
            <a:ext cx="5832729" cy="295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171647"/>
            <a:ext cx="12190413" cy="395418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3257827" y="1004168"/>
                <a:ext cx="3464410" cy="8844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3257827" y="1004168"/>
                <a:ext cx="3464410" cy="884409"/>
              </a:xfrm>
              <a:prstGeom prst="rect">
                <a:avLst/>
              </a:prstGeom>
              <a:blipFill rotWithShape="0">
                <a:blip r:embed="rId5"/>
                <a:stretch>
                  <a:fillRect l="-3163" b="-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269382" y="447275"/>
            <a:ext cx="1158941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20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已知二次函数的图象过点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且顶点到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轴的距离等于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则二次函数的解析式为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</a:t>
            </a:r>
            <a:r>
              <a:rPr lang="en-US" altLang="zh-CN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254478"/>
                <a:ext cx="11589417" cy="3713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因为二次函数的图象过点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所以可设二次函数为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展开得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顶点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的纵坐标为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由于二次函数图象的顶点到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轴的距离为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二次函数的解析式为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254478"/>
                <a:ext cx="11589417" cy="3713517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考点二　二次函数的图象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896044" y="150706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dirty="0" err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且函数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的图象可能是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30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1558638" y="2565686"/>
            <a:ext cx="8515699" cy="302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理解二次函数的图象和性质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能用二次函数、方程、不等式之间的关系解决简单问题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-21299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1221375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所以函数图象开口向上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69382" y="621443"/>
            <a:ext cx="820212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多选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如图是二次函数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图象的一部分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对称轴为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给出下面四个结论正确的为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1783355" y="1917605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31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514013"/>
            <a:ext cx="3078099" cy="330744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21782" y="2536658"/>
            <a:ext cx="82021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B.2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D.5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382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20003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74182" y="536044"/>
                <a:ext cx="8202121" cy="5769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因为图象与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轴交于两点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对称轴为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由对称轴为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根据抛物线开口向下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82" y="536044"/>
                <a:ext cx="8202121" cy="5769656"/>
              </a:xfrm>
              <a:prstGeom prst="rect">
                <a:avLst/>
              </a:prstGeom>
              <a:blipFill rotWithShape="0">
                <a:blip r:embed="rId3"/>
                <a:stretch>
                  <a:fillRect l="-1337" b="-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39671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研究二次函数图象应从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三点一线一开口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进行分析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中有一个点是顶点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另两个点是图象上关于对称轴对称的两个点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常取与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轴的交点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是指对称轴这条直线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一开口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是指抛物线的开口方向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112465"/>
            <a:ext cx="12190413" cy="321226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81512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多选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则下列说法正确的是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3185257" y="1349092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3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3557" y="294432"/>
            <a:ext cx="2326835" cy="22501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23316" y="1877563"/>
            <a:ext cx="81512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		B.4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C.9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&lt;0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654009" y="3113853"/>
                <a:ext cx="8151213" cy="2932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由二次函数图象开口向下知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对称轴为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09" y="3113853"/>
                <a:ext cx="8151213" cy="2932085"/>
              </a:xfrm>
              <a:prstGeom prst="rect">
                <a:avLst/>
              </a:prstGeom>
              <a:blipFill rotWithShape="0">
                <a:blip r:embed="rId5"/>
                <a:stretch>
                  <a:fillRect l="-1346" t="-208" b="-24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1863960"/>
            <a:ext cx="12190413" cy="44135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考点三　二次函数的最值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824642"/>
                <a:ext cx="11589417" cy="55034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福州段考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对称轴方程为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上单调递减需满足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对称轴方程为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上单调递减恒成立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824642"/>
                <a:ext cx="11589417" cy="5503494"/>
              </a:xfrm>
              <a:prstGeom prst="rect">
                <a:avLst/>
              </a:prstGeom>
              <a:blipFill rotWithShape="0">
                <a:blip r:embed="rId4"/>
                <a:stretch>
                  <a:fillRect l="-947" t="-554" b="-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041807"/>
            <a:ext cx="12190413" cy="529322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436544"/>
                <a:ext cx="11589417" cy="3668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上的最小值为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的表达式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6544"/>
                <a:ext cx="11589417" cy="3668312"/>
              </a:xfrm>
              <a:prstGeom prst="rect">
                <a:avLst/>
              </a:prstGeom>
              <a:blipFill rotWithShape="0">
                <a:blip r:embed="rId3"/>
                <a:stretch>
                  <a:fillRect l="-947" t="-333" r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2477" y="3097654"/>
                <a:ext cx="5986767" cy="31148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endChr m:val="]"/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6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zh-CN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𝟒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𝟒</m:t>
                                      </m:r>
                                    </m:den>
                                  </m:f>
                                  <m:r>
                                    <a:rPr lang="en-US" altLang="zh-CN" sz="26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zh-CN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US" altLang="zh-CN" sz="2600" b="1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  <m:r>
                                    <a:rPr lang="en-US" altLang="zh-CN" sz="2600" b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,+</m:t>
                                  </m:r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3097654"/>
                <a:ext cx="5986767" cy="3114827"/>
              </a:xfrm>
              <a:prstGeom prst="rect">
                <a:avLst/>
              </a:prstGeom>
              <a:blipFill rotWithShape="0">
                <a:blip r:embed="rId4"/>
                <a:stretch>
                  <a:fillRect l="-1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闭区间上二次函数最值问题的解法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抓住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三点一轴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数形结合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三点是指区间两个端点和中点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一轴指的是对称轴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结合图象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根据函数的单调性及分类讨论的思想求解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915535"/>
            <a:ext cx="12190413" cy="43246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149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函数图象的对称轴为直线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14916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360140"/>
            <a:ext cx="12190413" cy="492954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79499"/>
                <a:ext cx="11589417" cy="5358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79499"/>
                <a:ext cx="11589417" cy="5358583"/>
              </a:xfrm>
              <a:prstGeom prst="rect">
                <a:avLst/>
              </a:prstGeom>
              <a:blipFill rotWithShape="0">
                <a:blip r:embed="rId3"/>
                <a:stretch>
                  <a:fillRect l="-947" t="-114" b="-3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91077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921066"/>
            <a:ext cx="12190413" cy="33628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一、单选题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A.[3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的单调递减区间是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9449135" y="118243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354673"/>
            <a:ext cx="12190413" cy="390559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且图象过原点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的解析式为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且图象过原点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设二次函数为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10680738" y="586584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406016" y="3254004"/>
                <a:ext cx="11589417" cy="2031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则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所求的二次函数为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016" y="3254004"/>
                <a:ext cx="11589417" cy="2031262"/>
              </a:xfrm>
              <a:prstGeom prst="rect">
                <a:avLst/>
              </a:prstGeom>
              <a:blipFill rotWithShape="0">
                <a:blip r:embed="rId4"/>
                <a:stretch>
                  <a:fillRect b="-33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638955"/>
            <a:ext cx="12190413" cy="260746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在同一平面直角坐标系内的图象可以是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9982004" y="62844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3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6720" y="1485551"/>
            <a:ext cx="7241151" cy="21241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79155" y="3523340"/>
                <a:ext cx="11474670" cy="276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则一次函数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故可排除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由直线可知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而二次函数的对称轴在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轴的右侧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55" y="3523340"/>
                <a:ext cx="11474670" cy="2768835"/>
              </a:xfrm>
              <a:prstGeom prst="rect">
                <a:avLst/>
              </a:prstGeom>
              <a:blipFill rotWithShape="0">
                <a:blip r:embed="rId5"/>
                <a:stretch>
                  <a:fillRect l="-956" b="-19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3546269"/>
            <a:ext cx="12190413" cy="269068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的图象开口向下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对称轴为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4141871" y="60109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2412667"/>
            <a:ext cx="12190413" cy="380162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11589417" cy="39691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969163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8441570" y="58658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345708"/>
            <a:ext cx="12190413" cy="393942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在该定义域内函数的最大值与最小值之和为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		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的图象是一条开口向上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对称轴为直线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的抛物线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在定义域内的最大值与最小值之和为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5519695" y="1191123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340723"/>
            <a:ext cx="12190413" cy="387803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492501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若对于区间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上任意两个不相等的实数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	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3]	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D.[3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图象的对称轴为直线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对于任意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上是单调函数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	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454688" y="120563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935580"/>
            <a:ext cx="12190413" cy="33628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广州调研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则下列判断正确的是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的最大值为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		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的最小值为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是奇函数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735724" y="122015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269382" y="4338772"/>
                <a:ext cx="11589417" cy="1319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38772"/>
                <a:ext cx="11589417" cy="131952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24899"/>
            <a:ext cx="12190413" cy="61993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492501"/>
                <a:ext cx="11589417" cy="5160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不清楚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是正还是负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所以不能确定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有最大值还是最小值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均不正确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的图象关于直线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的图象关于直线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160452"/>
              </a:xfrm>
              <a:prstGeom prst="rect">
                <a:avLst/>
              </a:prstGeom>
              <a:blipFill rotWithShape="0">
                <a:blip r:embed="rId3"/>
                <a:stretch>
                  <a:fillRect l="-947" b="-7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5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978595"/>
            <a:ext cx="12190413" cy="23475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的图象可能是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556288" y="1176608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3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2612" y="2058553"/>
            <a:ext cx="8857107" cy="186476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1782" y="3876362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符合题意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符合题意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不符合题意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不符合题意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585655"/>
            <a:ext cx="12190413" cy="270865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则下列结论正确的是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恒成立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递增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7507482" y="577900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9145" y="3558156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对任意的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恒成立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的两根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7257"/>
            <a:ext cx="12190413" cy="626101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-242665"/>
                <a:ext cx="11589417" cy="6191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不恒成立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且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由二次函数的单调性可知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-242665"/>
                <a:ext cx="11589417" cy="6191503"/>
              </a:xfrm>
              <a:prstGeom prst="rect">
                <a:avLst/>
              </a:prstGeom>
              <a:blipFill rotWithShape="0">
                <a:blip r:embed="rId3"/>
                <a:stretch>
                  <a:fillRect l="-947" b="-3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170014"/>
            <a:ext cx="12190413" cy="409938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437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榆林模拟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则下列关系一定成立的是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	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满足条件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5000"/>
                  </a:lnSpc>
                  <a:spcAft>
                    <a:spcPts val="0"/>
                  </a:spcAf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37835"/>
              </a:xfrm>
              <a:prstGeom prst="rect">
                <a:avLst/>
              </a:prstGeom>
              <a:blipFill rotWithShape="0">
                <a:blip r:embed="rId4"/>
                <a:stretch>
                  <a:fillRect l="-947" r="-7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566204" y="1118553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573072"/>
            <a:ext cx="12190413" cy="3728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3990" y="145847"/>
            <a:ext cx="1091775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宁波段考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已知二次函数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的图象经过点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且图象被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轴截得的线段长为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并且对任意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的解析式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141099" y="1830520"/>
            <a:ext cx="1965603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1533" y="2507629"/>
            <a:ext cx="1091775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对任意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恒成立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图象的对称轴为直线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的图象被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轴截得的线段长为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的两根为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的图象过点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所求函数的解析式为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613948"/>
            <a:ext cx="12190413" cy="464596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577027"/>
            <a:ext cx="1209060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0390917" y="429544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36296" y="1859549"/>
                <a:ext cx="12090607" cy="3487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96" y="1859549"/>
                <a:ext cx="12090607" cy="3487878"/>
              </a:xfrm>
              <a:prstGeom prst="rect">
                <a:avLst/>
              </a:prstGeom>
              <a:blipFill rotWithShape="0">
                <a:blip r:embed="rId4"/>
                <a:stretch>
                  <a:fillRect l="-908" b="-15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14.(2025·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徐州质检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上的值域为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947180" y="995440"/>
            <a:ext cx="907621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13667" y="1917605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解方程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上的值域为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取得最小值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上不单调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取最大值时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的最大值为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4].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1801049"/>
            <a:ext cx="12190413" cy="446467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69382" y="492501"/>
                <a:ext cx="11589417" cy="4551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四、解答题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衡水调研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且对称轴为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5188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8749"/>
            <a:ext cx="12190413" cy="62816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269382" y="405416"/>
                <a:ext cx="11589417" cy="3626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的图象开口向下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且对称轴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3626762"/>
              </a:xfrm>
              <a:prstGeom prst="rect">
                <a:avLst/>
              </a:prstGeom>
              <a:blipFill rotWithShape="0">
                <a:blip r:embed="rId3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269382" y="3344582"/>
                <a:ext cx="11589417" cy="2008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344582"/>
                <a:ext cx="11589417" cy="200843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720669"/>
            <a:ext cx="12190413" cy="450932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382" y="492501"/>
            <a:ext cx="11589417" cy="2432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上有最大值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45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45000"/>
              </a:lnSpc>
              <a:spcAft>
                <a:spcPts val="0"/>
              </a:spcAf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45000"/>
              </a:lnSpc>
              <a:spcAft>
                <a:spcPts val="0"/>
              </a:spcAf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269382" y="2523646"/>
                <a:ext cx="11589417" cy="1966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0">
                  <a:lnSpc>
                    <a:spcPct val="145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;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45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523646"/>
                <a:ext cx="11589417" cy="1966629"/>
              </a:xfrm>
              <a:prstGeom prst="rect">
                <a:avLst/>
              </a:prstGeom>
              <a:blipFill rotWithShape="0">
                <a:blip r:embed="rId3"/>
                <a:stretch>
                  <a:fillRect b="-34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269382" y="4203594"/>
                <a:ext cx="11589417" cy="1386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4000">
                  <a:lnSpc>
                    <a:spcPct val="145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203594"/>
                <a:ext cx="11589417" cy="138647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二次函数解析式的三种形式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一般式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顶点式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顶点坐标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零点式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的零点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56183" y="1701578"/>
            <a:ext cx="22284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≠0)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083558" y="2289270"/>
            <a:ext cx="9348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310685"/>
            <a:ext cx="12190413" cy="49810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83896" y="599095"/>
                <a:ext cx="11589417" cy="5423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b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96" y="599095"/>
                <a:ext cx="11589417" cy="542302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95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5960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二次函数的图象和性质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53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070827" y="2118742"/>
            <a:ext cx="1944243" cy="1637353"/>
          </a:xfrm>
          <a:prstGeom prst="rect">
            <a:avLst/>
          </a:prstGeom>
        </p:spPr>
      </p:pic>
      <p:pic>
        <p:nvPicPr>
          <p:cNvPr id="4" name="image54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7349328" y="2118742"/>
            <a:ext cx="1728216" cy="1545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3315964"/>
                  </p:ext>
                </p:extLst>
              </p:nvPr>
            </p:nvGraphicFramePr>
            <p:xfrm>
              <a:off x="478504" y="1428621"/>
              <a:ext cx="9937241" cy="44012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20439"/>
                    <a:gridCol w="3646906"/>
                    <a:gridCol w="4669896"/>
                  </a:tblGrid>
                  <a:tr h="1952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函数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ax</a:t>
                          </a:r>
                          <a:r>
                            <a:rPr lang="en-US" sz="2500" b="1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ax</a:t>
                          </a:r>
                          <a:r>
                            <a:rPr lang="en-US" sz="2500" b="1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82656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图象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抛物线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735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定义域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22451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值域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["/>
                                    <m:ctrlPr>
                                      <a:rPr lang="zh-CN" sz="25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𝒂𝒄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𝒃</m:t>
                                            </m:r>
                                          </m:e>
                                          <m:sup>
                                            <m:r>
                                              <a:rPr lang="en-US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den>
                                    </m:f>
                                    <m:r>
                                      <a:rPr lang="en-US" sz="2500" b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,+</m:t>
                                    </m:r>
                                    <m:r>
                                      <a:rPr lang="en-US" sz="25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∞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endChr m:val="]"/>
                                    <m:ctrlPr>
                                      <a:rPr lang="zh-CN" sz="25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500" b="1" i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−∞</m:t>
                                    </m:r>
                                    <m:r>
                                      <a:rPr lang="en-US" sz="2500" b="1">
                                        <a:effectLst/>
                                        <a:latin typeface="Cambria Math" panose="02040503050406030204" pitchFamily="18" charset="0"/>
                                        <a:ea typeface="宋体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f>
                                      <m:fPr>
                                        <m:ctrlPr>
                                          <a:rPr lang="zh-CN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𝒂𝒄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𝒃</m:t>
                                            </m:r>
                                          </m:e>
                                          <m:sup>
                                            <m:r>
                                              <a:rPr lang="en-US" sz="25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宋体" panose="02010600030101010101" pitchFamily="2" charset="-122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sz="2500" b="1" i="1">
                                            <a:effectLst/>
                                            <a:latin typeface="Cambria Math" panose="02040503050406030204" pitchFamily="18" charset="0"/>
                                            <a:ea typeface="宋体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𝒂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3315964"/>
                  </p:ext>
                </p:extLst>
              </p:nvPr>
            </p:nvGraphicFramePr>
            <p:xfrm>
              <a:off x="478504" y="1428621"/>
              <a:ext cx="9937241" cy="44012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20439"/>
                    <a:gridCol w="3646906"/>
                    <a:gridCol w="4669896"/>
                  </a:tblGrid>
                  <a:tr h="58123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函数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ax</a:t>
                          </a:r>
                          <a:r>
                            <a:rPr lang="en-US" sz="2500" b="1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&gt;0)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ax</a:t>
                          </a:r>
                          <a:r>
                            <a:rPr lang="en-US" sz="2500" b="1" baseline="3000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bx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a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&lt;0)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82656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图象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抛物线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6735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定义域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13199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值域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44574" t="-233641" r="-128214" b="-9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13055" t="-233641" r="-261" b="-92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矩形 5"/>
          <p:cNvSpPr/>
          <p:nvPr/>
        </p:nvSpPr>
        <p:spPr>
          <a:xfrm>
            <a:off x="6051343" y="3762183"/>
            <a:ext cx="425117" cy="620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</a:t>
            </a:r>
            <a:endParaRPr lang="zh-CN" altLang="zh-CN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4400508"/>
                  </p:ext>
                </p:extLst>
              </p:nvPr>
            </p:nvGraphicFramePr>
            <p:xfrm>
              <a:off x="491204" y="812070"/>
              <a:ext cx="10356596" cy="515618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88822"/>
                    <a:gridCol w="4347234"/>
                    <a:gridCol w="4320540"/>
                  </a:tblGrid>
                  <a:tr h="8982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对称轴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 dirty="0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kumimoji="0" lang="en-US" sz="2600" b="1" i="0" u="none" baseline="0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endParaRPr kumimoji="0" lang="zh-CN" sz="2600" i="0" u="none" baseline="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180841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顶点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坐标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_______________________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6186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奇偶性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时是偶函数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≠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时是非奇非偶函数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18309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单调性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endChr m:val="]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−∞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上单调</a:t>
                          </a:r>
                          <a:r>
                            <a:rPr lang="zh-CN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递</a:t>
                          </a:r>
                          <a:r>
                            <a:rPr lang="en-US" altLang="zh-CN" sz="2500" b="1" dirty="0" smtClean="0"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____</a:t>
                          </a:r>
                          <a:r>
                            <a:rPr lang="en-US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den>
                                  </m:f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,+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e>
                              </m:d>
                            </m:oMath>
                          </a14:m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上单调</a:t>
                          </a:r>
                          <a:r>
                            <a:rPr lang="zh-CN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递</a:t>
                          </a:r>
                          <a:r>
                            <a:rPr lang="en-US" altLang="zh-CN" sz="2500" b="1" dirty="0" smtClean="0"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____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endChr m:val="]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−∞</m:t>
                                  </m:r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上单调</a:t>
                          </a:r>
                          <a:r>
                            <a:rPr lang="zh-CN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递</a:t>
                          </a:r>
                          <a:r>
                            <a:rPr kumimoji="0" lang="en-US" altLang="zh-CN" sz="2600" b="1" i="0" u="none" baseline="0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</a:t>
                          </a:r>
                          <a:r>
                            <a:rPr lang="en-US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;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在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ctrlPr>
                                    <a:rPr lang="zh-CN" sz="25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zh-CN" sz="25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num>
                                    <m:den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sz="2500" b="1" i="1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den>
                                  </m:f>
                                  <m:r>
                                    <a:rPr lang="en-US" sz="2500" b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,+</m:t>
                                  </m:r>
                                  <m:r>
                                    <a:rPr lang="en-US" sz="2500" b="1" i="1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e>
                              </m:d>
                            </m:oMath>
                          </a14:m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上单调</a:t>
                          </a:r>
                          <a:r>
                            <a:rPr lang="zh-CN" sz="2500" b="1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递</a:t>
                          </a:r>
                          <a:r>
                            <a:rPr kumimoji="0" lang="en-US" altLang="zh-CN" sz="2600" b="1" i="0" u="none" baseline="0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</a:t>
                          </a:r>
                          <a:endParaRPr kumimoji="0" lang="zh-CN" sz="2600" i="0" u="none" baseline="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4400508"/>
                  </p:ext>
                </p:extLst>
              </p:nvPr>
            </p:nvGraphicFramePr>
            <p:xfrm>
              <a:off x="491204" y="812070"/>
              <a:ext cx="10356596" cy="515618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88822"/>
                    <a:gridCol w="4347234"/>
                    <a:gridCol w="4320540"/>
                  </a:tblGrid>
                  <a:tr h="89821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对称轴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500" b="1" i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US" sz="2500" b="1" dirty="0" smtClean="0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kumimoji="0" lang="en-US" sz="2600" b="1" i="0" u="none" baseline="0" dirty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</a:t>
                          </a:r>
                          <a:endParaRPr kumimoji="0" lang="zh-CN" sz="2600" i="0" u="none" baseline="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180841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顶点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坐标</a:t>
                          </a:r>
                          <a:endParaRPr lang="zh-CN" sz="2500" dirty="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kumimoji="0" lang="en-US" altLang="zh-CN" sz="2600" i="0" u="none" baseline="0" smtClean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kumimoji="0" lang="en-US" altLang="zh-CN" sz="2600" i="0" u="none" baseline="0" smtClean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a:t>_______________________</a:t>
                          </a:r>
                          <a:endParaRPr kumimoji="0" lang="zh-CN" sz="2600" i="0" u="none" baseline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  <a:sym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6186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奇偶性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=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时是偶函数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当</a:t>
                          </a:r>
                          <a:r>
                            <a:rPr lang="en-US" sz="2500" b="1" i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2500" b="1">
                              <a:effectLst/>
                              <a:latin typeface="宋体" panose="02010600030101010101" pitchFamily="2" charset="-122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≠</a:t>
                          </a:r>
                          <a:r>
                            <a:rPr lang="en-US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时是非奇非偶函数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</a:tr>
                  <a:tr h="18309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2500" b="1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单调性</a:t>
                          </a:r>
                          <a:endParaRPr lang="zh-CN" sz="2500">
                            <a:effectLst/>
                            <a:latin typeface="Calibri" panose="020F0502020204030204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4868" marR="4868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38936" t="-181728" r="-99580" b="-6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4233" marR="4233" marT="4868" marB="4868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139915" t="-181728" r="-282" b="-66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367485" y="793928"/>
                <a:ext cx="591829" cy="676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485" y="793928"/>
                <a:ext cx="591829" cy="676339"/>
              </a:xfrm>
              <a:prstGeom prst="rect">
                <a:avLst/>
              </a:prstGeom>
              <a:blipFill rotWithShape="0">
                <a:blip r:embed="rId4"/>
                <a:stretch>
                  <a:fillRect l="-18557" b="-90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896513" y="1723486"/>
                <a:ext cx="2955937" cy="1468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𝒃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𝒂</m:t>
                              </m:r>
                            </m:den>
                          </m:f>
                          <m:r>
                            <a:rPr lang="en-US" altLang="zh-CN" sz="26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𝒂𝒄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𝒂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zh-CN" sz="260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513" y="1723486"/>
                <a:ext cx="2955937" cy="14684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9655311" y="4424140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增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92382" y="5263877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减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05240" y="5303138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增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71863" y="4457379"/>
            <a:ext cx="51969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减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6037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85319" y="2210617"/>
                <a:ext cx="10747604" cy="2519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二次函数的单调性、最值与抛物线的开口方向和对称轴及给定区间的范围有关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则当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𝜟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𝜟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19" y="2210617"/>
                <a:ext cx="10747604" cy="2519857"/>
              </a:xfrm>
              <a:prstGeom prst="rect">
                <a:avLst/>
              </a:prstGeom>
              <a:blipFill rotWithShape="0">
                <a:blip r:embed="rId6"/>
                <a:stretch>
                  <a:fillRect l="-1021" r="-908" b="-305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645822"/>
            <a:ext cx="12190413" cy="2577328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68253" y="895526"/>
                <a:ext cx="11758923" cy="83658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的图象恒在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轴下方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的两个零点确定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则二次函数的解析式确定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的最值一定是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𝒂𝒄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零点相同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但解析式不同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当对称轴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MS Mincho" panose="02020609040205080304" pitchFamily="49" charset="-128"/>
                    <a:cs typeface="MS Mincho" panose="02020609040205080304" pitchFamily="49" charset="-128"/>
                  </a:rPr>
                  <a:t>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最值则不是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𝒂𝒄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53" y="895526"/>
                <a:ext cx="11758923" cy="836588"/>
              </a:xfrm>
              <a:prstGeom prst="rect">
                <a:avLst/>
              </a:prstGeom>
              <a:blipFill rotWithShape="0">
                <a:blip r:embed="rId3"/>
                <a:stretch>
                  <a:fillRect l="-933" b="-420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8916257" y="1676178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568273" y="220310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471503" y="304854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5" grpId="0" autoUpdateAnimBg="0"/>
      <p:bldP spid="6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1570</Words>
  <Application>Microsoft Office PowerPoint</Application>
  <PresentationFormat>自定义</PresentationFormat>
  <Paragraphs>336</Paragraphs>
  <Slides>51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6" baseType="lpstr">
      <vt:lpstr>MS Mincho</vt:lpstr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49</cp:revision>
  <dcterms:created xsi:type="dcterms:W3CDTF">2024-01-05T07:50:57Z</dcterms:created>
  <dcterms:modified xsi:type="dcterms:W3CDTF">2025-01-18T06:26:36Z</dcterms:modified>
</cp:coreProperties>
</file>