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59" r:id="rId5"/>
    <p:sldId id="260" r:id="rId6"/>
    <p:sldId id="261" r:id="rId7"/>
    <p:sldId id="336" r:id="rId8"/>
    <p:sldId id="264" r:id="rId9"/>
    <p:sldId id="265" r:id="rId10"/>
    <p:sldId id="313" r:id="rId11"/>
    <p:sldId id="268" r:id="rId12"/>
    <p:sldId id="338" r:id="rId13"/>
    <p:sldId id="339" r:id="rId14"/>
    <p:sldId id="269" r:id="rId15"/>
    <p:sldId id="270" r:id="rId16"/>
    <p:sldId id="271" r:id="rId17"/>
    <p:sldId id="314" r:id="rId18"/>
    <p:sldId id="315" r:id="rId19"/>
    <p:sldId id="272" r:id="rId20"/>
    <p:sldId id="273" r:id="rId21"/>
    <p:sldId id="342" r:id="rId22"/>
    <p:sldId id="351" r:id="rId23"/>
    <p:sldId id="275" r:id="rId24"/>
    <p:sldId id="277" r:id="rId25"/>
    <p:sldId id="278" r:id="rId26"/>
    <p:sldId id="279" r:id="rId27"/>
    <p:sldId id="280" r:id="rId28"/>
    <p:sldId id="281" r:id="rId29"/>
    <p:sldId id="282" r:id="rId30"/>
    <p:sldId id="283" r:id="rId31"/>
    <p:sldId id="290" r:id="rId32"/>
    <p:sldId id="352" r:id="rId33"/>
    <p:sldId id="291" r:id="rId34"/>
    <p:sldId id="319" r:id="rId35"/>
    <p:sldId id="325" r:id="rId36"/>
    <p:sldId id="295" r:id="rId37"/>
    <p:sldId id="296" r:id="rId38"/>
    <p:sldId id="297" r:id="rId39"/>
    <p:sldId id="298" r:id="rId40"/>
    <p:sldId id="299" r:id="rId41"/>
    <p:sldId id="300" r:id="rId42"/>
    <p:sldId id="301" r:id="rId43"/>
    <p:sldId id="302" r:id="rId44"/>
    <p:sldId id="303" r:id="rId45"/>
    <p:sldId id="304" r:id="rId46"/>
    <p:sldId id="353" r:id="rId47"/>
    <p:sldId id="305" r:id="rId48"/>
    <p:sldId id="306" r:id="rId49"/>
    <p:sldId id="354" r:id="rId50"/>
    <p:sldId id="307" r:id="rId51"/>
    <p:sldId id="308" r:id="rId52"/>
    <p:sldId id="309" r:id="rId53"/>
    <p:sldId id="310" r:id="rId54"/>
    <p:sldId id="343" r:id="rId55"/>
    <p:sldId id="311" r:id="rId56"/>
    <p:sldId id="356" r:id="rId57"/>
    <p:sldId id="357" r:id="rId58"/>
    <p:sldId id="312" r:id="rId59"/>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92" d="100"/>
          <a:sy n="92" d="100"/>
        </p:scale>
        <p:origin x="192" y="8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2025/1/18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39.xml"/><Relationship Id="rId13" Type="http://schemas.openxmlformats.org/officeDocument/2006/relationships/slide" Target="../slides/slide44.xml"/><Relationship Id="rId18" Type="http://schemas.openxmlformats.org/officeDocument/2006/relationships/slide" Target="../slides/slide51.xml"/><Relationship Id="rId3" Type="http://schemas.openxmlformats.org/officeDocument/2006/relationships/tags" Target="../tags/tag41.xml"/><Relationship Id="rId21" Type="http://schemas.openxmlformats.org/officeDocument/2006/relationships/slide" Target="../slides/slide55.xml"/><Relationship Id="rId7" Type="http://schemas.openxmlformats.org/officeDocument/2006/relationships/slide" Target="../slides/slide38.xml"/><Relationship Id="rId12" Type="http://schemas.openxmlformats.org/officeDocument/2006/relationships/slide" Target="../slides/slide43.xml"/><Relationship Id="rId17" Type="http://schemas.openxmlformats.org/officeDocument/2006/relationships/slide" Target="../slides/slide50.xml"/><Relationship Id="rId2" Type="http://schemas.openxmlformats.org/officeDocument/2006/relationships/tags" Target="../tags/tag40.xml"/><Relationship Id="rId16" Type="http://schemas.openxmlformats.org/officeDocument/2006/relationships/slide" Target="../slides/slide48.xml"/><Relationship Id="rId20" Type="http://schemas.openxmlformats.org/officeDocument/2006/relationships/slide" Target="../slides/slide53.xml"/><Relationship Id="rId1" Type="http://schemas.openxmlformats.org/officeDocument/2006/relationships/tags" Target="../tags/tag39.xml"/><Relationship Id="rId6" Type="http://schemas.openxmlformats.org/officeDocument/2006/relationships/slide" Target="../slides/slide37.xml"/><Relationship Id="rId11" Type="http://schemas.openxmlformats.org/officeDocument/2006/relationships/slide" Target="../slides/slide42.xml"/><Relationship Id="rId5" Type="http://schemas.openxmlformats.org/officeDocument/2006/relationships/slideMaster" Target="../slideMasters/slideMaster1.xml"/><Relationship Id="rId15" Type="http://schemas.openxmlformats.org/officeDocument/2006/relationships/slide" Target="../slides/slide47.xml"/><Relationship Id="rId10" Type="http://schemas.openxmlformats.org/officeDocument/2006/relationships/slide" Target="../slides/slide41.xml"/><Relationship Id="rId19" Type="http://schemas.openxmlformats.org/officeDocument/2006/relationships/slide" Target="../slides/slide52.xml"/><Relationship Id="rId4" Type="http://schemas.openxmlformats.org/officeDocument/2006/relationships/tags" Target="../tags/tag42.xml"/><Relationship Id="rId9" Type="http://schemas.openxmlformats.org/officeDocument/2006/relationships/slide" Target="../slides/slide40.xml"/><Relationship Id="rId14" Type="http://schemas.openxmlformats.org/officeDocument/2006/relationships/slide" Target="../slides/slide45.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516932"/>
          <p:cNvPicPr>
            <a:picLocks noChangeAspect="1"/>
          </p:cNvPicPr>
          <p:nvPr userDrawn="1"/>
        </p:nvPicPr>
        <p:blipFill>
          <a:blip r:embed="rId2"/>
          <a:stretch>
            <a:fillRect/>
          </a:stretch>
        </p:blipFill>
        <p:spPr>
          <a:xfrm>
            <a:off x="-33015" y="0"/>
            <a:ext cx="12222794" cy="6859588"/>
          </a:xfrm>
          <a:prstGeom prst="rect">
            <a:avLst/>
          </a:prstGeom>
        </p:spPr>
      </p:pic>
      <p:sp>
        <p:nvSpPr>
          <p:cNvPr id="6" name="矩形 5"/>
          <p:cNvSpPr/>
          <p:nvPr userDrawn="1"/>
        </p:nvSpPr>
        <p:spPr>
          <a:xfrm>
            <a:off x="-33015" y="-2731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9" name="图片 8" descr="516932"/>
          <p:cNvPicPr>
            <a:picLocks noChangeAspect="1"/>
          </p:cNvPicPr>
          <p:nvPr userDrawn="1"/>
        </p:nvPicPr>
        <p:blipFill>
          <a:blip r:embed="rId4"/>
          <a:stretch>
            <a:fillRect/>
          </a:stretch>
        </p:blipFill>
        <p:spPr>
          <a:xfrm>
            <a:off x="-33015" y="0"/>
            <a:ext cx="12222794" cy="6859588"/>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0.png"/><Relationship Id="rId5" Type="http://schemas.openxmlformats.org/officeDocument/2006/relationships/slideLayout" Target="../slideLayouts/slideLayout3.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25.pn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9.png"/><Relationship Id="rId5" Type="http://schemas.openxmlformats.org/officeDocument/2006/relationships/tags" Target="../tags/tag9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29.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3.xml"/><Relationship Id="rId4" Type="http://schemas.openxmlformats.org/officeDocument/2006/relationships/tags" Target="../tags/tag9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6.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5.png"/><Relationship Id="rId5" Type="http://schemas.openxmlformats.org/officeDocument/2006/relationships/tags" Target="../tags/tag10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37.png"/><Relationship Id="rId5" Type="http://schemas.openxmlformats.org/officeDocument/2006/relationships/tags" Target="../tags/tag10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8.xml"/><Relationship Id="rId1" Type="http://schemas.openxmlformats.org/officeDocument/2006/relationships/tags" Target="../tags/tag1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53.png"/><Relationship Id="rId5" Type="http://schemas.openxmlformats.org/officeDocument/2006/relationships/tags" Target="../tags/tag137.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56.pn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58.png"/><Relationship Id="rId5" Type="http://schemas.openxmlformats.org/officeDocument/2006/relationships/tags" Target="../tags/tag141.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143.xml"/></Relationships>
</file>

<file path=ppt/slides/_rels/slide55.xml.rels><?xml version="1.0" encoding="UTF-8" standalone="yes"?>
<Relationships xmlns="http://schemas.openxmlformats.org/package/2006/relationships"><Relationship Id="rId2" Type="http://schemas.openxmlformats.org/officeDocument/2006/relationships/image" Target="../media/image33.T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144.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第一章　集合与常用逻辑用语、不等式</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基本不等式</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0413" cy="629430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4" name="矩形 3"/>
              <p:cNvSpPr/>
              <p:nvPr/>
            </p:nvSpPr>
            <p:spPr>
              <a:xfrm>
                <a:off x="168253" y="672243"/>
                <a:ext cx="11758923" cy="836588"/>
              </a:xfrm>
              <a:prstGeom prst="rect">
                <a:avLst/>
              </a:prstGeom>
            </p:spPr>
            <p:txBody>
              <a:bodyPr>
                <a:noAutofit/>
              </a:bodyPr>
              <a:lstStyle/>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不等式</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zh-CN" altLang="zh-CN" sz="2600" b="1">
                    <a:latin typeface="Times New Roman" panose="02020603050405020304" pitchFamily="18" charset="0"/>
                    <a:cs typeface="Times New Roman" panose="02020603050405020304" pitchFamily="18" charset="0"/>
                  </a:rPr>
                  <a:t>成立的条件是</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zh-CN" altLang="zh-CN" sz="2600" b="1">
                    <a:latin typeface="Times New Roman" panose="02020603050405020304" pitchFamily="18" charset="0"/>
                    <a:cs typeface="Times New Roman" panose="02020603050405020304" pitchFamily="18" charset="0"/>
                  </a:rPr>
                  <a:t>成立的条件是</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无最小值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由于</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无解</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的最小值不为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的充要条件是</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168253" y="672243"/>
                <a:ext cx="11758923" cy="836588"/>
              </a:xfrm>
              <a:prstGeom prst="rect">
                <a:avLst/>
              </a:prstGeom>
              <a:blipFill rotWithShape="0">
                <a:blip r:embed="rId3"/>
                <a:stretch>
                  <a:fillRect l="-933" b="-48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6034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562157"/>
            <a:ext cx="12190413" cy="471021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8865457" y="821494"/>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3</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887102"/>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苏教必修一</a:t>
                </a:r>
                <a:r>
                  <a:rPr lang="en-US" altLang="zh-CN" sz="2600" b="1">
                    <a:latin typeface="Times New Roman" panose="02020603050405020304" pitchFamily="18" charset="0"/>
                    <a:cs typeface="Times New Roman" panose="02020603050405020304" pitchFamily="18" charset="0"/>
                  </a:rPr>
                  <a:t>P58</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887102"/>
              </a:xfrm>
              <a:prstGeom prst="rect">
                <a:avLst/>
              </a:prstGeom>
              <a:blipFill rotWithShape="0">
                <a:blip r:embed="rId3"/>
                <a:stretch>
                  <a:fillRect l="-947"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97982" y="1534563"/>
                <a:ext cx="11589417" cy="304756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97982" y="1534563"/>
                <a:ext cx="11589417" cy="3047566"/>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89420"/>
            <a:ext cx="12190413" cy="480488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10581859" y="724513"/>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9</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69382" y="621443"/>
            <a:ext cx="11589417" cy="62395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必修一</a:t>
            </a:r>
            <a:r>
              <a:rPr lang="en-US" altLang="zh-CN" sz="2600" b="1">
                <a:latin typeface="Times New Roman" panose="02020603050405020304" pitchFamily="18" charset="0"/>
                <a:cs typeface="Times New Roman" panose="02020603050405020304" pitchFamily="18" charset="0"/>
              </a:rPr>
              <a:t>P58T5</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ab</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78504" y="1498251"/>
                <a:ext cx="10535834" cy="2018245"/>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舍去</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78504" y="1498251"/>
                <a:ext cx="10535834" cy="2018245"/>
              </a:xfrm>
              <a:prstGeom prst="rect">
                <a:avLst/>
              </a:prstGeom>
              <a:blipFill rotWithShape="0">
                <a:blip r:embed="rId3"/>
                <a:stretch>
                  <a:fillRect l="-1041" b="-33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38293"/>
            <a:ext cx="12190413" cy="4257429"/>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2181320" y="1128425"/>
            <a:ext cx="686406" cy="692497"/>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4</a:t>
            </a:r>
            <a:r>
              <a:rPr lang="zh-CN" altLang="zh-CN" sz="2600" b="1">
                <a:solidFill>
                  <a:srgbClr val="C00000"/>
                </a:solidFill>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北师大必修一</a:t>
            </a:r>
            <a:r>
              <a:rPr lang="en-US" altLang="zh-CN" sz="2600" b="1">
                <a:latin typeface="Times New Roman" panose="02020603050405020304" pitchFamily="18" charset="0"/>
                <a:cs typeface="Times New Roman" panose="02020603050405020304" pitchFamily="18" charset="0"/>
              </a:rPr>
              <a:t>P28</a:t>
            </a:r>
            <a:r>
              <a:rPr lang="zh-CN" altLang="zh-CN" sz="2600" b="1">
                <a:latin typeface="Times New Roman" panose="02020603050405020304" pitchFamily="18" charset="0"/>
                <a:cs typeface="Times New Roman" panose="02020603050405020304" pitchFamily="18" charset="0"/>
              </a:rPr>
              <a:t>实例分析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把一段长为</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zh-CN" altLang="zh-CN" sz="2600" b="1">
                <a:latin typeface="Times New Roman" panose="02020603050405020304" pitchFamily="18" charset="0"/>
                <a:cs typeface="Times New Roman" panose="02020603050405020304" pitchFamily="18" charset="0"/>
              </a:rPr>
              <a:t>的细铁丝弯成一个矩形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当矩形的长为</a:t>
            </a:r>
            <a:r>
              <a:rPr lang="zh-CN" altLang="zh-CN" sz="2600" b="1" u="sng">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宽为</a:t>
            </a:r>
            <a:r>
              <a:rPr lang="zh-CN" altLang="zh-CN" sz="2600" b="1" u="sng">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面积最大</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4905120" y="1111364"/>
            <a:ext cx="351378" cy="628314"/>
          </a:xfrm>
          <a:prstGeom prst="rect">
            <a:avLst/>
          </a:prstGeom>
        </p:spPr>
        <p:txBody>
          <a:bodyPr wrap="none">
            <a:spAutoFit/>
          </a:bodyPr>
          <a:lstStyle/>
          <a:p>
            <a:pPr>
              <a:lnSpc>
                <a:spcPct val="150000"/>
              </a:lnSpc>
              <a:spcAft>
                <a:spcPts val="0"/>
              </a:spcAft>
            </a:pPr>
            <a:r>
              <a:rPr lang="en-US" altLang="zh-CN" sz="2600" b="1" smtClean="0">
                <a:solidFill>
                  <a:srgbClr val="C00000"/>
                </a:solidFill>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矩形 7"/>
              <p:cNvSpPr/>
              <p:nvPr/>
            </p:nvSpPr>
            <p:spPr>
              <a:xfrm>
                <a:off x="579945" y="1989649"/>
                <a:ext cx="11589417" cy="232480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设矩形的长为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宽为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cm</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其面积</a:t>
                </a:r>
                <a:r>
                  <a:rPr lang="en-US" altLang="zh-CN" sz="2600" b="1" i="1">
                    <a:latin typeface="Times New Roman" panose="02020603050405020304" pitchFamily="18" charset="0"/>
                    <a:cs typeface="Times New Roman" panose="02020603050405020304" pitchFamily="18" charset="0"/>
                  </a:rPr>
                  <a:t>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79945" y="1989649"/>
                <a:ext cx="11589417" cy="2324804"/>
              </a:xfrm>
              <a:prstGeom prst="rect">
                <a:avLst/>
              </a:prstGeom>
              <a:blipFill rotWithShape="0">
                <a:blip r:embed="rId3"/>
                <a:stretch>
                  <a:fillRect l="-947" b="-26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786402"/>
            <a:ext cx="12190413" cy="347781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pPr>
            <a:r>
              <a:rPr lang="zh-CN" altLang="zh-CN" sz="2800" b="1">
                <a:latin typeface="微软雅黑" panose="020B0503020204020204" pitchFamily="34" charset="-122"/>
                <a:ea typeface="微软雅黑" panose="020B0503020204020204" pitchFamily="34" charset="-122"/>
                <a:cs typeface="Times New Roman" panose="02020603050405020304" pitchFamily="18" charset="0"/>
              </a:rPr>
              <a:t>考点一　利用基本不等式求最值</a:t>
            </a:r>
            <a:endParaRPr lang="zh-CN" altLang="zh-CN" sz="120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4913012"/>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配凑法</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为正数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𝟕</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4913012"/>
              </a:xfrm>
              <a:prstGeom prst="rect">
                <a:avLst/>
              </a:prstGeom>
              <a:blipFill rotWithShape="0">
                <a:blip r:embed="rId6"/>
                <a:stretch>
                  <a:fillRect l="-947" b="-496"/>
                </a:stretch>
              </a:blipFill>
            </p:spPr>
            <p:txBody>
              <a:bodyPr/>
              <a:lstStyle/>
              <a:p>
                <a:r>
                  <a:rPr lang="zh-CN" altLang="en-US">
                    <a:noFill/>
                  </a:rPr>
                  <a:t> </a:t>
                </a:r>
              </a:p>
            </p:txBody>
          </p:sp>
        </mc:Fallback>
      </mc:AlternateContent>
      <p:sp>
        <p:nvSpPr>
          <p:cNvPr id="12" name="矩形 11"/>
          <p:cNvSpPr/>
          <p:nvPr>
            <p:custDataLst>
              <p:tags r:id="rId4"/>
            </p:custDataLst>
          </p:nvPr>
        </p:nvSpPr>
        <p:spPr>
          <a:xfrm>
            <a:off x="8700230" y="15669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640259"/>
            <a:ext cx="12190413" cy="469029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6929"/>
                <a:ext cx="11589417" cy="5294526"/>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600" b="1">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6929"/>
                <a:ext cx="11589417" cy="529452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8" name="矩形 7"/>
          <p:cNvSpPr/>
          <p:nvPr>
            <p:custDataLst>
              <p:tags r:id="rId2"/>
            </p:custDataLst>
          </p:nvPr>
        </p:nvSpPr>
        <p:spPr>
          <a:xfrm>
            <a:off x="4849844" y="853281"/>
            <a:ext cx="351378" cy="492443"/>
          </a:xfrm>
          <a:prstGeom prst="rect">
            <a:avLst/>
          </a:prstGeom>
        </p:spPr>
        <p:txBody>
          <a:bodyPr wrap="none">
            <a:spAutoFit/>
          </a:bodyPr>
          <a:lstStyle/>
          <a:p>
            <a:r>
              <a:rPr lang="en-US" altLang="zh-CN" sz="2600" b="1" kern="100" smtClean="0">
                <a:solidFill>
                  <a:srgbClr val="C00000"/>
                </a:solidFill>
                <a:latin typeface="Times New Roman" panose="02020603050405020304"/>
                <a:ea typeface="宋体" panose="02010600030101010101" pitchFamily="2" charset="-122"/>
              </a:rPr>
              <a:t>0</a:t>
            </a:r>
            <a:endParaRPr lang="zh-CN" altLang="en-US" sz="2600" b="1" dirty="0">
              <a:solidFill>
                <a:srgbClr val="C00000"/>
              </a:solidFill>
            </a:endParaRPr>
          </a:p>
        </p:txBody>
      </p:sp>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375451"/>
            <a:ext cx="12190413" cy="28386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575501"/>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常数代换法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安徽</a:t>
                </a:r>
                <a:r>
                  <a:rPr lang="en-US" altLang="zh-CN" sz="2600" b="1">
                    <a:latin typeface="Times New Roman" panose="02020603050405020304" pitchFamily="18" charset="0"/>
                    <a:cs typeface="Times New Roman" panose="02020603050405020304" pitchFamily="18" charset="0"/>
                  </a:rPr>
                  <a:t>A10</a:t>
                </a:r>
                <a:r>
                  <a:rPr lang="zh-CN" altLang="zh-CN" sz="2600" b="1">
                    <a:latin typeface="Times New Roman" panose="02020603050405020304" pitchFamily="18" charset="0"/>
                    <a:cs typeface="Times New Roman" panose="02020603050405020304" pitchFamily="18" charset="0"/>
                  </a:rPr>
                  <a:t>联盟质检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𝒎</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A.3	</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C.5	</a:t>
                </a:r>
                <a:r>
                  <a:rPr lang="en-US" altLang="zh-CN" sz="2600" b="1">
                    <a:latin typeface="Times New Roman" panose="02020603050405020304" pitchFamily="18" charset="0"/>
                    <a:cs typeface="Times New Roman" panose="02020603050405020304" pitchFamily="18" charset="0"/>
                  </a:rPr>
                  <a:t>	D.6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	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e>
                    </m:d>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𝒎</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𝒎𝒏</m:t>
                            </m:r>
                          </m:den>
                        </m:f>
                      </m:e>
                    </m:d>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𝒎𝒏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𝒎𝒏</m:t>
                                </m:r>
                              </m:den>
                            </m:f>
                          </m:e>
                        </m:rad>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mn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𝒎𝒏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𝒎</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时等号成立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575501"/>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961358" y="2197132"/>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748145"/>
            <a:ext cx="12190413" cy="345445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606929"/>
                <a:ext cx="11589417" cy="4934043"/>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消元法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A.1			B.</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C.2</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p>
              <a:p>
                <a:pPr marL="355600" indent="-355600">
                  <a:lnSpc>
                    <a:spcPct val="150000"/>
                  </a:lnSpc>
                  <a:spcAft>
                    <a:spcPts val="0"/>
                  </a:spcAft>
                </a:pPr>
                <a:r>
                  <a:rPr lang="en-US" altLang="zh-CN" sz="2600"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606929"/>
                <a:ext cx="11589417" cy="493404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8001349" y="14271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179648"/>
                <a:ext cx="11589417" cy="380181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利用配凑法求最值</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主要是配凑成</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和为常数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积为常数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常数代换法</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主要解决形如</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为常数</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求</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𝒚</m:t>
                        </m:r>
                      </m:den>
                    </m:f>
                  </m:oMath>
                </a14:m>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的最值</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的问题</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先将</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𝒚</m:t>
                        </m:r>
                      </m:den>
                    </m:f>
                  </m:oMath>
                </a14:m>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转化为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再用基本不等式求最值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当所求最值的代数式中的变量比较多时</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通常考虑利用已知条件消去部分变量后</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凑出</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和为常数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积为常数</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然后利用基本不等式求最值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79648"/>
                <a:ext cx="11589417" cy="3801810"/>
              </a:xfrm>
              <a:prstGeom prst="rect">
                <a:avLst/>
              </a:prstGeom>
              <a:blipFill rotWithShape="0">
                <a:blip r:embed="rId6"/>
                <a:stretch>
                  <a:fillRect l="-947" r="-736" b="-12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了解基本不等式的证明过程</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能用基本不等式解决简单的最值问题</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掌握基本不等式在实际生活中的应用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10236935" y="720144"/>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781502"/>
              </a:xfrm>
              <a:prstGeom prst="rect">
                <a:avLst/>
              </a:prstGeom>
            </p:spPr>
            <p:txBody>
              <a:bodyPr wrap="square">
                <a:spAutoFit/>
              </a:bodyPr>
              <a:lstStyle/>
              <a:p>
                <a:pPr marL="355600" indent="-355600">
                  <a:lnSpc>
                    <a:spcPct val="150000"/>
                  </a:lnSpc>
                  <a:spcAft>
                    <a:spcPts val="0"/>
                  </a:spcAf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dirty="0">
                    <a:solidFill>
                      <a:srgbClr val="0000FF"/>
                    </a:solidFill>
                    <a:latin typeface="Times New Roman" panose="02020603050405020304" pitchFamily="18" charset="0"/>
                    <a:cs typeface="Times New Roman" panose="02020603050405020304" pitchFamily="18" charset="0"/>
                  </a:rPr>
                  <a:t>1</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(1)(2025·</a:t>
                </a:r>
                <a:r>
                  <a:rPr lang="zh-CN" altLang="zh-CN" sz="2600" b="1" dirty="0">
                    <a:latin typeface="Times New Roman" panose="02020603050405020304" pitchFamily="18" charset="0"/>
                    <a:cs typeface="Times New Roman" panose="02020603050405020304" pitchFamily="18" charset="0"/>
                  </a:rPr>
                  <a:t>金华调考</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&gt;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ab</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zh-CN" altLang="zh-CN" sz="2600" b="1" dirty="0">
                    <a:latin typeface="Times New Roman" panose="02020603050405020304" pitchFamily="18" charset="0"/>
                    <a:cs typeface="Times New Roman" panose="02020603050405020304" pitchFamily="18" charset="0"/>
                  </a:rPr>
                  <a:t>的最小值为</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A.6</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B.9</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C.4</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D.8</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dirty="0">
                    <a:latin typeface="Times New Roman" panose="02020603050405020304" pitchFamily="18" charset="0"/>
                    <a:cs typeface="Times New Roman" panose="02020603050405020304" pitchFamily="18" charset="0"/>
                  </a:rPr>
                  <a:t>　由</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ab</a:t>
                </a:r>
                <a:r>
                  <a:rPr lang="zh-CN" altLang="zh-CN" sz="2600" b="1" dirty="0">
                    <a:latin typeface="Times New Roman" panose="02020603050405020304" pitchFamily="18" charset="0"/>
                    <a:cs typeface="Times New Roman" panose="02020603050405020304" pitchFamily="18" charset="0"/>
                  </a:rPr>
                  <a:t>得</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Times New Roman" panose="02020603050405020304" pitchFamily="18" charset="0"/>
                    <a:cs typeface="Times New Roman" panose="02020603050405020304" pitchFamily="18" charset="0"/>
                  </a:rPr>
                  <a:t>&gt;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Times New Roman" panose="02020603050405020304" pitchFamily="18" charset="0"/>
                    <a:cs typeface="Times New Roman" panose="02020603050405020304" pitchFamily="18" charset="0"/>
                  </a:rPr>
                  <a:t>&gt;0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rad>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9</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当且仅当</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a:latin typeface="Times New Roman" panose="02020603050405020304" pitchFamily="18" charset="0"/>
                    <a:cs typeface="Times New Roman" panose="02020603050405020304" pitchFamily="18" charset="0"/>
                  </a:rPr>
                  <a:t>a</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b</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等号成立</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781502"/>
              </a:xfrm>
              <a:prstGeom prst="rect">
                <a:avLst/>
              </a:prstGeom>
              <a:blipFill rotWithShape="0">
                <a:blip r:embed="rId4"/>
                <a:stretch>
                  <a:fillRect l="-947" b="-7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4866140"/>
              </a:xfrm>
              <a:prstGeom prst="rect">
                <a:avLst/>
              </a:prstGeom>
            </p:spPr>
            <p:txBody>
              <a:bodyPr wrap="square">
                <a:spAutoFit/>
              </a:bodyPr>
              <a:lstStyle/>
              <a:p>
                <a:pPr marL="355600" indent="-355600">
                  <a:lnSpc>
                    <a:spcPct val="150000"/>
                  </a:lnSpc>
                  <a:spcAft>
                    <a:spcPts val="0"/>
                  </a:spcAf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4866140"/>
              </a:xfrm>
              <a:prstGeom prst="rect">
                <a:avLst/>
              </a:prstGeom>
              <a:blipFill rotWithShape="0">
                <a:blip r:embed="rId3"/>
                <a:stretch>
                  <a:fillRect l="-947" b="-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752938"/>
            <a:ext cx="12190413" cy="44814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885627"/>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885627"/>
              </a:xfrm>
              <a:prstGeom prst="rect">
                <a:avLst/>
              </a:prstGeom>
              <a:blipFill rotWithShape="0">
                <a:blip r:embed="rId4"/>
                <a:stretch>
                  <a:fillRect l="-947" b="-6207"/>
                </a:stretch>
              </a:blipFill>
            </p:spPr>
            <p:txBody>
              <a:bodyPr/>
              <a:lstStyle/>
              <a:p>
                <a:r>
                  <a:rPr lang="zh-CN" altLang="en-US">
                    <a:noFill/>
                  </a:rPr>
                  <a:t> </a:t>
                </a:r>
              </a:p>
            </p:txBody>
          </p:sp>
        </mc:Fallback>
      </mc:AlternateContent>
      <p:sp>
        <p:nvSpPr>
          <p:cNvPr id="16" name="矩形 15"/>
          <p:cNvSpPr/>
          <p:nvPr>
            <p:custDataLst>
              <p:tags r:id="rId2"/>
            </p:custDataLst>
          </p:nvPr>
        </p:nvSpPr>
        <p:spPr>
          <a:xfrm>
            <a:off x="5257758" y="824770"/>
            <a:ext cx="519694" cy="492443"/>
          </a:xfrm>
          <a:prstGeom prst="rect">
            <a:avLst/>
          </a:prstGeom>
        </p:spPr>
        <p:txBody>
          <a:bodyPr wrap="none">
            <a:spAutoFit/>
          </a:bodyPr>
          <a:lstStyle/>
          <a:p>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rPr>
              <a:t>2</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421782" y="1904905"/>
                <a:ext cx="11589417" cy="217899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&lt;2</a:t>
                </a:r>
                <a:r>
                  <a:rPr lang="zh-CN" altLang="zh-CN" sz="2600" b="1">
                    <a:latin typeface="Times New Roman" panose="02020603050405020304" pitchFamily="18" charset="0"/>
                    <a:cs typeface="Times New Roman" panose="02020603050405020304" pitchFamily="18" charset="0"/>
                  </a:rPr>
                  <a:t>知</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04905"/>
                <a:ext cx="11589417" cy="2178994"/>
              </a:xfrm>
              <a:prstGeom prst="rect">
                <a:avLst/>
              </a:prstGeom>
              <a:blipFill rotWithShape="0">
                <a:blip r:embed="rId5"/>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48447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362359"/>
            <a:ext cx="12190413" cy="37824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pPr>
            <a:r>
              <a:rPr lang="zh-CN" altLang="zh-CN" sz="2800" b="1">
                <a:latin typeface="微软雅黑" panose="020B0503020204020204" pitchFamily="34" charset="-122"/>
                <a:ea typeface="微软雅黑" panose="020B0503020204020204" pitchFamily="34" charset="-122"/>
                <a:cs typeface="Times New Roman" panose="02020603050405020304" pitchFamily="18" charset="0"/>
              </a:rPr>
              <a:t>考点二　利用基本不等式求参数的值或范围</a:t>
            </a:r>
            <a:endParaRPr lang="zh-CN" altLang="zh-CN" sz="12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custDataLst>
              <p:tags r:id="rId3"/>
            </p:custDataLst>
          </p:nvPr>
        </p:nvSpPr>
        <p:spPr>
          <a:xfrm>
            <a:off x="10779768" y="1116997"/>
            <a:ext cx="461986" cy="1015663"/>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br>
              <a:rPr lang="en-US" altLang="zh-CN" sz="3000" b="1" kern="100" smtClean="0">
                <a:solidFill>
                  <a:srgbClr val="C00000"/>
                </a:solidFill>
                <a:latin typeface="Times New Roman" panose="02020603050405020304"/>
                <a:ea typeface="宋体" panose="02010600030101010101" pitchFamily="2" charset="-122"/>
              </a:rPr>
            </a:b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5294142"/>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若对于任意的</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不等式</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	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时等号成立</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实数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5294142"/>
              </a:xfrm>
              <a:prstGeom prst="rect">
                <a:avLst/>
              </a:prstGeom>
              <a:blipFill rotWithShape="0">
                <a:blip r:embed="rId5"/>
                <a:stretch>
                  <a:fillRect l="-947" b="-6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linds(horizontal)">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692497"/>
          </a:xfrm>
          <a:prstGeom prst="rect">
            <a:avLst/>
          </a:prstGeom>
        </p:spPr>
        <p:txBody>
          <a:bodyPr wrap="square">
            <a:spAutoFit/>
          </a:bodyPr>
          <a:lstStyle/>
          <a:p>
            <a:pPr>
              <a:lnSpc>
                <a:spcPct val="150000"/>
              </a:lnSpc>
              <a:spcAft>
                <a:spcPts val="0"/>
              </a:spcAft>
            </a:pP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等价于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780763"/>
            <a:ext cx="12190413" cy="344905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4725909"/>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的不等式</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对</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C.9</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725909"/>
              </a:xfrm>
              <a:prstGeom prst="rect">
                <a:avLst/>
              </a:prstGeom>
              <a:blipFill rotWithShape="0">
                <a:blip r:embed="rId4"/>
                <a:stretch>
                  <a:fillRect l="-947" b="-774"/>
                </a:stretch>
              </a:blipFill>
            </p:spPr>
            <p:txBody>
              <a:bodyPr/>
              <a:lstStyle/>
              <a:p>
                <a:r>
                  <a:rPr lang="zh-CN" altLang="en-US">
                    <a:noFill/>
                  </a:rPr>
                  <a:t> </a:t>
                </a:r>
              </a:p>
            </p:txBody>
          </p:sp>
        </mc:Fallback>
      </mc:AlternateContent>
      <p:sp>
        <p:nvSpPr>
          <p:cNvPr id="8" name="矩形 7"/>
          <p:cNvSpPr/>
          <p:nvPr>
            <p:custDataLst>
              <p:tags r:id="rId2"/>
            </p:custDataLst>
          </p:nvPr>
        </p:nvSpPr>
        <p:spPr>
          <a:xfrm>
            <a:off x="897858" y="156187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52018"/>
            <a:ext cx="12190413" cy="37907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43643"/>
                <a:ext cx="11589417" cy="5841920"/>
              </a:xfrm>
              <a:prstGeom prst="rect">
                <a:avLst/>
              </a:prstGeom>
            </p:spPr>
            <p:txBody>
              <a:bodyPr wrap="square">
                <a:spAutoFit/>
              </a:bodyPr>
              <a:lstStyle/>
              <a:p>
                <a:pPr>
                  <a:lnSpc>
                    <a:spcPct val="135000"/>
                  </a:lnSpc>
                  <a:spcAft>
                    <a:spcPts val="0"/>
                  </a:spcAft>
                </a:pPr>
                <a:r>
                  <a:rPr lang="zh-CN" altLang="zh-CN" sz="2600" b="1">
                    <a:latin typeface="Calibri" panose="020F0502020204030204" pitchFamily="34" charset="0"/>
                    <a:ea typeface="Times New Roman" panose="02020603050405020304" pitchFamily="18" charset="0"/>
                    <a:cs typeface="Times New Roman" panose="02020603050405020304" pitchFamily="18" charset="0"/>
                  </a:rPr>
                  <a:t> </a:t>
                </a:r>
                <a:r>
                  <a:rPr lang="en-US" altLang="zh-CN" sz="2600" b="1">
                    <a:effectLst/>
                    <a:latin typeface="Times New Roman" panose="02020603050405020304" pitchFamily="18" charset="0"/>
                    <a:ea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有解</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			D</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取得最小值</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有解</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9&lt;</a:t>
                </a:r>
                <a:r>
                  <a:rPr lang="en-US" altLang="zh-CN" sz="2600" b="1" i="1">
                    <a:latin typeface="Times New Roman" panose="02020603050405020304" pitchFamily="18" charset="0"/>
                    <a:cs typeface="Times New Roman" panose="02020603050405020304" pitchFamily="18" charset="0"/>
                  </a:rPr>
                  <a:t>m</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&gt;9</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即实数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43643"/>
                <a:ext cx="11589417" cy="5841920"/>
              </a:xfrm>
              <a:prstGeom prst="rect">
                <a:avLst/>
              </a:prstGeom>
              <a:blipFill rotWithShape="0">
                <a:blip r:embed="rId4"/>
                <a:stretch>
                  <a:fillRect l="-947" b="-1670"/>
                </a:stretch>
              </a:blipFill>
            </p:spPr>
            <p:txBody>
              <a:bodyPr/>
              <a:lstStyle/>
              <a:p>
                <a:r>
                  <a:rPr lang="zh-CN" altLang="en-US">
                    <a:noFill/>
                  </a:rPr>
                  <a:t> </a:t>
                </a:r>
              </a:p>
            </p:txBody>
          </p:sp>
        </mc:Fallback>
      </mc:AlternateContent>
      <p:sp>
        <p:nvSpPr>
          <p:cNvPr id="12" name="矩形 11"/>
          <p:cNvSpPr/>
          <p:nvPr>
            <p:custDataLst>
              <p:tags r:id="rId2"/>
            </p:custDataLst>
          </p:nvPr>
        </p:nvSpPr>
        <p:spPr>
          <a:xfrm>
            <a:off x="10512814" y="70282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4862"/>
          </a:xfrm>
          <a:prstGeom prst="rect">
            <a:avLst/>
          </a:prstGeom>
        </p:spPr>
        <p:txBody>
          <a:bodyPr wrap="square">
            <a:spAutoFit/>
          </a:bodyPr>
          <a:lstStyle/>
          <a:p>
            <a:pPr>
              <a:lnSpc>
                <a:spcPct val="150000"/>
              </a:lnSpc>
              <a:spcAft>
                <a:spcPts val="0"/>
              </a:spcAft>
            </a:pPr>
            <a:r>
              <a:rPr lang="zh-CN" altLang="zh-CN" sz="2800" b="1">
                <a:latin typeface="微软雅黑" panose="020B0503020204020204" pitchFamily="34" charset="-122"/>
                <a:ea typeface="微软雅黑" panose="020B0503020204020204" pitchFamily="34" charset="-122"/>
                <a:cs typeface="Times New Roman" panose="02020603050405020304" pitchFamily="18" charset="0"/>
              </a:rPr>
              <a:t>考点三　利用基本不等式解决实际问题</a:t>
            </a:r>
            <a:endParaRPr lang="zh-CN" altLang="zh-CN" sz="120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269382" y="752072"/>
                <a:ext cx="11589417" cy="5094023"/>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5</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某市对新建住宅的屋顶和外墙都要求建造隔热层</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某建筑物准备建造可以使用</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年的隔热层</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据当年的物价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每厘米厚的隔热层的建造成本是</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根据建筑公司的前期研究得到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该建筑物</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年间每年的能源消耗费用</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与隔热层的厚度</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厘米</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满足系</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经测算知道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如果不建造隔热层</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年间每年的能源消耗费用为</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为隔热层的建造费用与</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年间的能源消耗费用的总和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那么使</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达到最小值的</a:t>
                </a:r>
                <a:r>
                  <a:rPr lang="zh-CN" altLang="zh-CN" sz="2600" b="1" smtClean="0">
                    <a:latin typeface="Times New Roman" panose="02020603050405020304" pitchFamily="18" charset="0"/>
                    <a:cs typeface="Times New Roman" panose="02020603050405020304" pitchFamily="18" charset="0"/>
                  </a:rPr>
                  <a:t>隔热层</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的</a:t>
                </a:r>
                <a:r>
                  <a:rPr lang="zh-CN" altLang="zh-CN" sz="2600" b="1">
                    <a:latin typeface="Times New Roman" panose="02020603050405020304" pitchFamily="18" charset="0"/>
                    <a:cs typeface="Times New Roman" panose="02020603050405020304" pitchFamily="18" charset="0"/>
                  </a:rPr>
                  <a:t>厚度</a:t>
                </a:r>
                <a:r>
                  <a:rPr lang="en-US" altLang="zh-CN" sz="2600" b="1" i="1">
                    <a:latin typeface="Times New Roman" panose="02020603050405020304" pitchFamily="18" charset="0"/>
                    <a:cs typeface="Times New Roman" panose="02020603050405020304" pitchFamily="18" charset="0"/>
                  </a:rPr>
                  <a:t>h</a:t>
                </a:r>
                <a:r>
                  <a:rPr lang="en-US" altLang="zh-CN" sz="2600" b="1" smtClean="0">
                    <a:latin typeface="宋体" panose="02010600030101010101" pitchFamily="2" charset="-122"/>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厘米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752072"/>
                <a:ext cx="11589417" cy="5094023"/>
              </a:xfrm>
              <a:prstGeom prst="rect">
                <a:avLst/>
              </a:prstGeom>
              <a:blipFill rotWithShape="0">
                <a:blip r:embed="rId4"/>
                <a:stretch>
                  <a:fillRect l="-947" r="-789" b="-7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custDataLst>
                  <p:tags r:id="rId2"/>
                </p:custDataLst>
              </p:nvPr>
            </p:nvSpPr>
            <p:spPr>
              <a:xfrm>
                <a:off x="2425849" y="4733287"/>
                <a:ext cx="657552" cy="84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𝟏𝟔</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oMath>
                  </m:oMathPara>
                </a14:m>
                <a:endParaRPr lang="zh-CN" altLang="en-US" sz="2600" b="1" dirty="0">
                  <a:solidFill>
                    <a:srgbClr val="C00000"/>
                  </a:solidFill>
                </a:endParaRPr>
              </a:p>
            </p:txBody>
          </p:sp>
        </mc:Choice>
        <mc:Fallback xmlns="">
          <p:sp>
            <p:nvSpPr>
              <p:cNvPr id="15" name="矩形 14"/>
              <p:cNvSpPr>
                <a:spLocks noRot="1" noChangeAspect="1" noMove="1" noResize="1" noEditPoints="1" noAdjustHandles="1" noChangeArrowheads="1" noChangeShapeType="1" noTextEdit="1"/>
              </p:cNvSpPr>
              <p:nvPr>
                <p:custDataLst>
                  <p:tags r:id="rId5"/>
                </p:custDataLst>
              </p:nvPr>
            </p:nvSpPr>
            <p:spPr>
              <a:xfrm>
                <a:off x="2425849" y="4733287"/>
                <a:ext cx="657552" cy="844077"/>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5323"/>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448525"/>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由题意及</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隔热层的建造费用与</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年间的能源消耗费用的</a:t>
                </a:r>
                <a:r>
                  <a:rPr lang="zh-CN" altLang="zh-CN" sz="2600" b="1" smtClean="0">
                    <a:latin typeface="Times New Roman" panose="02020603050405020304" pitchFamily="18" charset="0"/>
                    <a:cs typeface="Times New Roman" panose="02020603050405020304" pitchFamily="18" charset="0"/>
                  </a:rPr>
                  <a:t>总和</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108(</a:t>
                </a:r>
                <a:r>
                  <a:rPr lang="zh-CN" altLang="zh-CN" sz="2600" b="1">
                    <a:latin typeface="Times New Roman" panose="02020603050405020304" pitchFamily="18" charset="0"/>
                    <a:cs typeface="Times New Roman" panose="02020603050405020304" pitchFamily="18" charset="0"/>
                  </a:rPr>
                  <a:t>万元</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𝟐𝟎𝟎</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𝒉</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h</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厘米时</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h</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达到最小值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448525"/>
              </a:xfrm>
              <a:prstGeom prst="rect">
                <a:avLst/>
              </a:prstGeom>
              <a:blipFill rotWithShape="0">
                <a:blip r:embed="rId3"/>
                <a:stretch>
                  <a:fillRect l="-947"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3093154"/>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宋体" panose="02010600030101010101" pitchFamily="2" charset="-122"/>
                <a:cs typeface="Times New Roman" panose="02020603050405020304" pitchFamily="18" charset="0"/>
              </a:rPr>
              <a:t>利用基本不等式解决实际应用问题的思路</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设变量时一般要把求最大值或最小值的变量定义为函数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根据实际问题抽象出函数的解析式后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只需利用基本不等式求得函数的最值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在求函数的最值时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一定要在定义域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使实际问题有意义的自变量的取值范围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宋体" panose="02010600030101010101" pitchFamily="2" charset="-122"/>
                <a:cs typeface="Times New Roman" panose="02020603050405020304" pitchFamily="18" charset="0"/>
              </a:rPr>
              <a:t>内求解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65685"/>
            <a:ext cx="12190413" cy="36731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1892826"/>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某公司购买一批机器投入生产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据市场分析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每台机器生产的产品可获得的总利润</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与机器运转时间</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的关系式为</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则每台机器为该公司创造的最大年平均利润是</a:t>
            </a:r>
            <a:r>
              <a:rPr lang="zh-CN" altLang="zh-CN" sz="2600" b="1" u="sng">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9374723" y="1888389"/>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8</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421782" y="2451249"/>
                <a:ext cx="11589417" cy="2991332"/>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每台机器运转</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年的年平均利润为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𝟏𝟖</m:t>
                        </m:r>
                        <m:r>
                          <a:rPr lang="en-US" altLang="zh-CN" sz="2600" b="1" i="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𝟐𝟓</m:t>
                                </m:r>
                              </m:num>
                              <m:den>
                                <m:r>
                                  <a:rPr lang="en-US" altLang="zh-CN" sz="2600" b="1" i="1">
                                    <a:latin typeface="Cambria Math" panose="02040503050406030204" pitchFamily="18" charset="0"/>
                                    <a:cs typeface="Times New Roman" panose="02020603050405020304" pitchFamily="18" charset="0"/>
                                  </a:rPr>
                                  <m:t>𝒙</m:t>
                                </m:r>
                              </m:den>
                            </m:f>
                          </m:e>
                        </m:d>
                      </m:e>
                    </m:d>
                  </m:oMath>
                </a14:m>
                <a:r>
                  <a:rPr lang="zh-CN" altLang="zh-CN" sz="2600" b="1">
                    <a:latin typeface="Times New Roman" panose="02020603050405020304" pitchFamily="18" charset="0"/>
                    <a:cs typeface="Times New Roman" panose="02020603050405020304" pitchFamily="18" charset="0"/>
                  </a:rPr>
                  <a:t>万元</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𝟐𝟓</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71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此时每台机器为该公司创造的年平均利润最大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最大为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51249"/>
                <a:ext cx="11589417" cy="2991332"/>
              </a:xfrm>
              <a:prstGeom prst="rect">
                <a:avLst/>
              </a:prstGeom>
              <a:blipFill rotWithShape="0">
                <a:blip r:embed="rId4"/>
                <a:stretch>
                  <a:fillRect l="-947" b="-203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dirty="0" smtClean="0">
                <a:latin typeface="微软雅黑" panose="020B0503020204020204" pitchFamily="34" charset="-122"/>
                <a:ea typeface="微软雅黑" panose="020B0503020204020204" pitchFamily="34" charset="-122"/>
              </a:rPr>
              <a:t>教</a:t>
            </a:r>
            <a:r>
              <a:rPr lang="zh-CN" altLang="en-US" sz="2800" b="1" kern="0" smtClean="0">
                <a:latin typeface="微软雅黑" panose="020B0503020204020204" pitchFamily="34" charset="-122"/>
                <a:ea typeface="微软雅黑" panose="020B0503020204020204" pitchFamily="34" charset="-122"/>
              </a:rPr>
              <a:t>考衔接   </a:t>
            </a:r>
            <a:r>
              <a:rPr lang="zh-CN" altLang="en-US" sz="2800" b="1" kern="0">
                <a:latin typeface="微软雅黑" panose="020B0503020204020204" pitchFamily="34" charset="-122"/>
                <a:ea typeface="微软雅黑" panose="020B0503020204020204" pitchFamily="34" charset="-122"/>
              </a:rPr>
              <a:t>　</a:t>
            </a:r>
            <a:r>
              <a:rPr lang="zh-CN" altLang="zh-CN" sz="2800" b="1">
                <a:solidFill>
                  <a:srgbClr val="191919"/>
                </a:solidFill>
                <a:latin typeface="微软雅黑" panose="020B0503020204020204" pitchFamily="34" charset="-122"/>
                <a:ea typeface="微软雅黑" panose="020B0503020204020204" pitchFamily="34" charset="-122"/>
                <a:cs typeface="Times New Roman" panose="02020603050405020304" pitchFamily="18" charset="0"/>
              </a:rPr>
              <a:t>柯西不等式</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sp>
        <p:nvSpPr>
          <p:cNvPr id="3" name="矩形 2"/>
          <p:cNvSpPr/>
          <p:nvPr/>
        </p:nvSpPr>
        <p:spPr>
          <a:xfrm>
            <a:off x="269382" y="758877"/>
            <a:ext cx="11589417" cy="2492990"/>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教材母题</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必修二</a:t>
            </a:r>
            <a:r>
              <a:rPr lang="en-US" altLang="zh-CN" sz="2600" b="1">
                <a:latin typeface="Times New Roman" panose="02020603050405020304" pitchFamily="18" charset="0"/>
                <a:cs typeface="Times New Roman" panose="02020603050405020304" pitchFamily="18" charset="0"/>
              </a:rPr>
              <a:t>P37T16)</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用向量方法证明</a:t>
            </a:r>
            <a:r>
              <a:rPr lang="en-US" altLang="zh-CN" sz="2600" b="1">
                <a:latin typeface="Times New Roman" panose="02020603050405020304" pitchFamily="18" charset="0"/>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对任意</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恒有不等式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bd</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600" b="1" smtClean="0">
                <a:effectLst/>
                <a:latin typeface="Times New Roman" panose="02020603050405020304" pitchFamily="18" charset="0"/>
                <a:ea typeface="宋体" panose="02010600030101010101" pitchFamily="2" charset="-122"/>
                <a:cs typeface="Times New Roman" panose="02020603050405020304" pitchFamily="18" charset="0"/>
              </a:rPr>
              <a:t>上述</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不等式就是二维形式的柯西不等式</a:t>
            </a:r>
            <a:r>
              <a:rPr lang="en-US" altLang="zh-CN" sz="2600" b="1">
                <a:latin typeface="宋体" panose="02010600030101010101" pitchFamily="2" charset="-122"/>
                <a:cs typeface="Times New Roman" panose="02020603050405020304" pitchFamily="18" charset="0"/>
              </a:rPr>
              <a:t>,</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其证明的向量方法为教材</a:t>
            </a:r>
            <a:r>
              <a:rPr lang="en-US" altLang="zh-CN" sz="2600" b="1">
                <a:latin typeface="Times New Roman" panose="02020603050405020304" pitchFamily="18" charset="0"/>
                <a:cs typeface="Times New Roman" panose="02020603050405020304" pitchFamily="18" charset="0"/>
              </a:rPr>
              <a:t>P19</a:t>
            </a:r>
            <a:r>
              <a:rPr lang="zh-CN" altLang="zh-CN" sz="2600" b="1">
                <a:effectLst/>
                <a:latin typeface="Times New Roman" panose="02020603050405020304" pitchFamily="18" charset="0"/>
                <a:ea typeface="宋体" panose="02010600030101010101" pitchFamily="2" charset="-122"/>
                <a:cs typeface="Times New Roman" panose="02020603050405020304" pitchFamily="18" charset="0"/>
              </a:rPr>
              <a:t>数量积的性质</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2963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269382" y="596043"/>
                <a:ext cx="11589417" cy="5571525"/>
              </a:xfrm>
              <a:prstGeom prst="rect">
                <a:avLst/>
              </a:prstGeom>
            </p:spPr>
            <p:txBody>
              <a:bodyPr wrap="square">
                <a:spAutoFit/>
              </a:bodyPr>
              <a:lstStyle/>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归纳如下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柯西不等式的向量形式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β</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是两个向量</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β</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β</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600" b="1" i="1" dirty="0">
                    <a:latin typeface="Times New Roman" panose="02020603050405020304" pitchFamily="18" charset="0"/>
                    <a:cs typeface="Times New Roman" panose="02020603050405020304" pitchFamily="18" charset="0"/>
                  </a:rPr>
                  <a:t>β</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是零向量</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或者存在实数</a:t>
                </a:r>
                <a:r>
                  <a:rPr lang="en-US" altLang="zh-CN" sz="2600" b="1" i="1" dirty="0">
                    <a:latin typeface="Times New Roman" panose="02020603050405020304" pitchFamily="18" charset="0"/>
                    <a:cs typeface="Times New Roman" panose="02020603050405020304" pitchFamily="18" charset="0"/>
                  </a:rPr>
                  <a:t>k</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dirty="0">
                    <a:latin typeface="Times New Roman" panose="02020603050405020304" pitchFamily="18" charset="0"/>
                    <a:cs typeface="Times New Roman" panose="02020603050405020304" pitchFamily="18" charset="0"/>
                  </a:rPr>
                  <a:t>α</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kβ</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时等号成立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用平面向量的坐标</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二维形式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表示上面的不等式</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则得到二维的柯西不等式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时等号成立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3)</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推广到一般形式</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设</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i</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b</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当且仅当</a:t>
                </a:r>
                <a:r>
                  <a:rPr lang="en-US" altLang="zh-CN" sz="2600" b="1" i="1" dirty="0">
                    <a:latin typeface="Times New Roman" panose="02020603050405020304" pitchFamily="18" charset="0"/>
                    <a:cs typeface="Times New Roman" panose="02020603050405020304" pitchFamily="18" charset="0"/>
                  </a:rPr>
                  <a:t>b</a:t>
                </a:r>
                <a:r>
                  <a:rPr lang="en-US" altLang="zh-CN" sz="2600" b="1" i="1" baseline="-25000" dirty="0">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宋体" panose="02010600030101010101" pitchFamily="2" charset="-122"/>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或存在一个实数</a:t>
                </a:r>
                <a:r>
                  <a:rPr lang="en-US" altLang="zh-CN" sz="2600" b="1" i="1" dirty="0">
                    <a:latin typeface="Times New Roman" panose="02020603050405020304" pitchFamily="18" charset="0"/>
                    <a:cs typeface="Times New Roman" panose="02020603050405020304" pitchFamily="18" charset="0"/>
                  </a:rPr>
                  <a:t>k</a:t>
                </a:r>
                <a:r>
                  <a:rPr lang="en-US" altLang="zh-CN" sz="2600" b="1" dirty="0">
                    <a:latin typeface="宋体" panose="02010600030101010101" pitchFamily="2" charset="-122"/>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使得</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kb</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effectLst/>
                    <a:latin typeface="Times New Roman" panose="02020603050405020304" pitchFamily="18" charset="0"/>
                    <a:ea typeface="宋体" panose="02010600030101010101" pitchFamily="2" charset="-122"/>
                    <a:cs typeface="Times New Roman" panose="02020603050405020304" pitchFamily="18" charset="0"/>
                  </a:rPr>
                  <a:t>时等号成立</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269382" y="596043"/>
                <a:ext cx="11589417" cy="5571525"/>
              </a:xfrm>
              <a:prstGeom prst="rect">
                <a:avLst/>
              </a:prstGeom>
              <a:blipFill rotWithShape="0">
                <a:blip r:embed="rId2"/>
                <a:stretch>
                  <a:fillRect l="-947" r="-736" b="-5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047143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386933"/>
            <a:ext cx="12190413" cy="48324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2693173"/>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典例</a:t>
                </a:r>
                <a:r>
                  <a:rPr lang="zh-CN" altLang="zh-CN" sz="2600" b="1">
                    <a:solidFill>
                      <a:srgbClr val="0000FF"/>
                    </a:solidFill>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2693173"/>
              </a:xfrm>
              <a:prstGeom prst="rect">
                <a:avLst/>
              </a:prstGeom>
              <a:blipFill rotWithShape="0">
                <a:blip r:embed="rId4"/>
                <a:stretch>
                  <a:fillRect l="-947" b="-2036"/>
                </a:stretch>
              </a:blipFill>
            </p:spPr>
            <p:txBody>
              <a:bodyPr/>
              <a:lstStyle/>
              <a:p>
                <a:r>
                  <a:rPr lang="zh-CN" altLang="en-US">
                    <a:noFill/>
                  </a:rPr>
                  <a:t> </a:t>
                </a:r>
              </a:p>
            </p:txBody>
          </p:sp>
        </mc:Fallback>
      </mc:AlternateContent>
      <p:sp>
        <p:nvSpPr>
          <p:cNvPr id="8" name="矩形 7"/>
          <p:cNvSpPr/>
          <p:nvPr>
            <p:custDataLst>
              <p:tags r:id="rId2"/>
            </p:custDataLst>
          </p:nvPr>
        </p:nvSpPr>
        <p:spPr>
          <a:xfrm>
            <a:off x="7836122" y="646843"/>
            <a:ext cx="518091"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13</a:t>
            </a:r>
            <a:endParaRPr lang="zh-CN" altLang="en-US" sz="2600" b="1" dirty="0">
              <a:solidFill>
                <a:srgbClr val="C00000"/>
              </a:solidFill>
            </a:endParaRPr>
          </a:p>
        </p:txBody>
      </p:sp>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621443"/>
                <a:ext cx="11589417" cy="2885149"/>
              </a:xfrm>
              <a:prstGeom prst="rect">
                <a:avLst/>
              </a:prstGeom>
            </p:spPr>
            <p:txBody>
              <a:bodyPr wrap="square">
                <a:spAutoFit/>
              </a:bodyPr>
              <a:lstStyle/>
              <a:p>
                <a:pPr>
                  <a:lnSpc>
                    <a:spcPct val="150000"/>
                  </a:lnSpc>
                  <a:spcAft>
                    <a:spcPts val="0"/>
                  </a:spcAft>
                </a:pPr>
                <a:r>
                  <a:rPr lang="zh-CN" altLang="zh-CN" sz="2600" b="1">
                    <a:latin typeface="Calibri" panose="020F0502020204030204" pitchFamily="34" charset="0"/>
                    <a:ea typeface="Times New Roman" panose="02020603050405020304" pitchFamily="18" charset="0"/>
                    <a:cs typeface="Times New Roman" panose="02020603050405020304" pitchFamily="18" charset="0"/>
                  </a:rPr>
                  <a:t> </a:t>
                </a:r>
                <a:r>
                  <a:rPr lang="en-US" altLang="zh-CN" sz="2600" b="1">
                    <a:effectLst/>
                    <a:latin typeface="Calibri" panose="020F0502020204030204" pitchFamily="34" charset="0"/>
                    <a:ea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为正实数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𝒄</m:t>
                        </m:r>
                      </m:e>
                    </m:rad>
                  </m:oMath>
                </a14:m>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由柯西不等式得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𝒄</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𝒄</m:t>
                        </m:r>
                      </m:e>
                    </m:rad>
                    <m:r>
                      <a:rPr lang="zh-CN" altLang="zh-CN" sz="2600" b="1">
                        <a:latin typeface="Cambria Math" panose="02040503050406030204" pitchFamily="18" charset="0"/>
                        <a:cs typeface="Times New Roman" panose="02020603050405020304" pitchFamily="18" charset="0"/>
                      </a:rPr>
                      <m:t>的最大值为</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621443"/>
                <a:ext cx="11589417" cy="2885149"/>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custDataLst>
                  <p:tags r:id="rId2"/>
                </p:custDataLst>
              </p:nvPr>
            </p:nvSpPr>
            <p:spPr>
              <a:xfrm>
                <a:off x="8903557" y="653626"/>
                <a:ext cx="677750" cy="539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oMath>
                  </m:oMathPara>
                </a14:m>
                <a:endParaRPr lang="zh-CN" altLang="en-US" sz="2600" b="1" dirty="0">
                  <a:solidFill>
                    <a:srgbClr val="C00000"/>
                  </a:solidFill>
                </a:endParaRPr>
              </a:p>
            </p:txBody>
          </p:sp>
        </mc:Choice>
        <mc:Fallback xmlns="">
          <p:sp>
            <p:nvSpPr>
              <p:cNvPr id="7" name="矩形 6"/>
              <p:cNvSpPr>
                <a:spLocks noRot="1" noChangeAspect="1" noMove="1" noResize="1" noEditPoints="1" noAdjustHandles="1" noChangeArrowheads="1" noChangeShapeType="1" noTextEdit="1"/>
              </p:cNvSpPr>
              <p:nvPr>
                <p:custDataLst>
                  <p:tags r:id="rId5"/>
                </p:custDataLst>
              </p:nvPr>
            </p:nvSpPr>
            <p:spPr>
              <a:xfrm>
                <a:off x="8903557" y="653626"/>
                <a:ext cx="677750" cy="539571"/>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5840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363768"/>
            <a:ext cx="12190413" cy="492954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3621569"/>
              </a:xfrm>
              <a:prstGeom prst="rect">
                <a:avLst/>
              </a:prstGeom>
            </p:spPr>
            <p:txBody>
              <a:bodyPr wrap="square">
                <a:spAutoFit/>
              </a:bodyPr>
              <a:lstStyle/>
              <a:p>
                <a:pPr>
                  <a:lnSpc>
                    <a:spcPct val="150000"/>
                  </a:lnSpc>
                  <a:spcAft>
                    <a:spcPts val="0"/>
                  </a:spcAft>
                </a:pPr>
                <a:r>
                  <a:rPr lang="en-US" altLang="zh-CN" sz="2600" b="1"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600" b="1">
                    <a:effectLst/>
                    <a:latin typeface="Times New Roman" panose="02020603050405020304" pitchFamily="18" charset="0"/>
                    <a:ea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根据柯西不等式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z</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𝟏𝟒</m:t>
                        </m:r>
                      </m:den>
                    </m:f>
                  </m:oMath>
                </a14:m>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3621569"/>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custDataLst>
                  <p:tags r:id="rId2"/>
                </p:custDataLst>
              </p:nvPr>
            </p:nvSpPr>
            <p:spPr>
              <a:xfrm>
                <a:off x="6743287" y="97314"/>
                <a:ext cx="622286" cy="1129540"/>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f>
                        <m:fPr>
                          <m:ctrlPr>
                            <a:rPr lang="zh-CN" altLang="zh-CN" sz="2400" b="1" i="1">
                              <a:solidFill>
                                <a:srgbClr val="C00000"/>
                              </a:solidFill>
                              <a:latin typeface="Cambria Math" panose="02040503050406030204" pitchFamily="18" charset="0"/>
                              <a:ea typeface="Cambria Math" panose="02040503050406030204" pitchFamily="18" charset="0"/>
                            </a:rPr>
                          </m:ctrlPr>
                        </m:fPr>
                        <m:num>
                          <m:r>
                            <a:rPr lang="en-US" altLang="zh-CN" sz="2400" b="1" i="1">
                              <a:solidFill>
                                <a:srgbClr val="C00000"/>
                              </a:solidFill>
                              <a:latin typeface="Cambria Math" panose="02040503050406030204" pitchFamily="18" charset="0"/>
                              <a:cs typeface="Times New Roman" panose="02020603050405020304" pitchFamily="18" charset="0"/>
                            </a:rPr>
                            <m:t>𝟏</m:t>
                          </m:r>
                        </m:num>
                        <m:den>
                          <m:r>
                            <a:rPr lang="en-US" altLang="zh-CN" sz="2400" b="1" i="1">
                              <a:solidFill>
                                <a:srgbClr val="C00000"/>
                              </a:solidFill>
                              <a:latin typeface="Cambria Math" panose="02040503050406030204" pitchFamily="18" charset="0"/>
                              <a:cs typeface="Times New Roman" panose="02020603050405020304" pitchFamily="18" charset="0"/>
                            </a:rPr>
                            <m:t>𝟏𝟒</m:t>
                          </m:r>
                        </m:den>
                      </m:f>
                    </m:oMath>
                  </m:oMathPara>
                </a14:m>
                <a:endParaRPr lang="zh-CN" altLang="zh-CN" sz="2400">
                  <a:solidFill>
                    <a:prstClr val="black"/>
                  </a:solidFill>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5"/>
                </p:custDataLst>
              </p:nvPr>
            </p:nvSpPr>
            <p:spPr>
              <a:xfrm>
                <a:off x="6743287" y="97314"/>
                <a:ext cx="622286" cy="1129540"/>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98658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440582"/>
            <a:ext cx="12190413" cy="27722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156989"/>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C.0&lt;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D.0&lt;</a:t>
                </a:r>
                <a:r>
                  <a:rPr lang="en-US" altLang="zh-CN" sz="2600" b="1" i="1" smtClean="0">
                    <a:latin typeface="Times New Roman" panose="02020603050405020304" pitchFamily="18" charset="0"/>
                    <a:cs typeface="Times New Roman" panose="02020603050405020304" pitchFamily="18" charset="0"/>
                  </a:rPr>
                  <a:t>ab</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156989"/>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7099141" y="115522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403623"/>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518828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开封模拟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C.2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𝟔</m:t>
                        </m:r>
                      </m:e>
                    </m:rad>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5188280"/>
              </a:xfrm>
              <a:prstGeom prst="rect">
                <a:avLst/>
              </a:prstGeom>
              <a:blipFill rotWithShape="0">
                <a:blip r:embed="rId4"/>
                <a:stretch>
                  <a:fillRect l="-947" b="-353"/>
                </a:stretch>
              </a:blipFill>
            </p:spPr>
            <p:txBody>
              <a:bodyPr/>
              <a:lstStyle/>
              <a:p>
                <a:r>
                  <a:rPr lang="zh-CN" altLang="en-US">
                    <a:noFill/>
                  </a:rPr>
                  <a:t> </a:t>
                </a:r>
              </a:p>
            </p:txBody>
          </p:sp>
        </mc:Fallback>
      </mc:AlternateContent>
      <p:sp>
        <p:nvSpPr>
          <p:cNvPr id="17" name="矩形 16"/>
          <p:cNvSpPr/>
          <p:nvPr>
            <p:custDataLst>
              <p:tags r:id="rId2"/>
            </p:custDataLst>
          </p:nvPr>
        </p:nvSpPr>
        <p:spPr>
          <a:xfrm>
            <a:off x="8030357" y="60874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linds(horizontal)">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blinds(horizontal)">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951972"/>
            <a:ext cx="12190413" cy="43333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505201"/>
                <a:ext cx="11589417" cy="5742726"/>
              </a:xfrm>
              <a:prstGeom prst="rect">
                <a:avLst/>
              </a:prstGeom>
            </p:spPr>
            <p:txBody>
              <a:bodyPr wrap="square">
                <a:spAutoFit/>
              </a:bodyPr>
              <a:lstStyle/>
              <a:p>
                <a:pPr>
                  <a:lnSpc>
                    <a:spcPct val="140000"/>
                  </a:lnSpc>
                  <a:spcAft>
                    <a:spcPts val="0"/>
                  </a:spcAft>
                </a:pPr>
                <a:r>
                  <a:rPr lang="en-US" altLang="zh-CN" sz="2600" b="1">
                    <a:latin typeface="Times New Roman" panose="02020603050405020304" pitchFamily="18" charset="0"/>
                    <a:cs typeface="Times New Roman" panose="02020603050405020304" pitchFamily="18" charset="0"/>
                  </a:rPr>
                  <a:t>3.(2024·</a:t>
                </a:r>
                <a:r>
                  <a:rPr lang="zh-CN" altLang="zh-CN" sz="2600" b="1">
                    <a:latin typeface="Times New Roman" panose="02020603050405020304" pitchFamily="18" charset="0"/>
                    <a:cs typeface="Times New Roman" panose="02020603050405020304" pitchFamily="18" charset="0"/>
                  </a:rPr>
                  <a:t>沈阳五校联考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en-US" altLang="zh-CN" sz="2600" b="1">
                    <a:latin typeface="Times New Roman" panose="02020603050405020304" pitchFamily="18" charset="0"/>
                    <a:cs typeface="Times New Roman" panose="02020603050405020304" pitchFamily="18" charset="0"/>
                  </a:rPr>
                  <a:t>A.2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B.1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C.2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endPar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24000">
                  <a:lnSpc>
                    <a:spcPct val="14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40000"/>
                  </a:lnSpc>
                  <a:spcAft>
                    <a:spcPts val="0"/>
                  </a:spcAf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D.</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505201"/>
                <a:ext cx="11589417" cy="574272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9089652" y="7409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263764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4.(2025·</a:t>
                </a:r>
                <a:r>
                  <a:rPr lang="zh-CN" altLang="zh-CN" sz="2600" b="1">
                    <a:latin typeface="Times New Roman" panose="02020603050405020304" pitchFamily="18" charset="0"/>
                    <a:cs typeface="Times New Roman" panose="02020603050405020304" pitchFamily="18" charset="0"/>
                  </a:rPr>
                  <a:t>聊城模拟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marL="3240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所</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smtClean="0">
                    <a:latin typeface="宋体" panose="02010600030101010101" pitchFamily="2" charset="-122"/>
                    <a:cs typeface="Times New Roman" panose="02020603050405020304" pitchFamily="18" charset="0"/>
                  </a:rPr>
                  <a:t>,</a:t>
                </a: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2637645"/>
              </a:xfrm>
              <a:prstGeom prst="rect">
                <a:avLst/>
              </a:prstGeom>
              <a:blipFill rotWithShape="0">
                <a:blip r:embed="rId4"/>
                <a:stretch>
                  <a:fillRect l="-947" b="-1620"/>
                </a:stretch>
              </a:blipFill>
            </p:spPr>
            <p:txBody>
              <a:bodyPr/>
              <a:lstStyle/>
              <a:p>
                <a:r>
                  <a:rPr lang="zh-CN" altLang="en-US">
                    <a:noFill/>
                  </a:rPr>
                  <a:t> </a:t>
                </a:r>
              </a:p>
            </p:txBody>
          </p:sp>
        </mc:Fallback>
      </mc:AlternateContent>
      <p:sp>
        <p:nvSpPr>
          <p:cNvPr id="13" name="矩形 12"/>
          <p:cNvSpPr/>
          <p:nvPr>
            <p:custDataLst>
              <p:tags r:id="rId2"/>
            </p:custDataLst>
          </p:nvPr>
        </p:nvSpPr>
        <p:spPr>
          <a:xfrm>
            <a:off x="9297511" y="61033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269382" y="2390011"/>
                <a:ext cx="11589417" cy="2971326"/>
              </a:xfrm>
              <a:prstGeom prst="rect">
                <a:avLst/>
              </a:prstGeom>
            </p:spPr>
            <p:txBody>
              <a:bodyPr wrap="square">
                <a:spAutoFit/>
              </a:bodyPr>
              <a:lstStyle/>
              <a:p>
                <a:pPr marL="324000">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𝒚</m:t>
                                  </m:r>
                                </m:sup>
                              </m:sSup>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mr>
                        </m:m>
                      </m:e>
                    </m:d>
                    <m:r>
                      <a:rPr lang="zh-CN" altLang="zh-CN" sz="2600" b="1">
                        <a:latin typeface="Cambria Math" panose="02040503050406030204" pitchFamily="18" charset="0"/>
                        <a:cs typeface="Times New Roman" panose="02020603050405020304" pitchFamily="18" charset="0"/>
                      </a:rPr>
                      <m:t>即</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mr>
                        </m:m>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2390011"/>
                <a:ext cx="11589417" cy="2971326"/>
              </a:xfrm>
              <a:prstGeom prst="rect">
                <a:avLst/>
              </a:prstGeom>
              <a:blipFill rotWithShape="0">
                <a:blip r:embed="rId5"/>
                <a:stretch>
                  <a:fillRect b="-16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1993805"/>
            <a:ext cx="12190413" cy="422360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4244816"/>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5.(2025·</a:t>
                </a:r>
                <a:r>
                  <a:rPr lang="zh-CN" altLang="zh-CN" sz="2600" b="1">
                    <a:latin typeface="Times New Roman" panose="02020603050405020304" pitchFamily="18" charset="0"/>
                    <a:cs typeface="Times New Roman" panose="02020603050405020304" pitchFamily="18" charset="0"/>
                  </a:rPr>
                  <a:t>石家庄质检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A.6	</a:t>
                </a:r>
                <a:r>
                  <a:rPr lang="en-US" altLang="zh-CN" sz="2600" b="1" smtClean="0">
                    <a:latin typeface="Times New Roman" panose="02020603050405020304" pitchFamily="18" charset="0"/>
                    <a:cs typeface="Times New Roman" panose="02020603050405020304" pitchFamily="18" charset="0"/>
                  </a:rPr>
                  <a:t>	B.5</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C.4	</a:t>
                </a:r>
                <a:r>
                  <a:rPr lang="en-US" altLang="zh-CN" sz="2600" b="1">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4244816"/>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5" name="矩形 14"/>
          <p:cNvSpPr/>
          <p:nvPr>
            <p:custDataLst>
              <p:tags r:id="rId2"/>
            </p:custDataLst>
          </p:nvPr>
        </p:nvSpPr>
        <p:spPr>
          <a:xfrm>
            <a:off x="9274421" y="76632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414352"/>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598264"/>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25)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𝒚</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故实</a:t>
                </a:r>
                <a:r>
                  <a:rPr lang="zh-CN" altLang="zh-CN" sz="2600" b="1">
                    <a:latin typeface="Times New Roman" panose="02020603050405020304" pitchFamily="18" charset="0"/>
                    <a:cs typeface="Times New Roman" panose="02020603050405020304" pitchFamily="18" charset="0"/>
                  </a:rPr>
                  <a:t>数</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598264"/>
              </a:xfrm>
              <a:prstGeom prst="rect">
                <a:avLst/>
              </a:prstGeom>
              <a:blipFill rotWithShape="0">
                <a:blip r:embed="rId4"/>
                <a:stretch>
                  <a:fillRect l="-947" b="-545"/>
                </a:stretch>
              </a:blipFill>
            </p:spPr>
            <p:txBody>
              <a:bodyPr/>
              <a:lstStyle/>
              <a:p>
                <a:r>
                  <a:rPr lang="zh-CN" altLang="en-US">
                    <a:noFill/>
                  </a:rPr>
                  <a:t> </a:t>
                </a:r>
              </a:p>
            </p:txBody>
          </p:sp>
        </mc:Fallback>
      </mc:AlternateContent>
      <p:sp>
        <p:nvSpPr>
          <p:cNvPr id="14" name="矩形 13"/>
          <p:cNvSpPr/>
          <p:nvPr>
            <p:custDataLst>
              <p:tags r:id="rId2"/>
            </p:custDataLst>
          </p:nvPr>
        </p:nvSpPr>
        <p:spPr>
          <a:xfrm>
            <a:off x="935958" y="11729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722407"/>
            <a:ext cx="12190413" cy="349057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589415"/>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成立的</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充分不必要</a:t>
                </a:r>
                <a:r>
                  <a:rPr lang="zh-CN" altLang="zh-CN" sz="2600" b="1" smtClean="0">
                    <a:latin typeface="Times New Roman" panose="02020603050405020304" pitchFamily="18" charset="0"/>
                    <a:cs typeface="Times New Roman" panose="02020603050405020304" pitchFamily="18" charset="0"/>
                  </a:rPr>
                  <a:t>条件</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必要不充分条件</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充要条件</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既不充分也不必要条件</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&gt;2</a:t>
                </a:r>
                <a:r>
                  <a:rPr lang="en-US" altLang="zh-CN" sz="2600" b="1" i="1">
                    <a:latin typeface="Times New Roman" panose="02020603050405020304" pitchFamily="18" charset="0"/>
                    <a:cs typeface="Times New Roman" panose="02020603050405020304" pitchFamily="18" charset="0"/>
                  </a:rPr>
                  <a:t>ab</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可推出</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也成立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如</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5&gt;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推不出</a:t>
                </a:r>
                <a:r>
                  <a:rPr lang="en-US" altLang="zh-CN" sz="2600" b="1" i="1">
                    <a:latin typeface="Times New Roman" panose="02020603050405020304" pitchFamily="18" charset="0"/>
                    <a:cs typeface="Times New Roman" panose="02020603050405020304" pitchFamily="18" charset="0"/>
                  </a:rPr>
                  <a:t>p</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成立的充分不必要条件</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589415"/>
              </a:xfrm>
              <a:prstGeom prst="rect">
                <a:avLst/>
              </a:prstGeom>
              <a:blipFill rotWithShape="0">
                <a:blip r:embed="rId4"/>
                <a:stretch>
                  <a:fillRect l="-947" b="-545"/>
                </a:stretch>
              </a:blipFill>
            </p:spPr>
            <p:txBody>
              <a:bodyPr/>
              <a:lstStyle/>
              <a:p>
                <a:r>
                  <a:rPr lang="zh-CN" altLang="en-US">
                    <a:noFill/>
                  </a:rPr>
                  <a:t> </a:t>
                </a:r>
              </a:p>
            </p:txBody>
          </p:sp>
        </mc:Fallback>
      </mc:AlternateContent>
      <p:sp>
        <p:nvSpPr>
          <p:cNvPr id="10" name="矩形 9"/>
          <p:cNvSpPr/>
          <p:nvPr>
            <p:custDataLst>
              <p:tags r:id="rId2"/>
            </p:custDataLst>
          </p:nvPr>
        </p:nvSpPr>
        <p:spPr>
          <a:xfrm>
            <a:off x="7094609" y="930271"/>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048468"/>
            <a:ext cx="12190413" cy="414037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05201"/>
                <a:ext cx="11589417" cy="5468677"/>
              </a:xfrm>
              <a:prstGeom prst="rect">
                <a:avLst/>
              </a:prstGeom>
            </p:spPr>
            <p:txBody>
              <a:bodyPr wrap="square">
                <a:spAutoFit/>
              </a:bodyPr>
              <a:lstStyle/>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四川名校大联考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den>
                        </m:f>
                        <m:r>
                          <a:rPr lang="en-US" altLang="zh-CN" sz="2600" b="1" i="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e>
                        </m:d>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num>
                      <m:den>
                        <m:r>
                          <a:rPr lang="en-US" altLang="zh-CN" sz="2600" b="1" i="1">
                            <a:latin typeface="Cambria Math" panose="02040503050406030204" pitchFamily="18" charset="0"/>
                            <a:cs typeface="Times New Roman" panose="02020603050405020304" pitchFamily="18" charset="0"/>
                          </a:rPr>
                          <m:t>𝟓</m:t>
                        </m:r>
                      </m:den>
                    </m:f>
                  </m:oMath>
                </a14:m>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r>
                      <a:rPr lang="zh-CN" altLang="zh-CN" sz="2600" b="1">
                        <a:latin typeface="Cambria Math" panose="02040503050406030204" pitchFamily="18" charset="0"/>
                        <a:cs typeface="Times New Roman" panose="02020603050405020304" pitchFamily="18" charset="0"/>
                      </a:rPr>
                      <m:t>的最小值为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𝟓</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05201"/>
                <a:ext cx="11589417" cy="546867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3" name="矩形 12"/>
          <p:cNvSpPr/>
          <p:nvPr>
            <p:custDataLst>
              <p:tags r:id="rId2"/>
            </p:custDataLst>
          </p:nvPr>
        </p:nvSpPr>
        <p:spPr>
          <a:xfrm>
            <a:off x="10678041" y="6391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920720"/>
            <a:ext cx="12190413" cy="332116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92501"/>
                <a:ext cx="11589417" cy="5394490"/>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已知正实数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则下列选项正确的是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A.e</a:t>
                </a:r>
                <a:r>
                  <a:rPr lang="en-US" altLang="zh-CN" sz="2600" b="1" i="1" baseline="30000"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e</a:t>
                </a:r>
                <a:r>
                  <a:rPr lang="en-US" altLang="zh-CN" sz="2600" b="1" i="1" baseline="30000" smtClean="0">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smtClean="0">
                    <a:latin typeface="Times New Roman" panose="02020603050405020304" pitchFamily="18" charset="0"/>
                    <a:cs typeface="Times New Roman" panose="02020603050405020304" pitchFamily="18" charset="0"/>
                  </a:rPr>
                  <a:t>2e</a:t>
                </a:r>
                <a:r>
                  <a:rPr lang="en-US" altLang="zh-CN" sz="2600" b="1" baseline="30000" smtClean="0">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B.lg</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的最小值为</a:t>
                </a:r>
                <a:r>
                  <a:rPr lang="en-US" altLang="zh-CN" sz="2600" b="1" smtClean="0">
                    <a:latin typeface="Times New Roman" panose="02020603050405020304" pitchFamily="18" charset="0"/>
                    <a:cs typeface="Times New Roman" panose="02020603050405020304" pitchFamily="18" charset="0"/>
                  </a:rPr>
                  <a:t>8			D.</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由于</a:t>
                </a:r>
                <a:r>
                  <a:rPr lang="en-US" altLang="zh-CN" sz="2600" b="1">
                    <a:latin typeface="Times New Roman" panose="02020603050405020304" pitchFamily="18" charset="0"/>
                    <a:cs typeface="Times New Roman" panose="02020603050405020304" pitchFamily="18" charset="0"/>
                  </a:rPr>
                  <a:t>e</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e</a:t>
                </a:r>
                <a:r>
                  <a:rPr lang="en-US" altLang="zh-CN" sz="2600" b="1" i="1" baseline="30000">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𝐞</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sup>
                        </m:sSup>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2e</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smtClean="0">
                    <a:latin typeface="Times New Roman" panose="02020603050405020304" pitchFamily="18" charset="0"/>
                    <a:cs typeface="Times New Roman" panose="02020603050405020304" pitchFamily="18" charset="0"/>
                  </a:rPr>
                  <a:t>e</a:t>
                </a:r>
                <a:r>
                  <a:rPr lang="en-US" altLang="zh-CN" sz="2600" b="1" i="1" baseline="30000"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e</a:t>
                </a:r>
                <a:r>
                  <a:rPr lang="en-US" altLang="zh-CN" sz="2600" b="1" i="1" baseline="30000"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时取等号</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smtClean="0">
                    <a:latin typeface="Times New Roman" panose="02020603050405020304" pitchFamily="18" charset="0"/>
                    <a:cs typeface="Times New Roman" panose="02020603050405020304" pitchFamily="18" charset="0"/>
                  </a:rPr>
                  <a:t>A</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基本不等式得</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5394490"/>
              </a:xfrm>
              <a:prstGeom prst="rect">
                <a:avLst/>
              </a:prstGeom>
              <a:blipFill rotWithShape="0">
                <a:blip r:embed="rId4"/>
                <a:stretch>
                  <a:fillRect l="-947" b="-565"/>
                </a:stretch>
              </a:blipFill>
            </p:spPr>
            <p:txBody>
              <a:bodyPr/>
              <a:lstStyle/>
              <a:p>
                <a:r>
                  <a:rPr lang="zh-CN" altLang="en-US">
                    <a:noFill/>
                  </a:rPr>
                  <a:t> </a:t>
                </a:r>
              </a:p>
            </p:txBody>
          </p:sp>
        </mc:Fallback>
      </mc:AlternateContent>
      <p:sp>
        <p:nvSpPr>
          <p:cNvPr id="9" name="矩形 8"/>
          <p:cNvSpPr/>
          <p:nvPr>
            <p:custDataLst>
              <p:tags r:id="rId2"/>
            </p:custDataLst>
          </p:nvPr>
        </p:nvSpPr>
        <p:spPr>
          <a:xfrm>
            <a:off x="7530040" y="1191453"/>
            <a:ext cx="99578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ABC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21599"/>
            <a:ext cx="12190413" cy="64079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2846548"/>
              </a:xfrm>
              <a:prstGeom prst="rect">
                <a:avLst/>
              </a:prstGeom>
            </p:spPr>
            <p:txBody>
              <a:bodyPr wrap="square">
                <a:spAutoFit/>
              </a:bodyPr>
              <a:lstStyle/>
              <a:p>
                <a:pPr marL="355600" indent="-355600">
                  <a:lnSpc>
                    <a:spcPct val="150000"/>
                  </a:lnSpc>
                  <a:spcAft>
                    <a:spcPts val="0"/>
                  </a:spcAft>
                </a:pPr>
                <a:r>
                  <a:rPr lang="en-US" altLang="zh-CN" sz="2600" b="1" i="1" smtClean="0">
                    <a:latin typeface="Times New Roman" panose="02020603050405020304" pitchFamily="18" charset="0"/>
                    <a:cs typeface="Times New Roman" panose="02020603050405020304" pitchFamily="18" charset="0"/>
                  </a:rPr>
                  <a:t>	x</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正实数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2846548"/>
              </a:xfrm>
              <a:prstGeom prst="rect">
                <a:avLst/>
              </a:prstGeom>
              <a:blipFill rotWithShape="0">
                <a:blip r:embed="rId3"/>
                <a:stretch>
                  <a:fillRect b="-19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643074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666277"/>
            <a:ext cx="12190413" cy="459996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505201"/>
                <a:ext cx="11589417" cy="5727786"/>
              </a:xfrm>
              <a:prstGeom prst="rect">
                <a:avLst/>
              </a:prstGeom>
            </p:spPr>
            <p:txBody>
              <a:bodyPr wrap="square">
                <a:spAutoFit/>
              </a:bodyPr>
              <a:lstStyle/>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长沙模拟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设正实数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D.</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p>
              <a:p>
                <a:pPr marL="355600" indent="-355600">
                  <a:lnSpc>
                    <a:spcPct val="11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为正实数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时取得等号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505201"/>
                <a:ext cx="11589417" cy="5727786"/>
              </a:xfrm>
              <a:prstGeom prst="rect">
                <a:avLst/>
              </a:prstGeom>
              <a:blipFill rotWithShape="0">
                <a:blip r:embed="rId4"/>
                <a:stretch>
                  <a:fillRect l="-947" t="-1065" b="-213"/>
                </a:stretch>
              </a:blipFill>
            </p:spPr>
            <p:txBody>
              <a:bodyPr/>
              <a:lstStyle/>
              <a:p>
                <a:r>
                  <a:rPr lang="zh-CN" altLang="en-US">
                    <a:noFill/>
                  </a:rPr>
                  <a:t> </a:t>
                </a:r>
              </a:p>
            </p:txBody>
          </p:sp>
        </mc:Fallback>
      </mc:AlternateContent>
      <p:sp>
        <p:nvSpPr>
          <p:cNvPr id="11" name="矩形 10"/>
          <p:cNvSpPr/>
          <p:nvPr>
            <p:custDataLst>
              <p:tags r:id="rId2"/>
            </p:custDataLst>
          </p:nvPr>
        </p:nvSpPr>
        <p:spPr>
          <a:xfrm>
            <a:off x="7124541" y="499499"/>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BCD</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029490"/>
            <a:ext cx="12190413" cy="32049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543301"/>
                <a:ext cx="11589417" cy="5557740"/>
              </a:xfrm>
              <a:prstGeom prst="rect">
                <a:avLst/>
              </a:prstGeom>
            </p:spPr>
            <p:txBody>
              <a:bodyPr wrap="square">
                <a:spAutoFit/>
              </a:bodyPr>
              <a:lstStyle/>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11.(2024·</a:t>
                </a:r>
                <a:r>
                  <a:rPr lang="zh-CN" altLang="zh-CN" sz="2600" b="1">
                    <a:latin typeface="Times New Roman" panose="02020603050405020304" pitchFamily="18" charset="0"/>
                    <a:cs typeface="Times New Roman" panose="02020603050405020304" pitchFamily="18" charset="0"/>
                  </a:rPr>
                  <a:t>青岛模拟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已知正实数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为自然数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𝒄</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恒成立的</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可以是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7</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要满足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𝒄</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只需满足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为正实数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为自然数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e>
                    </m: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543301"/>
                <a:ext cx="11589417" cy="5557740"/>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0" name="矩形 9"/>
          <p:cNvSpPr/>
          <p:nvPr>
            <p:custDataLst>
              <p:tags r:id="rId2"/>
            </p:custDataLst>
          </p:nvPr>
        </p:nvSpPr>
        <p:spPr>
          <a:xfrm>
            <a:off x="5993606" y="1312680"/>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20298"/>
            <a:ext cx="12190413" cy="63711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222242"/>
                <a:ext cx="11589417" cy="5980612"/>
              </a:xfrm>
              <a:prstGeom prst="rect">
                <a:avLst/>
              </a:prstGeom>
            </p:spPr>
            <p:txBody>
              <a:bodyPr wrap="square">
                <a:spAutoFit/>
              </a:bodyPr>
              <a:lstStyle/>
              <a:p>
                <a:pPr marL="355600" indent="-355600">
                  <a:lnSpc>
                    <a:spcPct val="140000"/>
                  </a:lnSpc>
                  <a:spcAft>
                    <a:spcPts val="0"/>
                  </a:spcAft>
                </a:pP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e>
                    </m:rad>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𝒙𝒚</m:t>
                            </m:r>
                          </m:e>
                        </m:rad>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𝒚</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zh-CN" altLang="zh-CN" sz="2600" b="1">
                    <a:latin typeface="Times New Roman" panose="02020603050405020304" pitchFamily="18" charset="0"/>
                    <a:cs typeface="Times New Roman" panose="02020603050405020304" pitchFamily="18" charset="0"/>
                  </a:rPr>
                  <a:t>当且仅当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只需</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𝒚</m:t>
                                </m:r>
                              </m:e>
                            </m:rad>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𝒛</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𝒄</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zh-CN" altLang="zh-CN" sz="2600" b="1">
                    <a:latin typeface="Times New Roman" panose="02020603050405020304" pitchFamily="18" charset="0"/>
                    <a:cs typeface="Times New Roman" panose="02020603050405020304" pitchFamily="18" charset="0"/>
                  </a:rPr>
                  <a:t>故只需</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𝒚</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即可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&gt;5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8&gt;7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选项</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&lt;9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222242"/>
                <a:ext cx="11589417" cy="5980612"/>
              </a:xfrm>
              <a:prstGeom prst="rect">
                <a:avLst/>
              </a:prstGeom>
              <a:blipFill rotWithShape="0">
                <a:blip r:embed="rId3"/>
                <a:stretch>
                  <a:fillRect l="-947" b="-15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58538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1041457"/>
                <a:ext cx="11589417" cy="303890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基本不等式</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基本不等式成立的条件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等号成立的条件</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当且仅当</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r>
                  <a:rPr lang="zh-CN" altLang="zh-CN" sz="2600" b="1" smtClean="0">
                    <a:latin typeface="Times New Roman" panose="02020603050405020304" pitchFamily="18" charset="0"/>
                    <a:cs typeface="Times New Roman" panose="02020603050405020304" pitchFamily="18" charset="0"/>
                  </a:rPr>
                  <a:t>时</a:t>
                </a:r>
                <a:r>
                  <a:rPr lang="zh-CN" altLang="zh-CN" sz="2600" b="1">
                    <a:latin typeface="Times New Roman" panose="02020603050405020304" pitchFamily="18" charset="0"/>
                    <a:cs typeface="Times New Roman" panose="02020603050405020304" pitchFamily="18" charset="0"/>
                  </a:rPr>
                  <a:t>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其中</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叫做正数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的算术平均数</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
                      <a:rPr lang="en-US" altLang="zh-CN" sz="2600" b="1" i="0" smtClean="0">
                        <a:effectLst/>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t>_________</m:t>
                    </m:r>
                    <m: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zh-CN" altLang="zh-CN" sz="2600" b="1">
                    <a:latin typeface="Times New Roman" panose="02020603050405020304" pitchFamily="18" charset="0"/>
                    <a:cs typeface="Times New Roman" panose="02020603050405020304" pitchFamily="18" charset="0"/>
                  </a:rPr>
                  <a:t>叫做正数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的几何平均数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1041457"/>
                <a:ext cx="11589417" cy="3038909"/>
              </a:xfrm>
              <a:prstGeom prst="rect">
                <a:avLst/>
              </a:prstGeom>
              <a:blipFill rotWithShape="0">
                <a:blip r:embed="rId3"/>
                <a:stretch>
                  <a:fillRect l="-947"/>
                </a:stretch>
              </a:blipFill>
            </p:spPr>
            <p:txBody>
              <a:bodyPr/>
              <a:lstStyle/>
              <a:p>
                <a:r>
                  <a:rPr lang="zh-CN" altLang="en-US">
                    <a:noFill/>
                  </a:rPr>
                  <a:t> </a:t>
                </a:r>
              </a:p>
            </p:txBody>
          </p:sp>
        </mc:Fallback>
      </mc:AlternateContent>
      <p:sp>
        <p:nvSpPr>
          <p:cNvPr id="2" name="矩形 1"/>
          <p:cNvSpPr/>
          <p:nvPr/>
        </p:nvSpPr>
        <p:spPr>
          <a:xfrm>
            <a:off x="5030504" y="2578386"/>
            <a:ext cx="708848"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b</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p:cNvSpPr/>
              <p:nvPr/>
            </p:nvSpPr>
            <p:spPr>
              <a:xfrm>
                <a:off x="6203256" y="3301114"/>
                <a:ext cx="895758" cy="547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𝒂𝒃</m:t>
                          </m:r>
                        </m:e>
                      </m:rad>
                    </m:oMath>
                  </m:oMathPara>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203256" y="3301114"/>
                <a:ext cx="895758" cy="547907"/>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143529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441701"/>
                <a:ext cx="11589417" cy="1556580"/>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41701"/>
                <a:ext cx="11589417" cy="1556580"/>
              </a:xfrm>
              <a:prstGeom prst="rect">
                <a:avLst/>
              </a:prstGeom>
              <a:blipFill rotWithShape="0">
                <a:blip r:embed="rId4"/>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custDataLst>
                  <p:tags r:id="rId2"/>
                </p:custDataLst>
              </p:nvPr>
            </p:nvSpPr>
            <p:spPr>
              <a:xfrm>
                <a:off x="6209506" y="583229"/>
                <a:ext cx="657552" cy="1219949"/>
              </a:xfrm>
              <a:prstGeom prst="rect">
                <a:avLst/>
              </a:prstGeom>
            </p:spPr>
            <p:txBody>
              <a:bodyPr wrap="non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𝟏𝟔</m:t>
                          </m:r>
                        </m:den>
                      </m:f>
                    </m:oMath>
                  </m:oMathPara>
                </a14:m>
                <a:endParaRPr lang="zh-CN" altLang="zh-CN" sz="260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5"/>
                </p:custDataLst>
              </p:nvPr>
            </p:nvSpPr>
            <p:spPr>
              <a:xfrm>
                <a:off x="6209506" y="583229"/>
                <a:ext cx="657552" cy="1219949"/>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970620"/>
                <a:ext cx="11589417" cy="4272132"/>
              </a:xfrm>
              <a:prstGeom prst="rect">
                <a:avLst/>
              </a:prstGeom>
            </p:spPr>
            <p:txBody>
              <a:bodyPr wrap="square">
                <a:spAutoFit/>
              </a:bodyPr>
              <a:lstStyle/>
              <a:p>
                <a:pPr>
                  <a:lnSpc>
                    <a:spcPct val="13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r>
                      <a:rPr lang="zh-CN" altLang="zh-CN" sz="2600" b="1">
                        <a:latin typeface="Cambria Math" panose="02040503050406030204" pitchFamily="18" charset="0"/>
                        <a:cs typeface="Times New Roman" panose="02020603050405020304" pitchFamily="18" charset="0"/>
                      </a:rPr>
                      <m:t>在</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取得最大值</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𝟏𝟔</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70620"/>
                <a:ext cx="11589417" cy="4272132"/>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233923"/>
            <a:ext cx="12190413" cy="39788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156433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13.(2025·</a:t>
                </a:r>
                <a:r>
                  <a:rPr lang="zh-CN" altLang="zh-CN" sz="2600" b="1">
                    <a:latin typeface="Times New Roman" panose="02020603050405020304" pitchFamily="18" charset="0"/>
                    <a:cs typeface="Times New Roman" panose="02020603050405020304" pitchFamily="18" charset="0"/>
                  </a:rPr>
                  <a:t>淮北模拟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若不等式</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对任意正数</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1564339"/>
              </a:xfrm>
              <a:prstGeom prst="rect">
                <a:avLst/>
              </a:prstGeom>
              <a:blipFill rotWithShape="0">
                <a:blip r:embed="rId4"/>
                <a:stretch>
                  <a:fillRect l="-947" b="-8984"/>
                </a:stretch>
              </a:blipFill>
            </p:spPr>
            <p:txBody>
              <a:bodyPr/>
              <a:lstStyle/>
              <a:p>
                <a:r>
                  <a:rPr lang="zh-CN" altLang="en-US">
                    <a:noFill/>
                  </a:rPr>
                  <a:t> </a:t>
                </a:r>
              </a:p>
            </p:txBody>
          </p:sp>
        </mc:Fallback>
      </mc:AlternateContent>
      <p:sp>
        <p:nvSpPr>
          <p:cNvPr id="12" name="矩形 11"/>
          <p:cNvSpPr/>
          <p:nvPr>
            <p:custDataLst>
              <p:tags r:id="rId2"/>
            </p:custDataLst>
          </p:nvPr>
        </p:nvSpPr>
        <p:spPr>
          <a:xfrm>
            <a:off x="4532217" y="1369852"/>
            <a:ext cx="1244251" cy="623953"/>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23382" y="2325061"/>
                <a:ext cx="11589417" cy="311752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所以实数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的取值范围为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23382" y="2325061"/>
                <a:ext cx="11589417" cy="3117520"/>
              </a:xfrm>
              <a:prstGeom prst="rect">
                <a:avLst/>
              </a:prstGeom>
              <a:blipFill rotWithShape="0">
                <a:blip r:embed="rId5"/>
                <a:stretch>
                  <a:fillRect l="-947" b="-1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887166"/>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887166"/>
              </a:xfrm>
              <a:prstGeom prst="rect">
                <a:avLst/>
              </a:prstGeom>
              <a:blipFill rotWithShape="0">
                <a:blip r:embed="rId4"/>
                <a:stretch>
                  <a:fillRect l="-947"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custDataLst>
                  <p:tags r:id="rId2"/>
                </p:custDataLst>
              </p:nvPr>
            </p:nvSpPr>
            <p:spPr>
              <a:xfrm>
                <a:off x="6794087" y="313214"/>
                <a:ext cx="458780" cy="841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𝟑</m:t>
                          </m:r>
                        </m:num>
                        <m:den>
                          <m:r>
                            <a:rPr lang="en-US" altLang="zh-CN" sz="2600" b="1" i="1">
                              <a:solidFill>
                                <a:srgbClr val="C00000"/>
                              </a:solidFill>
                              <a:latin typeface="Cambria Math" panose="02040503050406030204" pitchFamily="18" charset="0"/>
                              <a:cs typeface="Times New Roman" panose="02020603050405020304" pitchFamily="18" charset="0"/>
                            </a:rPr>
                            <m:t>𝟕</m:t>
                          </m:r>
                        </m:den>
                      </m:f>
                    </m:oMath>
                  </m:oMathPara>
                </a14:m>
                <a:endParaRPr lang="zh-CN" altLang="en-US" sz="2600" b="1" dirty="0">
                  <a:solidFill>
                    <a:srgbClr val="C00000"/>
                  </a:solidFill>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6794087" y="313214"/>
                <a:ext cx="458780" cy="841897"/>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688878"/>
                <a:ext cx="11589417" cy="4647747"/>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𝒙</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𝒕</m:t>
                        </m:r>
                      </m:num>
                      <m:den>
                        <m:r>
                          <a:rPr lang="en-US" altLang="zh-CN" sz="2600" b="1" i="1">
                            <a:latin typeface="Cambria Math" panose="02040503050406030204" pitchFamily="18" charset="0"/>
                            <a:cs typeface="Times New Roman" panose="02020603050405020304" pitchFamily="18" charset="0"/>
                          </a:rPr>
                          <m:t>𝟐</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den>
                        </m:f>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den>
                            </m:f>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𝒕</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等号成立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zh-CN" altLang="zh-CN" sz="2600" b="1">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688878"/>
                <a:ext cx="11589417" cy="4647747"/>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98724"/>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3" name="矩形 12"/>
              <p:cNvSpPr/>
              <p:nvPr/>
            </p:nvSpPr>
            <p:spPr>
              <a:xfrm>
                <a:off x="269382" y="492501"/>
                <a:ext cx="11589417" cy="5795946"/>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15.</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的最大值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根据基本不等式</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𝒙𝒚</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𝒙𝒚</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0&lt;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𝒙𝒚</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18</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69382" y="492501"/>
                <a:ext cx="11589417" cy="5795946"/>
              </a:xfrm>
              <a:prstGeom prst="rect">
                <a:avLst/>
              </a:prstGeom>
              <a:blipFill rotWithShape="0">
                <a:blip r:embed="rId3"/>
                <a:stretch>
                  <a:fillRect l="-947" b="-4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466185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linds(horizont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blinds(horizontal)">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blinds(horizontal)">
                                      <p:cBhvr>
                                        <p:cTn id="3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97183"/>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5715411"/>
              </a:xfrm>
              <a:prstGeom prst="rect">
                <a:avLst/>
              </a:prstGeom>
            </p:spPr>
            <p:txBody>
              <a:bodyPr wrap="square">
                <a:spAutoFit/>
              </a:bodyPr>
              <a:lstStyle/>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zh-CN" altLang="zh-CN" sz="2600" b="1">
                    <a:latin typeface="Times New Roman" panose="02020603050405020304" pitchFamily="18" charset="0"/>
                    <a:cs typeface="Times New Roman" panose="02020603050405020304" pitchFamily="18" charset="0"/>
                  </a:rPr>
                  <a:t>可知</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&lt;30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𝟑𝟐</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𝟑𝟐</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𝟑𝟐</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的最小值为</a:t>
                </a:r>
                <a:r>
                  <a:rPr lang="en-US" altLang="zh-CN" sz="2600" b="1">
                    <a:latin typeface="Times New Roman" panose="02020603050405020304" pitchFamily="18" charset="0"/>
                    <a:cs typeface="Times New Roman" panose="02020603050405020304" pitchFamily="18" charset="0"/>
                  </a:rPr>
                  <a:t>11.</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5715411"/>
              </a:xfrm>
              <a:prstGeom prst="rect">
                <a:avLst/>
              </a:prstGeom>
              <a:blipFill rotWithShape="0">
                <a:blip r:embed="rId3"/>
                <a:stretch>
                  <a:fillRect l="-947" b="-5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382" y="492501"/>
            <a:ext cx="11589417" cy="422493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第</a:t>
            </a:r>
            <a:r>
              <a:rPr lang="en-US" altLang="zh-CN" sz="2600" b="1">
                <a:latin typeface="Times New Roman" panose="02020603050405020304" pitchFamily="18" charset="0"/>
                <a:cs typeface="Times New Roman" panose="02020603050405020304" pitchFamily="18" charset="0"/>
              </a:rPr>
              <a:t>19</a:t>
            </a:r>
            <a:r>
              <a:rPr lang="zh-CN" altLang="zh-CN" sz="2600" b="1">
                <a:latin typeface="Times New Roman" panose="02020603050405020304" pitchFamily="18" charset="0"/>
                <a:cs typeface="Times New Roman" panose="02020603050405020304" pitchFamily="18" charset="0"/>
              </a:rPr>
              <a:t>届亚运会于</a:t>
            </a:r>
            <a:r>
              <a:rPr lang="en-US" altLang="zh-CN" sz="2600" b="1">
                <a:latin typeface="Times New Roman" panose="02020603050405020304" pitchFamily="18" charset="0"/>
                <a:cs typeface="Times New Roman" panose="02020603050405020304" pitchFamily="18" charset="0"/>
              </a:rPr>
              <a:t>2023</a:t>
            </a:r>
            <a:r>
              <a:rPr lang="zh-CN" altLang="zh-CN" sz="2600" b="1">
                <a:latin typeface="Times New Roman" panose="02020603050405020304" pitchFamily="18" charset="0"/>
                <a:cs typeface="Times New Roman" panose="02020603050405020304" pitchFamily="18" charset="0"/>
              </a:rPr>
              <a:t>年</a:t>
            </a: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月在杭州举办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某公益团队联系组委会举办一场纪念品展销会</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并将所获利润全部用于社区体育设施建设</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据市场调查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当每套纪念品</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一个会徽和一个吉祥物</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售价定为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销售量可达到</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为配合这个活动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生产纪念品的厂家将每套纪念品的供货价格分为固定价格和浮动价格两部分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其中固定价格为</a:t>
            </a:r>
            <a:r>
              <a:rPr lang="en-US" altLang="zh-CN" sz="2600" b="1">
                <a:latin typeface="Times New Roman" panose="02020603050405020304" pitchFamily="18" charset="0"/>
                <a:cs typeface="Times New Roman" panose="02020603050405020304" pitchFamily="18" charset="0"/>
              </a:rPr>
              <a:t>50</a:t>
            </a:r>
            <a:r>
              <a:rPr lang="zh-CN" altLang="zh-CN" sz="2600" b="1">
                <a:latin typeface="Times New Roman" panose="02020603050405020304" pitchFamily="18" charset="0"/>
                <a:cs typeface="Times New Roman" panose="02020603050405020304" pitchFamily="18" charset="0"/>
              </a:rPr>
              <a:t>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浮动价格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与销售量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单位</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成反比</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比例系数为</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约定不计其他成本</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即销售每套纪念品的利润</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售价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供货价格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7" name="image25.jpeg"/>
          <p:cNvPicPr/>
          <p:nvPr/>
        </p:nvPicPr>
        <p:blipFill>
          <a:blip r:embed="rId2">
            <a:clrChange>
              <a:clrFrom>
                <a:srgbClr val="FFFFFF"/>
              </a:clrFrom>
              <a:clrTo>
                <a:srgbClr val="FFFFFF">
                  <a:alpha val="0"/>
                </a:srgbClr>
              </a:clrTo>
            </a:clrChange>
          </a:blip>
          <a:stretch>
            <a:fillRect/>
          </a:stretch>
        </p:blipFill>
        <p:spPr>
          <a:xfrm>
            <a:off x="6743287" y="4293902"/>
            <a:ext cx="4811566" cy="1701349"/>
          </a:xfrm>
          <a:prstGeom prst="rect">
            <a:avLst/>
          </a:prstGeom>
        </p:spPr>
      </p:pic>
      <p:sp>
        <p:nvSpPr>
          <p:cNvPr id="8" name="矩形 7"/>
          <p:cNvSpPr/>
          <p:nvPr/>
        </p:nvSpPr>
        <p:spPr>
          <a:xfrm>
            <a:off x="605455" y="4750084"/>
            <a:ext cx="5947205" cy="62395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每套会徽及吉祥物售价为</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能获得的总利润是多少万元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2271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2038"/>
            <a:ext cx="12190413" cy="62194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275979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每</a:t>
                </a:r>
                <a:r>
                  <a:rPr lang="zh-CN" altLang="zh-CN" sz="2600" b="1">
                    <a:latin typeface="Times New Roman" panose="02020603050405020304" pitchFamily="18" charset="0"/>
                    <a:cs typeface="Times New Roman" panose="02020603050405020304" pitchFamily="18" charset="0"/>
                  </a:rPr>
                  <a:t>套会徽及吉祥物售价为</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销售量为</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万套</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供货单价为</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52(</a:t>
                </a:r>
                <a:r>
                  <a:rPr lang="zh-CN" altLang="zh-CN" sz="2600" b="1">
                    <a:latin typeface="Times New Roman" panose="02020603050405020304" pitchFamily="18" charset="0"/>
                    <a:cs typeface="Times New Roman" panose="02020603050405020304" pitchFamily="18" charset="0"/>
                  </a:rPr>
                  <a:t>元</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总利润为</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240(</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所以能获得的总利润为</a:t>
                </a:r>
                <a:r>
                  <a:rPr lang="en-US" altLang="zh-CN" sz="2600" b="1">
                    <a:latin typeface="Times New Roman" panose="02020603050405020304" pitchFamily="18" charset="0"/>
                    <a:cs typeface="Times New Roman" panose="02020603050405020304" pitchFamily="18" charset="0"/>
                  </a:rPr>
                  <a:t>240</a:t>
                </a:r>
                <a:r>
                  <a:rPr lang="zh-CN" altLang="zh-CN" sz="2600" b="1">
                    <a:latin typeface="Times New Roman" panose="02020603050405020304" pitchFamily="18" charset="0"/>
                    <a:cs typeface="Times New Roman" panose="02020603050405020304" pitchFamily="18" charset="0"/>
                  </a:rPr>
                  <a:t>万元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2759794"/>
              </a:xfrm>
              <a:prstGeom prst="rect">
                <a:avLst/>
              </a:prstGeom>
              <a:blipFill rotWithShape="0">
                <a:blip r:embed="rId3"/>
                <a:stretch>
                  <a:fillRect l="-947" b="-19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56206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055580"/>
            <a:ext cx="12190413" cy="519146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17901"/>
                <a:ext cx="11589417" cy="5558766"/>
              </a:xfrm>
              <a:prstGeom prst="rect">
                <a:avLst/>
              </a:prstGeom>
            </p:spPr>
            <p:txBody>
              <a:bodyPr wrap="square">
                <a:spAutoFit/>
              </a:bodyPr>
              <a:lstStyle/>
              <a:p>
                <a:pPr>
                  <a:lnSpc>
                    <a:spcPct val="12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每套会徽及吉祥物售价为多少元时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单套的利润最大</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最大值是多少元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每套会徽及吉祥物售价为</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销售量为</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万套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供货单价为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𝟓𝟎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𝟏𝟓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元</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单套利润为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𝟏𝟓</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&lt;150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所以单套利润</a:t>
                </a:r>
                <a:r>
                  <a:rPr lang="zh-CN" altLang="zh-CN" sz="2600" b="1" smtClean="0">
                    <a:latin typeface="Times New Roman" panose="02020603050405020304" pitchFamily="18" charset="0"/>
                    <a:cs typeface="Times New Roman" panose="02020603050405020304" pitchFamily="18" charset="0"/>
                  </a:rPr>
                  <a:t>为</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50</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𝟏𝟓𝟎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当且仅当</a:t>
                </a:r>
                <a:r>
                  <a:rPr lang="en-US" altLang="zh-CN" sz="2600" b="1">
                    <a:latin typeface="Times New Roman" panose="02020603050405020304" pitchFamily="18" charset="0"/>
                    <a:cs typeface="Times New Roman" panose="02020603050405020304" pitchFamily="18" charset="0"/>
                  </a:rPr>
                  <a:t>150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140</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所以每套会徽及吉祥物售价为</a:t>
                </a:r>
                <a:r>
                  <a:rPr lang="en-US" altLang="zh-CN" sz="2600" b="1">
                    <a:latin typeface="Times New Roman" panose="02020603050405020304" pitchFamily="18" charset="0"/>
                    <a:cs typeface="Times New Roman" panose="02020603050405020304" pitchFamily="18" charset="0"/>
                  </a:rPr>
                  <a:t>140</a:t>
                </a:r>
                <a:r>
                  <a:rPr lang="zh-CN" altLang="zh-CN" sz="2600" b="1">
                    <a:latin typeface="Times New Roman" panose="02020603050405020304" pitchFamily="18" charset="0"/>
                    <a:cs typeface="Times New Roman" panose="02020603050405020304" pitchFamily="18" charset="0"/>
                  </a:rPr>
                  <a:t>元时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单套的利润最大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最大值是</a:t>
                </a:r>
                <a:r>
                  <a:rPr lang="en-US" altLang="zh-CN" sz="2600" b="1">
                    <a:latin typeface="Times New Roman" panose="02020603050405020304" pitchFamily="18" charset="0"/>
                    <a:cs typeface="Times New Roman" panose="02020603050405020304" pitchFamily="18" charset="0"/>
                  </a:rPr>
                  <a:t>80</a:t>
                </a:r>
                <a:r>
                  <a:rPr lang="zh-CN" altLang="zh-CN" sz="2600" b="1">
                    <a:latin typeface="Times New Roman" panose="02020603050405020304" pitchFamily="18" charset="0"/>
                    <a:cs typeface="Times New Roman" panose="02020603050405020304" pitchFamily="18" charset="0"/>
                  </a:rPr>
                  <a:t>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17901"/>
                <a:ext cx="11589417" cy="5558766"/>
              </a:xfrm>
              <a:prstGeom prst="rect">
                <a:avLst/>
              </a:prstGeom>
              <a:blipFill rotWithShape="0">
                <a:blip r:embed="rId3"/>
                <a:stretch>
                  <a:fillRect l="-947" t="-548" b="-17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067678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linds(horizont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blinds(horizontal)">
                                      <p:cBhvr>
                                        <p:cTn id="37" dur="500"/>
                                        <p:tgtEl>
                                          <p:spTgt spid="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blinds(horizontal)">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50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269382" y="1041457"/>
                <a:ext cx="11589417" cy="2324804"/>
              </a:xfrm>
              <a:prstGeom prst="rect">
                <a:avLst/>
              </a:prstGeom>
            </p:spPr>
            <p:txBody>
              <a:bodyPr wrap="square">
                <a:spAutoFit/>
              </a:bodyPr>
              <a:lstStyle/>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两个重要的不等式</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r>
                  <a:rPr lang="en-US" altLang="zh-CN" sz="2600" b="1" smtClean="0">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当且仅当</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时取等号</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1041457"/>
                <a:ext cx="11589417" cy="2324804"/>
              </a:xfrm>
              <a:prstGeom prst="rect">
                <a:avLst/>
              </a:prstGeom>
              <a:blipFill rotWithShape="0">
                <a:blip r:embed="rId3"/>
                <a:stretch>
                  <a:fillRect l="-947"/>
                </a:stretch>
              </a:blipFill>
            </p:spPr>
            <p:txBody>
              <a:bodyPr/>
              <a:lstStyle/>
              <a:p>
                <a:r>
                  <a:rPr lang="zh-CN" altLang="en-US">
                    <a:noFill/>
                  </a:rPr>
                  <a:t> </a:t>
                </a:r>
              </a:p>
            </p:txBody>
          </p:sp>
        </mc:Fallback>
      </mc:AlternateContent>
      <p:sp>
        <p:nvSpPr>
          <p:cNvPr id="2" name="矩形 1"/>
          <p:cNvSpPr/>
          <p:nvPr/>
        </p:nvSpPr>
        <p:spPr>
          <a:xfrm>
            <a:off x="2398725" y="1689005"/>
            <a:ext cx="684803"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ab</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4093428"/>
          </a:xfrm>
          <a:prstGeom prst="rect">
            <a:avLst/>
          </a:prstGeom>
        </p:spPr>
        <p:txBody>
          <a:bodyPr wrap="square">
            <a:spAutoFit/>
          </a:bodyPr>
          <a:lstStyle/>
          <a:p>
            <a:pPr marL="355600" indent="-355600">
              <a:lnSpc>
                <a:spcPct val="20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利用基本不等式求最值</a:t>
            </a:r>
            <a:endParaRPr lang="zh-CN" altLang="zh-CN" sz="1150">
              <a:latin typeface="Calibri" panose="020F0502020204030204" pitchFamily="34" charset="0"/>
              <a:cs typeface="Times New Roman" panose="02020603050405020304" pitchFamily="18" charset="0"/>
            </a:endParaRPr>
          </a:p>
          <a:p>
            <a:pPr marL="355600" indent="-355600">
              <a:lnSpc>
                <a:spcPct val="20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都是正数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如果积</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等于定值</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有</a:t>
            </a:r>
            <a:r>
              <a:rPr lang="zh-CN" altLang="zh-CN" sz="2600" b="1" smtClean="0">
                <a:latin typeface="Times New Roman" panose="02020603050405020304" pitchFamily="18" charset="0"/>
                <a:cs typeface="Times New Roman" panose="02020603050405020304" pitchFamily="18" charset="0"/>
              </a:rPr>
              <a:t>最小值</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20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都是正数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如果和</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等于定值</a:t>
            </a:r>
            <a:r>
              <a:rPr lang="en-US" altLang="zh-CN" sz="2600" b="1" i="1">
                <a:latin typeface="Times New Roman" panose="02020603050405020304" pitchFamily="18" charset="0"/>
                <a:cs typeface="Times New Roman" panose="02020603050405020304" pitchFamily="18" charset="0"/>
              </a:rPr>
              <a:t>S</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积</a:t>
            </a:r>
            <a:r>
              <a:rPr lang="en-US" altLang="zh-CN" sz="2600" b="1" i="1">
                <a:latin typeface="Times New Roman" panose="02020603050405020304" pitchFamily="18" charset="0"/>
                <a:cs typeface="Times New Roman" panose="02020603050405020304" pitchFamily="18" charset="0"/>
              </a:rPr>
              <a:t>xy</a:t>
            </a:r>
            <a:r>
              <a:rPr lang="zh-CN" altLang="zh-CN" sz="2600" b="1">
                <a:latin typeface="Times New Roman" panose="02020603050405020304" pitchFamily="18" charset="0"/>
                <a:cs typeface="Times New Roman" panose="02020603050405020304" pitchFamily="18" charset="0"/>
              </a:rPr>
              <a:t>有最大</a:t>
            </a:r>
            <a:r>
              <a:rPr lang="zh-CN" altLang="zh-CN" sz="2600" b="1" smtClean="0">
                <a:latin typeface="Times New Roman" panose="02020603050405020304" pitchFamily="18" charset="0"/>
                <a:cs typeface="Times New Roman" panose="02020603050405020304" pitchFamily="18" charset="0"/>
              </a:rPr>
              <a:t>值</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p:cNvSpPr/>
              <p:nvPr/>
            </p:nvSpPr>
            <p:spPr>
              <a:xfrm>
                <a:off x="910685" y="2391268"/>
                <a:ext cx="799578" cy="530145"/>
              </a:xfrm>
              <a:prstGeom prst="rect">
                <a:avLst/>
              </a:prstGeom>
            </p:spPr>
            <p:txBody>
              <a:bodyPr wrap="none">
                <a:spAutoFit/>
              </a:bodyPr>
              <a:lstStyle/>
              <a:p>
                <a:r>
                  <a:rPr lang="en-US" altLang="zh-CN" sz="2600" b="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14:m>
                  <m:oMath xmlns:m="http://schemas.openxmlformats.org/officeDocument/2006/math">
                    <m:rad>
                      <m:radPr>
                        <m:degHide m:val="on"/>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𝑷</m:t>
                        </m:r>
                      </m:e>
                    </m:rad>
                  </m:oMath>
                </a14:m>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910685" y="2391268"/>
                <a:ext cx="799578" cy="530145"/>
              </a:xfrm>
              <a:prstGeom prst="rect">
                <a:avLst/>
              </a:prstGeom>
              <a:blipFill rotWithShape="0">
                <a:blip r:embed="rId3"/>
                <a:stretch>
                  <a:fillRect l="-13636" t="-2299" b="-298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084071" y="3777914"/>
                <a:ext cx="627095" cy="668388"/>
              </a:xfrm>
              <a:prstGeom prst="rect">
                <a:avLst/>
              </a:prstGeom>
            </p:spPr>
            <p:txBody>
              <a:bodyPr wrap="none">
                <a:spAutoFit/>
              </a:bodyPr>
              <a:lstStyle/>
              <a:p>
                <a14:m>
                  <m:oMath xmlns:m="http://schemas.openxmlformats.org/officeDocument/2006/math">
                    <m:f>
                      <m:fPr>
                        <m:ctrlPr>
                          <a:rPr lang="zh-CN" altLang="zh-CN" sz="26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𝟒</m:t>
                        </m:r>
                      </m:den>
                    </m:f>
                  </m:oMath>
                </a14:m>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S</a:t>
                </a:r>
                <a:r>
                  <a:rPr lang="en-US" altLang="zh-CN" sz="2600" b="1" baseline="30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1084071" y="3777914"/>
                <a:ext cx="627095" cy="668388"/>
              </a:xfrm>
              <a:prstGeom prst="rect">
                <a:avLst/>
              </a:prstGeom>
              <a:blipFill rotWithShape="0">
                <a:blip r:embed="rId4"/>
                <a:stretch>
                  <a:fillRect r="-5825" b="-91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1416379"/>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1498947"/>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1517367"/>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2134417"/>
                <a:ext cx="11589417" cy="2256259"/>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𝒃</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要根据两数积、两数和、两数平方和选择合适的形式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在利用不等式求最值时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一定要尽量避免多次使用基本不等式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若必须多次使用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则一定要保证它们等号成立的条件一致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34417"/>
                <a:ext cx="11589417" cy="2256259"/>
              </a:xfrm>
              <a:prstGeom prst="rect">
                <a:avLst/>
              </a:prstGeom>
              <a:blipFill rotWithShape="0">
                <a:blip r:embed="rId6"/>
                <a:stretch>
                  <a:fillRect l="-947" b="-59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矩形 25"/>
              <p:cNvSpPr/>
              <p:nvPr/>
            </p:nvSpPr>
            <p:spPr>
              <a:xfrm>
                <a:off x="168253" y="895526"/>
                <a:ext cx="11758923" cy="836588"/>
              </a:xfrm>
              <a:prstGeom prst="rect">
                <a:avLst/>
              </a:prstGeom>
            </p:spPr>
            <p:txBody>
              <a:bodyPr>
                <a:no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不等式</a:t>
                </a:r>
                <a:r>
                  <a:rPr lang="en-US" altLang="zh-CN" sz="2600" b="1" i="1">
                    <a:latin typeface="Times New Roman" panose="02020603050405020304" pitchFamily="18" charset="0"/>
                    <a:cs typeface="Times New Roman" panose="02020603050405020304" pitchFamily="18" charset="0"/>
                  </a:rPr>
                  <a:t>ab</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zh-CN" altLang="zh-CN" sz="2600" b="1">
                    <a:latin typeface="Times New Roman" panose="02020603050405020304" pitchFamily="18" charset="0"/>
                    <a:cs typeface="Times New Roman" panose="02020603050405020304" pitchFamily="18" charset="0"/>
                  </a:rPr>
                  <a:t>与</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𝒂𝒃</m:t>
                        </m:r>
                      </m:e>
                    </m:rad>
                  </m:oMath>
                </a14:m>
                <a:r>
                  <a:rPr lang="zh-CN" altLang="zh-CN" sz="2600" b="1">
                    <a:latin typeface="Times New Roman" panose="02020603050405020304" pitchFamily="18" charset="0"/>
                    <a:cs typeface="Times New Roman" panose="02020603050405020304" pitchFamily="18" charset="0"/>
                  </a:rPr>
                  <a:t>成立的条件是相同的</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的最小值是</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𝒚</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的充要条件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168253" y="895526"/>
                <a:ext cx="11758923" cy="836588"/>
              </a:xfrm>
              <a:prstGeom prst="rect">
                <a:avLst/>
              </a:prstGeom>
              <a:blipFill rotWithShape="0">
                <a:blip r:embed="rId2"/>
                <a:stretch>
                  <a:fillRect l="-933" b="-418978"/>
                </a:stretch>
              </a:blipFill>
            </p:spPr>
            <p:txBody>
              <a:bodyPr/>
              <a:lstStyle/>
              <a:p>
                <a:r>
                  <a:rPr lang="zh-CN" altLang="en-US">
                    <a:noFill/>
                  </a:rPr>
                  <a:t> </a:t>
                </a:r>
              </a:p>
            </p:txBody>
          </p:sp>
        </mc:Fallback>
      </mc:AlternateContent>
      <p:sp>
        <p:nvSpPr>
          <p:cNvPr id="3" name="矩形 2"/>
          <p:cNvSpPr/>
          <p:nvPr/>
        </p:nvSpPr>
        <p:spPr>
          <a:xfrm>
            <a:off x="8573103" y="1926621"/>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4455890" y="2794413"/>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6838357" y="3658521"/>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6845014" y="4566697"/>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6" grpId="0" autoUpdateAnimBg="0"/>
      <p:bldP spid="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1225</Words>
  <Application>Microsoft Office PowerPoint</Application>
  <PresentationFormat>自定义</PresentationFormat>
  <Paragraphs>344</Paragraphs>
  <Slides>58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58</vt:i4>
      </vt:variant>
    </vt:vector>
  </HeadingPairs>
  <TitlesOfParts>
    <vt:vector size="72" baseType="lpstr">
      <vt:lpstr>等线</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43</cp:revision>
  <dcterms:created xsi:type="dcterms:W3CDTF">2024-01-05T07:50:57Z</dcterms:created>
  <dcterms:modified xsi:type="dcterms:W3CDTF">2025-01-18T06:00:34Z</dcterms:modified>
</cp:coreProperties>
</file>