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338" r:id="rId11"/>
    <p:sldId id="339" r:id="rId12"/>
    <p:sldId id="269" r:id="rId13"/>
    <p:sldId id="270" r:id="rId14"/>
    <p:sldId id="271" r:id="rId15"/>
    <p:sldId id="314" r:id="rId16"/>
    <p:sldId id="272" r:id="rId17"/>
    <p:sldId id="273" r:id="rId18"/>
    <p:sldId id="351" r:id="rId19"/>
    <p:sldId id="342" r:id="rId20"/>
    <p:sldId id="352" r:id="rId21"/>
    <p:sldId id="275" r:id="rId22"/>
    <p:sldId id="276" r:id="rId23"/>
    <p:sldId id="353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5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55" r:id="rId45"/>
    <p:sldId id="307" r:id="rId46"/>
    <p:sldId id="308" r:id="rId47"/>
    <p:sldId id="309" r:id="rId48"/>
    <p:sldId id="310" r:id="rId49"/>
    <p:sldId id="343" r:id="rId50"/>
    <p:sldId id="311" r:id="rId51"/>
    <p:sldId id="335" r:id="rId52"/>
    <p:sldId id="312" r:id="rId53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>
        <p:scale>
          <a:sx n="75" d="100"/>
          <a:sy n="75" d="100"/>
        </p:scale>
        <p:origin x="828" y="44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5.xml"/><Relationship Id="rId13" Type="http://schemas.openxmlformats.org/officeDocument/2006/relationships/slide" Target="../slides/slide40.xml"/><Relationship Id="rId18" Type="http://schemas.openxmlformats.org/officeDocument/2006/relationships/slide" Target="../slides/slide46.xml"/><Relationship Id="rId3" Type="http://schemas.openxmlformats.org/officeDocument/2006/relationships/tags" Target="../tags/tag41.xml"/><Relationship Id="rId21" Type="http://schemas.openxmlformats.org/officeDocument/2006/relationships/slide" Target="../slides/slide50.xml"/><Relationship Id="rId7" Type="http://schemas.openxmlformats.org/officeDocument/2006/relationships/slide" Target="../slides/slide34.xml"/><Relationship Id="rId12" Type="http://schemas.openxmlformats.org/officeDocument/2006/relationships/slide" Target="../slides/slide39.xml"/><Relationship Id="rId17" Type="http://schemas.openxmlformats.org/officeDocument/2006/relationships/slide" Target="../slides/slide45.xml"/><Relationship Id="rId2" Type="http://schemas.openxmlformats.org/officeDocument/2006/relationships/tags" Target="../tags/tag40.xml"/><Relationship Id="rId16" Type="http://schemas.openxmlformats.org/officeDocument/2006/relationships/slide" Target="../slides/slide43.xml"/><Relationship Id="rId20" Type="http://schemas.openxmlformats.org/officeDocument/2006/relationships/slide" Target="../slides/slide48.xml"/><Relationship Id="rId1" Type="http://schemas.openxmlformats.org/officeDocument/2006/relationships/tags" Target="../tags/tag39.xml"/><Relationship Id="rId6" Type="http://schemas.openxmlformats.org/officeDocument/2006/relationships/slide" Target="../slides/slide33.xml"/><Relationship Id="rId11" Type="http://schemas.openxmlformats.org/officeDocument/2006/relationships/slide" Target="../slides/slide38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2.xml"/><Relationship Id="rId10" Type="http://schemas.openxmlformats.org/officeDocument/2006/relationships/slide" Target="../slides/slide37.xml"/><Relationship Id="rId19" Type="http://schemas.openxmlformats.org/officeDocument/2006/relationships/slide" Target="../slides/slide47.xml"/><Relationship Id="rId4" Type="http://schemas.openxmlformats.org/officeDocument/2006/relationships/tags" Target="../tags/tag42.xml"/><Relationship Id="rId9" Type="http://schemas.openxmlformats.org/officeDocument/2006/relationships/slide" Target="../slides/slide36.xml"/><Relationship Id="rId14" Type="http://schemas.openxmlformats.org/officeDocument/2006/relationships/slide" Target="../slides/slide41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69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15" y="0"/>
            <a:ext cx="12222794" cy="685958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15" y="0"/>
            <a:ext cx="12222794" cy="6859588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3.png"/><Relationship Id="rId5" Type="http://schemas.openxmlformats.org/officeDocument/2006/relationships/tags" Target="../tags/tag7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2.xml"/><Relationship Id="rId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4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33.png"/><Relationship Id="rId5" Type="http://schemas.openxmlformats.org/officeDocument/2006/relationships/tags" Target="../tags/tag103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4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38.xml"/><Relationship Id="rId7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47.png"/><Relationship Id="rId5" Type="http://schemas.openxmlformats.org/officeDocument/2006/relationships/tags" Target="../tags/tag137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第一章　集合与常用逻辑用语、不等式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855223" y="5158030"/>
            <a:ext cx="8874875" cy="8301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不等式及其性质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83022"/>
            <a:ext cx="12190413" cy="442046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15612" y="1142397"/>
            <a:ext cx="912429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zh-CN" sz="115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苏教必修一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P53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的大小关系为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	=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1&gt;0.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95466"/>
            <a:ext cx="12190413" cy="436807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3896" y="1103025"/>
            <a:ext cx="1244251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P81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习题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2BT3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4936" y="1862649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1998544"/>
            <a:ext cx="12190413" cy="419906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考点一　比较数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式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的大小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5326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若正实数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是正实数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326138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6349333" y="8680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391029"/>
                <a:ext cx="11589417" cy="976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𝟎𝟐𝟒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91029"/>
                <a:ext cx="11589417" cy="976036"/>
              </a:xfrm>
              <a:prstGeom prst="rect">
                <a:avLst/>
              </a:prstGeom>
              <a:blipFill rotWithShape="0">
                <a:blip r:embed="rId4"/>
                <a:stretch>
                  <a:fillRect l="-947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747349" y="621443"/>
            <a:ext cx="912429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490101"/>
                <a:ext cx="11589417" cy="4774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𝟎𝟐𝟒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𝟎𝟐𝟒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𝟎𝟐𝟒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𝟎𝟐𝟒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490101"/>
                <a:ext cx="11589417" cy="4774127"/>
              </a:xfrm>
              <a:prstGeom prst="rect">
                <a:avLst/>
              </a:prstGeom>
              <a:blipFill rotWithShape="0">
                <a:blip r:embed="rId5"/>
                <a:stretch>
                  <a:fillRect l="-947" b="-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-18217"/>
            <a:ext cx="12190413" cy="617156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3315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令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上的减函数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024)&gt;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315780"/>
              </a:xfrm>
              <a:prstGeom prst="rect">
                <a:avLst/>
              </a:prstGeom>
              <a:blipFill rotWithShape="0">
                <a:blip r:embed="rId3"/>
                <a:stretch>
                  <a:fillRect l="-947" b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比较大小的常用方法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作差法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③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④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得出结论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作商法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③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判断商与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的大小关系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④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得出结论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构造函数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利用函数的单调性比较大小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775313"/>
            <a:ext cx="12190413" cy="34835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243798" y="88075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121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易知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都是正数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𝟑𝐥𝐧𝟒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𝟒𝐥𝐧𝟑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𝟓𝐥𝐧𝟒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𝟒𝐥𝐧𝟓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625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024&gt;1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21017"/>
              </a:xfrm>
              <a:prstGeom prst="rect">
                <a:avLst/>
              </a:prstGeom>
              <a:blipFill rotWithShape="0">
                <a:blip r:embed="rId4"/>
                <a:stretch>
                  <a:fillRect l="-947" b="-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-73841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64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构造函数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f'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f'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&lt;e;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f'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&gt;e.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64484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3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5081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782586"/>
            <a:ext cx="12190413" cy="44370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96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上海调研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的大小关系是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969240"/>
              </a:xfrm>
              <a:prstGeom prst="rect">
                <a:avLst/>
              </a:prstGeom>
              <a:blipFill rotWithShape="0">
                <a:blip r:embed="rId4"/>
                <a:stretch>
                  <a:fillRect l="-947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>
                <p:custDataLst>
                  <p:tags r:id="rId2"/>
                </p:custDataLst>
              </p:nvPr>
            </p:nvSpPr>
            <p:spPr>
              <a:xfrm>
                <a:off x="9027399" y="440111"/>
                <a:ext cx="1134093" cy="969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027399" y="440111"/>
                <a:ext cx="1134093" cy="969240"/>
              </a:xfrm>
              <a:prstGeom prst="rect">
                <a:avLst/>
              </a:prstGeom>
              <a:blipFill rotWithShape="0">
                <a:blip r:embed="rId6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698046"/>
                <a:ext cx="11589417" cy="4397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因为三个式子的值很明显都是负数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698046"/>
                <a:ext cx="11589417" cy="4397871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理解用作差法比较两个实数大小的理论依据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理解不等式的性质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掌握不等式性质的简单应用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3829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82912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549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63080"/>
            <a:ext cx="12190413" cy="32206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考点二　不等式的基本性质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5192677" y="894238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5480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|&gt;|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|&gt;|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480988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56682" y="621443"/>
                <a:ext cx="11589417" cy="3601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(2)(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为实数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" y="621443"/>
                <a:ext cx="11589417" cy="360149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7467695" y="715526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5191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由不等式的可加性可知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由可乘性知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9199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600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解决此类题目常用的三种方法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直接利用不等式的性质逐个验证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要特别注意前提条件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利用特殊值排除法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利用函数的单调性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当直接利用不等式的性质不能比较大小时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可以利用指数、对数、幂函数等函数的单调性进行判断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645975"/>
            <a:ext cx="12190413" cy="25804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为实数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充分不必要条件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必要不充分条件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既不充分也不必要条件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不能推出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但是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故充分性不成立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故必要性成立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的必要不充分条件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9611674" y="730535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946208"/>
            <a:ext cx="12190413" cy="43246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265843"/>
                <a:ext cx="11589417" cy="5560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则下列不等式正确的是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在定义域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65843"/>
                <a:ext cx="11589417" cy="5560753"/>
              </a:xfrm>
              <a:prstGeom prst="rect">
                <a:avLst/>
              </a:prstGeom>
              <a:blipFill rotWithShape="0">
                <a:blip r:embed="rId4"/>
                <a:stretch>
                  <a:fillRect l="-947" r="-947"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6476460" y="487053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421206"/>
            <a:ext cx="12190413" cy="396636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考点三　不等式性质的应用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22491" y="790942"/>
                <a:ext cx="11589417" cy="5625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西安质测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则以下结论错误的是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&lt;5	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&lt;8	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&lt;5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1" y="790942"/>
                <a:ext cx="11589417" cy="5625130"/>
              </a:xfrm>
              <a:prstGeom prst="rect">
                <a:avLst/>
              </a:prstGeom>
              <a:blipFill rotWithShape="0">
                <a:blip r:embed="rId5"/>
                <a:stretch>
                  <a:fillRect l="-947" t="-975" b="-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9831165" y="8171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17410"/>
            <a:ext cx="12190413" cy="37998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632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192]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252]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C.[36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252]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.[36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[36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192].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32247"/>
              </a:xfrm>
              <a:prstGeom prst="rect">
                <a:avLst/>
              </a:prstGeom>
              <a:blipFill rotWithShape="0">
                <a:blip r:embed="rId4"/>
                <a:stretch>
                  <a:fillRect l="-947" b="-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830568" y="7155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利用不等式性质可以求某些代数式的取值范围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应注意两点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一是必须严格运用不等式的性质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二是在多次运用不等式的性质时有可能扩大了变量的取值范围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解决的途径是先建立所求范围的整体与已知范围的整体的等量关系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最后通过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一次性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不等关系的运算求解范围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487056"/>
            <a:ext cx="12190413" cy="47845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89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9274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7035641" y="-39338"/>
                <a:ext cx="1220206" cy="1440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035641" y="-39338"/>
                <a:ext cx="1220206" cy="14409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485161"/>
                <a:ext cx="11589417" cy="1826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485161"/>
                <a:ext cx="11589417" cy="1826206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702785" y="486864"/>
            <a:ext cx="11464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865532" y="1109700"/>
            <a:ext cx="11448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18)</a:t>
            </a:r>
            <a:endParaRPr lang="zh-CN" altLang="zh-CN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782" y="2082832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&lt;2.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3&lt;3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4&lt;2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1&lt;3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&lt;18.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417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4293901"/>
            <a:ext cx="12190413" cy="200040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081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大小关系不确定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81776"/>
              </a:xfrm>
              <a:prstGeom prst="rect">
                <a:avLst/>
              </a:prstGeom>
              <a:blipFill rotWithShape="0">
                <a:blip r:embed="rId4"/>
                <a:stretch>
                  <a:fillRect l="-947" b="-4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284811" y="123648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656669"/>
            <a:ext cx="12190413" cy="35458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450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同时成立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502771"/>
              </a:xfrm>
              <a:prstGeom prst="rect">
                <a:avLst/>
              </a:prstGeom>
              <a:blipFill rotWithShape="0">
                <a:blip r:embed="rId4"/>
                <a:stretch>
                  <a:fillRect l="-947" b="-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6030551" y="77787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087316"/>
            <a:ext cx="12190413" cy="4164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80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无法确定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0588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878157" y="7917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515433"/>
            <a:ext cx="12190413" cy="37267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517901"/>
                <a:ext cx="11589417" cy="5631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北海统考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故存在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7901"/>
                <a:ext cx="11589417" cy="5631926"/>
              </a:xfrm>
              <a:prstGeom prst="rect">
                <a:avLst/>
              </a:prstGeom>
              <a:blipFill rotWithShape="0">
                <a:blip r:embed="rId4"/>
                <a:stretch>
                  <a:fillRect l="-947" b="-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522171" y="59994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268321"/>
            <a:ext cx="12190413" cy="294275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269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6919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6514560" y="8425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007365"/>
            <a:ext cx="12190413" cy="42479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627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的符号不能确定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2750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150963" y="62649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835519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213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</a:t>
                </a:r>
                <a:r>
                  <a:rPr lang="en-US" altLang="zh-CN" sz="26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则正数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137252"/>
              </a:xfrm>
              <a:prstGeom prst="rect">
                <a:avLst/>
              </a:prstGeom>
              <a:blipFill rotWithShape="0">
                <a:blip r:embed="rId4"/>
                <a:stretch>
                  <a:fillRect l="-947" b="-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318976" y="58839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69382" y="2113006"/>
                <a:ext cx="11589417" cy="3147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den>
                                    </m:f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×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𝟐𝟎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×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𝟐𝟎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𝟐𝟓𝟔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𝟐𝟒𝟑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</a:t>
                </a:r>
                <a:r>
                  <a:rPr lang="en-US" altLang="zh-CN" sz="26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于是得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正数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13006"/>
                <a:ext cx="11589417" cy="3147528"/>
              </a:xfrm>
              <a:prstGeom prst="rect">
                <a:avLst/>
              </a:prstGeom>
              <a:blipFill rotWithShape="0">
                <a:blip r:embed="rId5"/>
                <a:stretch>
                  <a:fillRect b="-1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453314"/>
            <a:ext cx="12190413" cy="37639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05201"/>
                <a:ext cx="11589417" cy="5643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沈阳模拟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	B.(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	         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根据题意可知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绝对值里面的式子进行分类讨论可得当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原不等式可化为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原不等式可化为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原不等式可化为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5201"/>
                <a:ext cx="11589417" cy="5643404"/>
              </a:xfrm>
              <a:prstGeom prst="rect">
                <a:avLst/>
              </a:prstGeom>
              <a:blipFill rotWithShape="0">
                <a:blip r:embed="rId4"/>
                <a:stretch>
                  <a:fillRect l="-947" b="-1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897858" y="10967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178108"/>
            <a:ext cx="12190413" cy="307992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700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则下列不等式中正确的是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C.ln|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1|&gt;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ln|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			D.2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00215"/>
              </a:xfrm>
              <a:prstGeom prst="rect">
                <a:avLst/>
              </a:prstGeom>
              <a:blipFill rotWithShape="0">
                <a:blip r:embed="rId4"/>
                <a:stretch>
                  <a:fillRect l="-947" b="-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739479" y="1206024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411551"/>
            <a:ext cx="12190413" cy="38016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383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8339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6997414" y="601099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59282"/>
            <a:ext cx="12190413" cy="36898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70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1)&gt;0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均不等于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由基本不等式可得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0310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028248" y="596481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2900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200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2001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7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92501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三、填空题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的大小关系是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886922" y="1022337"/>
            <a:ext cx="912429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4482" y="1955705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469853"/>
            <a:ext cx="12190413" cy="38244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范围</a:t>
            </a:r>
            <a:endParaRPr lang="en-US" altLang="zh-CN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7814186" y="-105273"/>
                <a:ext cx="1140569" cy="1337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zh-CN" sz="2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814186" y="-105273"/>
                <a:ext cx="1140569" cy="13370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3"/>
                </p:custDataLst>
              </p:nvPr>
            </p:nvSpPr>
            <p:spPr>
              <a:xfrm>
                <a:off x="813450" y="1052217"/>
                <a:ext cx="1605439" cy="1337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zh-CN" sz="24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</m:num>
                            <m:den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zh-CN" sz="2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813450" y="1052217"/>
                <a:ext cx="1605439" cy="13370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1782" y="2527586"/>
                <a:ext cx="11589417" cy="363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527586"/>
                <a:ext cx="11589417" cy="3637534"/>
              </a:xfrm>
              <a:prstGeom prst="rect">
                <a:avLst/>
              </a:prstGeom>
              <a:blipFill rotWithShape="0">
                <a:blip r:embed="rId9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701578"/>
            <a:ext cx="12190413" cy="459273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826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826060"/>
              </a:xfrm>
              <a:prstGeom prst="rect">
                <a:avLst/>
              </a:prstGeom>
              <a:blipFill rotWithShape="0">
                <a:blip r:embed="rId4"/>
                <a:stretch>
                  <a:fillRect l="-947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6412960" y="493044"/>
            <a:ext cx="1244251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777778"/>
                <a:ext cx="11589417" cy="3969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解不等式得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777778"/>
                <a:ext cx="11589417" cy="3969741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133631"/>
            <a:ext cx="12190413" cy="416067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92501"/>
                <a:ext cx="11589417" cy="5701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0117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287763"/>
            <a:ext cx="12190413" cy="49810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07482" y="492501"/>
                <a:ext cx="11589417" cy="580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82" y="492501"/>
                <a:ext cx="11589417" cy="5808770"/>
              </a:xfrm>
              <a:prstGeom prst="rect">
                <a:avLst/>
              </a:prstGeom>
              <a:blipFill rotWithShape="0">
                <a:blip r:embed="rId3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两个实数比较大小的方法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21782" y="977297"/>
                <a:ext cx="11589417" cy="2143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作差法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⇔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bar>
                                <m:barPr>
                                  <m:ctrlPr>
                                    <a:rPr lang="zh-CN" alt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CN" sz="24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       </m:t>
                                  </m:r>
                                </m:e>
                              </m:ba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⇔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bar>
                                <m:barPr>
                                  <m:ctrlPr>
                                    <a:rPr lang="zh-CN" alt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CN" sz="24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      </m:t>
                                  </m:r>
                                </m:e>
                              </m:ba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⇔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bar>
                                <m:barPr>
                                  <m:ctrlPr>
                                    <a:rPr lang="zh-CN" alt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CN" sz="24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      </m:t>
                                  </m:r>
                                </m:e>
                              </m:ba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977297"/>
                <a:ext cx="11589417" cy="214366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23382" y="1807822"/>
                <a:ext cx="11589417" cy="4392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作商法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bar>
                                <m:bar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CN" sz="2600" b="1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       </m:t>
                                  </m:r>
                                </m:e>
                              </m:ba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　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                                              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bar>
                                <m:bar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CN" sz="2600" b="1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        </m:t>
                                  </m:r>
                                </m:e>
                              </m:ba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d>
                                <m:d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        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bar>
                                <m:barPr>
                                  <m:ctrlPr>
                                    <a:rPr lang="zh-CN" altLang="zh-CN" sz="26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CN" sz="2600" b="1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       </m:t>
                                  </m:r>
                                </m:e>
                              </m:ba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　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).                      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2" y="1807822"/>
                <a:ext cx="11589417" cy="439267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103274" y="1650778"/>
                <a:ext cx="51809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&gt;</m:t>
                      </m:r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4" y="1650778"/>
                <a:ext cx="518091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107418" y="2118793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418" y="2118793"/>
                <a:ext cx="49083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082954" y="2479199"/>
                <a:ext cx="51809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&lt;</m:t>
                      </m:r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54" y="2479199"/>
                <a:ext cx="51809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803533" y="3275886"/>
                <a:ext cx="51809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&gt;</m:t>
                      </m:r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33" y="3275886"/>
                <a:ext cx="518091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829721" y="4428758"/>
                <a:ext cx="51648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21" y="4428758"/>
                <a:ext cx="516487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93142" y="4969115"/>
                <a:ext cx="51809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&lt;</m:t>
                      </m:r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42" y="4969115"/>
                <a:ext cx="518091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5421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21484"/>
              </a:xfrm>
              <a:prstGeom prst="rect">
                <a:avLst/>
              </a:prstGeom>
              <a:blipFill rotWithShape="0">
                <a:blip r:embed="rId3"/>
                <a:stretch>
                  <a:fillRect l="-947" b="-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180925"/>
            <a:ext cx="12190413" cy="51257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382" y="492501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926370"/>
                <a:ext cx="11589417" cy="532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11].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926370"/>
                <a:ext cx="11589417" cy="5328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9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356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传递性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同向可加性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可乘性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可乘方性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可开方性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g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  <m:r>
                      <a:rPr lang="en-US" altLang="zh-CN" sz="26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Times New Roman" panose="02020603050405020304" pitchFamily="18" charset="0"/>
                      </a:rPr>
                      <m:t>____</m:t>
                    </m:r>
                    <m:rad>
                      <m:ra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g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56193"/>
              </a:xfrm>
              <a:prstGeom prst="rect">
                <a:avLst/>
              </a:prstGeom>
              <a:blipFill rotWithShape="0">
                <a:blip r:embed="rId3"/>
                <a:stretch>
                  <a:fillRect l="-947" b="-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4354290" y="2517997"/>
            <a:ext cx="375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&gt;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11498" y="2540286"/>
            <a:ext cx="375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&gt;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14074" y="3112041"/>
            <a:ext cx="375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&gt;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71495" y="3122205"/>
            <a:ext cx="375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&gt;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16258" y="3672953"/>
            <a:ext cx="375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&gt;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97202" y="4316641"/>
            <a:ext cx="375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&gt;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6" grpId="0" autoUpdateAnimBg="0"/>
      <p:bldP spid="7" grpId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1416379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1498947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1517367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34417"/>
                <a:ext cx="11921031" cy="3911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证明不等式的常用方法有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作差法、作商法、综合法、分析法、反证法、放缩法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pc="-12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有关分式的性质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34417"/>
                <a:ext cx="11921031" cy="3911776"/>
              </a:xfrm>
              <a:prstGeom prst="rect">
                <a:avLst/>
              </a:prstGeom>
              <a:blipFill rotWithShape="0">
                <a:blip r:embed="rId6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4280962"/>
            <a:ext cx="12190413" cy="196296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68253" y="920926"/>
                <a:ext cx="11758923" cy="83658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思考辨析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在括号内打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“×”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由不等式的性质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反之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由等式的性质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反之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4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53" y="920926"/>
                <a:ext cx="11758923" cy="836588"/>
              </a:xfrm>
              <a:prstGeom prst="rect">
                <a:avLst/>
              </a:prstGeom>
              <a:blipFill rotWithShape="0">
                <a:blip r:embed="rId3"/>
                <a:stretch>
                  <a:fillRect l="-933" b="-538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058128" y="1587151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97344" y="2177700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1344" y="2863881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6382" y="3697637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3923912"/>
            <a:ext cx="12190413" cy="2384530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36603" y="715526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ABD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560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P43T8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下列命题为真命题的是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其余均为真命题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560287"/>
              </a:xfrm>
              <a:prstGeom prst="rect">
                <a:avLst/>
              </a:prstGeom>
              <a:blipFill rotWithShape="0">
                <a:blip r:embed="rId3"/>
                <a:stretch>
                  <a:fillRect l="-947" b="-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1095</Words>
  <Application>Microsoft Office PowerPoint</Application>
  <PresentationFormat>自定义</PresentationFormat>
  <Paragraphs>354</Paragraphs>
  <Slides>52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6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43</cp:revision>
  <dcterms:created xsi:type="dcterms:W3CDTF">2024-01-05T07:50:57Z</dcterms:created>
  <dcterms:modified xsi:type="dcterms:W3CDTF">2025-01-18T06:30:42Z</dcterms:modified>
</cp:coreProperties>
</file>