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336" r:id="rId8"/>
    <p:sldId id="264" r:id="rId9"/>
    <p:sldId id="265" r:id="rId10"/>
    <p:sldId id="268" r:id="rId11"/>
    <p:sldId id="338" r:id="rId12"/>
    <p:sldId id="339" r:id="rId13"/>
    <p:sldId id="269" r:id="rId14"/>
    <p:sldId id="270" r:id="rId15"/>
    <p:sldId id="271" r:id="rId16"/>
    <p:sldId id="272" r:id="rId17"/>
    <p:sldId id="273" r:id="rId18"/>
    <p:sldId id="342" r:id="rId19"/>
    <p:sldId id="275" r:id="rId20"/>
    <p:sldId id="277" r:id="rId21"/>
    <p:sldId id="278" r:id="rId22"/>
    <p:sldId id="280" r:id="rId23"/>
    <p:sldId id="281" r:id="rId24"/>
    <p:sldId id="351" r:id="rId25"/>
    <p:sldId id="282" r:id="rId26"/>
    <p:sldId id="283" r:id="rId27"/>
    <p:sldId id="352" r:id="rId28"/>
    <p:sldId id="353" r:id="rId29"/>
    <p:sldId id="35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55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35" r:id="rId49"/>
    <p:sldId id="356" r:id="rId50"/>
    <p:sldId id="312" r:id="rId51"/>
  </p:sldIdLst>
  <p:sldSz cx="12190413" cy="6859588"/>
  <p:notesSz cx="6858000" cy="9144000"/>
  <p:defaultTextStyle>
    <a:defPPr>
      <a:defRPr lang="zh-CN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0" userDrawn="1">
          <p15:clr>
            <a:srgbClr val="A4A3A4"/>
          </p15:clr>
        </p15:guide>
        <p15:guide id="2" pos="1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  <a:srgbClr val="70AD47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4" autoAdjust="0"/>
    <p:restoredTop sz="94614" autoAdjust="0"/>
  </p:normalViewPr>
  <p:slideViewPr>
    <p:cSldViewPr>
      <p:cViewPr varScale="1">
        <p:scale>
          <a:sx n="92" d="100"/>
          <a:sy n="92" d="100"/>
        </p:scale>
        <p:origin x="192" y="84"/>
      </p:cViewPr>
      <p:guideLst>
        <p:guide orient="horz" pos="3930"/>
        <p:guide pos="1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163" y="-77"/>
      </p:cViewPr>
      <p:guideLst>
        <p:guide orient="horz" pos="2880"/>
        <p:guide pos="2160"/>
      </p:guideLst>
    </p:cSldViewPr>
  </p:notesViewPr>
  <p:gridSpacing cx="216027" cy="21602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8181C-C744-4CB4-9546-BD96C8CA40C4}" type="datetimeFigureOut">
              <a:rPr lang="zh-CN" altLang="en-US" smtClean="0"/>
              <a:t>2025/1/18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F588-7F48-4419-A943-E4BFEBDD0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78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36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76E8C2-FB17-4F97-B19D-97236ED15B4B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5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5295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4FBAB-EFB2-4BDA-9A4E-F394C865AB0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6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0236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4FBAB-EFB2-4BDA-9A4E-F394C865AB0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7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8070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slide" Target="../slides/slide3.xml"/><Relationship Id="rId4" Type="http://schemas.openxmlformats.org/officeDocument/2006/relationships/tags" Target="../tags/tag6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" Target="../slides/slide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1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2.TI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3.xml"/><Relationship Id="rId13" Type="http://schemas.openxmlformats.org/officeDocument/2006/relationships/slide" Target="../slides/slide38.xml"/><Relationship Id="rId18" Type="http://schemas.openxmlformats.org/officeDocument/2006/relationships/slide" Target="../slides/slide44.xml"/><Relationship Id="rId3" Type="http://schemas.openxmlformats.org/officeDocument/2006/relationships/tags" Target="../tags/tag41.xml"/><Relationship Id="rId21" Type="http://schemas.openxmlformats.org/officeDocument/2006/relationships/slide" Target="../slides/slide47.xml"/><Relationship Id="rId7" Type="http://schemas.openxmlformats.org/officeDocument/2006/relationships/slide" Target="../slides/slide32.xml"/><Relationship Id="rId12" Type="http://schemas.openxmlformats.org/officeDocument/2006/relationships/slide" Target="../slides/slide37.xml"/><Relationship Id="rId17" Type="http://schemas.openxmlformats.org/officeDocument/2006/relationships/slide" Target="../slides/slide43.xml"/><Relationship Id="rId2" Type="http://schemas.openxmlformats.org/officeDocument/2006/relationships/tags" Target="../tags/tag40.xml"/><Relationship Id="rId16" Type="http://schemas.openxmlformats.org/officeDocument/2006/relationships/slide" Target="../slides/slide42.xml"/><Relationship Id="rId20" Type="http://schemas.openxmlformats.org/officeDocument/2006/relationships/slide" Target="../slides/slide46.xml"/><Relationship Id="rId1" Type="http://schemas.openxmlformats.org/officeDocument/2006/relationships/tags" Target="../tags/tag39.xml"/><Relationship Id="rId6" Type="http://schemas.openxmlformats.org/officeDocument/2006/relationships/slide" Target="../slides/slide31.xml"/><Relationship Id="rId11" Type="http://schemas.openxmlformats.org/officeDocument/2006/relationships/slide" Target="../slides/slide36.xml"/><Relationship Id="rId5" Type="http://schemas.openxmlformats.org/officeDocument/2006/relationships/slideMaster" Target="../slideMasters/slideMaster1.xml"/><Relationship Id="rId15" Type="http://schemas.openxmlformats.org/officeDocument/2006/relationships/slide" Target="../slides/slide41.xml"/><Relationship Id="rId10" Type="http://schemas.openxmlformats.org/officeDocument/2006/relationships/slide" Target="../slides/slide35.xml"/><Relationship Id="rId19" Type="http://schemas.openxmlformats.org/officeDocument/2006/relationships/slide" Target="../slides/slide45.xml"/><Relationship Id="rId4" Type="http://schemas.openxmlformats.org/officeDocument/2006/relationships/tags" Target="../tags/tag42.xml"/><Relationship Id="rId9" Type="http://schemas.openxmlformats.org/officeDocument/2006/relationships/slide" Target="../slides/slide34.xml"/><Relationship Id="rId14" Type="http://schemas.openxmlformats.org/officeDocument/2006/relationships/slide" Target="../slides/slide39.xml"/><Relationship Id="rId22" Type="http://schemas.openxmlformats.org/officeDocument/2006/relationships/slide" Target="../slides/slide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169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4385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-33020" y="4782185"/>
            <a:ext cx="12223750" cy="424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-33020" y="5173345"/>
            <a:ext cx="12223750" cy="1684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0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1693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015" y="0"/>
            <a:ext cx="12222794" cy="6859588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-33015" y="-27312"/>
            <a:ext cx="12231683" cy="6883724"/>
          </a:xfrm>
          <a:prstGeom prst="rect">
            <a:avLst/>
          </a:prstGeom>
          <a:solidFill>
            <a:srgbClr val="548235">
              <a:alpha val="55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00000"/>
              </a:lnSpc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7"/>
          <p:cNvSpPr txBox="1"/>
          <p:nvPr userDrawn="1"/>
        </p:nvSpPr>
        <p:spPr>
          <a:xfrm>
            <a:off x="3071095" y="2781945"/>
            <a:ext cx="6038064" cy="83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本课结束</a:t>
            </a:r>
          </a:p>
        </p:txBody>
      </p:sp>
    </p:spTree>
    <p:extLst>
      <p:ext uri="{BB962C8B-B14F-4D97-AF65-F5344CB8AC3E}">
        <p14:creationId xmlns:p14="http://schemas.microsoft.com/office/powerpoint/2010/main" val="3319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5169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15" y="0"/>
            <a:ext cx="12222794" cy="6859588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-33016" y="4783293"/>
            <a:ext cx="12222159" cy="4249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-33016" y="5174543"/>
            <a:ext cx="12222159" cy="168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1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7" name="矩形 16"/>
          <p:cNvSpPr/>
          <p:nvPr userDrawn="1">
            <p:custDataLst>
              <p:tags r:id="rId5"/>
            </p:custDataLst>
          </p:nvPr>
        </p:nvSpPr>
        <p:spPr>
          <a:xfrm>
            <a:off x="0" y="1914333"/>
            <a:ext cx="12190413" cy="437997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833619" y="-20959"/>
            <a:ext cx="2605066" cy="1720613"/>
          </a:xfrm>
          <a:prstGeom prst="rect">
            <a:avLst/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 userDrawn="1">
            <p:custDataLst>
              <p:tags r:id="rId7"/>
            </p:custDataLst>
          </p:nvPr>
        </p:nvSpPr>
        <p:spPr>
          <a:xfrm>
            <a:off x="834253" y="389345"/>
            <a:ext cx="2604431" cy="1310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8"/>
            </p:custDataLst>
          </p:nvPr>
        </p:nvSpPr>
        <p:spPr>
          <a:xfrm>
            <a:off x="956157" y="746966"/>
            <a:ext cx="2360623" cy="896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课标</a:t>
            </a:r>
            <a:r>
              <a:rPr lang="zh-CN" altLang="zh-CN" sz="4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endParaRPr lang="zh-CN" altLang="zh-CN" sz="40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428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6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167016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6" y="167679"/>
            <a:ext cx="1751737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15632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7" y="167679"/>
            <a:ext cx="2231354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7463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63491" y="18863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6035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3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33015" y="17021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诊断自测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4318926" y="189389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smtClean="0">
                <a:solidFill>
                  <a:schemeClr val="tx1"/>
                </a:solidFill>
              </a:rPr>
              <a:t>概念思考辨析</a:t>
            </a:r>
            <a:r>
              <a:rPr lang="en-US" altLang="zh-CN" sz="2800" smtClean="0">
                <a:solidFill>
                  <a:schemeClr val="tx1"/>
                </a:solidFill>
              </a:rPr>
              <a:t>+</a:t>
            </a:r>
            <a:r>
              <a:rPr lang="zh-CN" altLang="en-US" sz="2800" smtClean="0">
                <a:solidFill>
                  <a:schemeClr val="tx1"/>
                </a:solidFill>
              </a:rPr>
              <a:t>教材经典改编</a:t>
            </a:r>
            <a:endParaRPr lang="zh-CN" altLang="en-US" sz="2800">
              <a:solidFill>
                <a:schemeClr val="tx1"/>
              </a:solidFill>
            </a:endParaRPr>
          </a:p>
        </p:txBody>
      </p:sp>
      <p:pic>
        <p:nvPicPr>
          <p:cNvPr id="14" name="image2.jpeg"/>
          <p:cNvPicPr/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5338" y="303585"/>
            <a:ext cx="1046212" cy="3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2258719" y="6418161"/>
            <a:ext cx="246030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1</a:t>
            </a:r>
          </a:p>
        </p:txBody>
      </p:sp>
      <p:sp>
        <p:nvSpPr>
          <p:cNvPr id="11" name="Rectangle 21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2555543" y="6418161"/>
            <a:ext cx="246031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2</a:t>
            </a:r>
          </a:p>
        </p:txBody>
      </p:sp>
      <p:sp>
        <p:nvSpPr>
          <p:cNvPr id="12" name="Rectangl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285395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3</a:t>
            </a:r>
          </a:p>
        </p:txBody>
      </p:sp>
      <p:sp>
        <p:nvSpPr>
          <p:cNvPr id="13" name="Rectangle 21">
            <a:hlinkClick r:id="rId9" action="ppaction://hlinksldjump"/>
          </p:cNvPr>
          <p:cNvSpPr>
            <a:spLocks noChangeArrowheads="1"/>
          </p:cNvSpPr>
          <p:nvPr userDrawn="1"/>
        </p:nvSpPr>
        <p:spPr bwMode="auto">
          <a:xfrm>
            <a:off x="3150778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4</a:t>
            </a:r>
          </a:p>
        </p:txBody>
      </p:sp>
      <p:sp>
        <p:nvSpPr>
          <p:cNvPr id="14" name="Rectangle 21">
            <a:hlinkClick r:id="rId10" action="ppaction://hlinksldjump"/>
          </p:cNvPr>
          <p:cNvSpPr>
            <a:spLocks noChangeArrowheads="1"/>
          </p:cNvSpPr>
          <p:nvPr userDrawn="1"/>
        </p:nvSpPr>
        <p:spPr bwMode="auto">
          <a:xfrm>
            <a:off x="3447602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5</a:t>
            </a:r>
          </a:p>
        </p:txBody>
      </p:sp>
      <p:sp>
        <p:nvSpPr>
          <p:cNvPr id="15" name="Rectangle 21">
            <a:hlinkClick r:id="rId11" action="ppaction://hlinksldjump"/>
          </p:cNvPr>
          <p:cNvSpPr>
            <a:spLocks noChangeArrowheads="1"/>
          </p:cNvSpPr>
          <p:nvPr userDrawn="1"/>
        </p:nvSpPr>
        <p:spPr bwMode="auto">
          <a:xfrm>
            <a:off x="3744426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6</a:t>
            </a:r>
          </a:p>
        </p:txBody>
      </p:sp>
      <p:sp>
        <p:nvSpPr>
          <p:cNvPr id="16" name="Rectangle 21">
            <a:hlinkClick r:id="rId12" action="ppaction://hlinksldjump"/>
          </p:cNvPr>
          <p:cNvSpPr>
            <a:spLocks noChangeArrowheads="1"/>
          </p:cNvSpPr>
          <p:nvPr userDrawn="1"/>
        </p:nvSpPr>
        <p:spPr bwMode="auto">
          <a:xfrm>
            <a:off x="4041249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7</a:t>
            </a:r>
          </a:p>
        </p:txBody>
      </p:sp>
      <p:sp>
        <p:nvSpPr>
          <p:cNvPr id="17" name="Rectangle 21">
            <a:hlinkClick r:id="rId13" action="ppaction://hlinksldjump"/>
          </p:cNvPr>
          <p:cNvSpPr>
            <a:spLocks noChangeArrowheads="1"/>
          </p:cNvSpPr>
          <p:nvPr userDrawn="1"/>
        </p:nvSpPr>
        <p:spPr bwMode="auto">
          <a:xfrm>
            <a:off x="433807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8</a:t>
            </a:r>
          </a:p>
        </p:txBody>
      </p:sp>
      <p:sp>
        <p:nvSpPr>
          <p:cNvPr id="18" name="Rectangle 21">
            <a:hlinkClick r:id="rId14" action="ppaction://hlinksldjump"/>
          </p:cNvPr>
          <p:cNvSpPr>
            <a:spLocks noChangeArrowheads="1"/>
          </p:cNvSpPr>
          <p:nvPr userDrawn="1"/>
        </p:nvSpPr>
        <p:spPr bwMode="auto">
          <a:xfrm>
            <a:off x="4634897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9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 userDrawn="1"/>
        </p:nvSpPr>
        <p:spPr bwMode="auto">
          <a:xfrm>
            <a:off x="493172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10</a:t>
            </a:r>
          </a:p>
        </p:txBody>
      </p:sp>
      <p:sp>
        <p:nvSpPr>
          <p:cNvPr id="20" name="Rectangle 21">
            <a:hlinkClick r:id="rId16" action="ppaction://hlinksldjump"/>
          </p:cNvPr>
          <p:cNvSpPr>
            <a:spLocks noChangeArrowheads="1"/>
          </p:cNvSpPr>
          <p:nvPr userDrawn="1"/>
        </p:nvSpPr>
        <p:spPr bwMode="auto">
          <a:xfrm>
            <a:off x="527775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11</a:t>
            </a:r>
          </a:p>
        </p:txBody>
      </p:sp>
      <p:sp>
        <p:nvSpPr>
          <p:cNvPr id="21" name="Rectangle 21">
            <a:hlinkClick r:id="rId17" action="ppaction://hlinksldjump"/>
          </p:cNvPr>
          <p:cNvSpPr>
            <a:spLocks noChangeArrowheads="1"/>
          </p:cNvSpPr>
          <p:nvPr userDrawn="1"/>
        </p:nvSpPr>
        <p:spPr bwMode="auto">
          <a:xfrm>
            <a:off x="562378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12</a:t>
            </a:r>
          </a:p>
        </p:txBody>
      </p:sp>
      <p:sp>
        <p:nvSpPr>
          <p:cNvPr id="22" name="Rectangle 21">
            <a:hlinkClick r:id="rId18" action="ppaction://hlinksldjump"/>
          </p:cNvPr>
          <p:cNvSpPr>
            <a:spLocks noChangeArrowheads="1"/>
          </p:cNvSpPr>
          <p:nvPr userDrawn="1"/>
        </p:nvSpPr>
        <p:spPr bwMode="auto">
          <a:xfrm>
            <a:off x="596981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13</a:t>
            </a:r>
          </a:p>
        </p:txBody>
      </p:sp>
      <p:sp>
        <p:nvSpPr>
          <p:cNvPr id="23" name="Rectangle 21">
            <a:hlinkClick r:id="rId19" action="ppaction://hlinksldjump"/>
          </p:cNvPr>
          <p:cNvSpPr>
            <a:spLocks noChangeArrowheads="1"/>
          </p:cNvSpPr>
          <p:nvPr userDrawn="1"/>
        </p:nvSpPr>
        <p:spPr bwMode="auto">
          <a:xfrm>
            <a:off x="631584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14</a:t>
            </a:r>
          </a:p>
        </p:txBody>
      </p:sp>
      <p:sp>
        <p:nvSpPr>
          <p:cNvPr id="24" name="Rectangle 21">
            <a:hlinkClick r:id="rId20" action="ppaction://hlinksldjump"/>
          </p:cNvPr>
          <p:cNvSpPr>
            <a:spLocks noChangeArrowheads="1"/>
          </p:cNvSpPr>
          <p:nvPr userDrawn="1"/>
        </p:nvSpPr>
        <p:spPr bwMode="auto">
          <a:xfrm>
            <a:off x="666187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15</a:t>
            </a:r>
          </a:p>
        </p:txBody>
      </p:sp>
      <p:sp>
        <p:nvSpPr>
          <p:cNvPr id="25" name="Rectangle 21">
            <a:hlinkClick r:id="rId21" action="ppaction://hlinksldjump"/>
          </p:cNvPr>
          <p:cNvSpPr>
            <a:spLocks noChangeArrowheads="1"/>
          </p:cNvSpPr>
          <p:nvPr userDrawn="1"/>
        </p:nvSpPr>
        <p:spPr bwMode="auto">
          <a:xfrm>
            <a:off x="700790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16</a:t>
            </a:r>
          </a:p>
        </p:txBody>
      </p:sp>
      <p:sp>
        <p:nvSpPr>
          <p:cNvPr id="26" name="动作按钮: 后退或前一项 25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>
            <a:hlinkClick r:id="rId22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38955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4924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51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6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slide" Target="slide30.xml"/><Relationship Id="rId4" Type="http://schemas.openxmlformats.org/officeDocument/2006/relationships/slide" Target="slide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6.xml"/><Relationship Id="rId1" Type="http://schemas.openxmlformats.org/officeDocument/2006/relationships/tags" Target="../tags/tag1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tags" Target="../tags/tag12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5.xml"/><Relationship Id="rId4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5"/>
          <p:cNvSpPr txBox="1"/>
          <p:nvPr/>
        </p:nvSpPr>
        <p:spPr>
          <a:xfrm>
            <a:off x="2855223" y="5158030"/>
            <a:ext cx="8874875" cy="83013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fontAlgn="auto">
              <a:lnSpc>
                <a:spcPct val="100000"/>
              </a:lnSpc>
              <a:spcBef>
                <a:spcPts val="1400"/>
              </a:spcBef>
              <a:spcAft>
                <a:spcPts val="1450"/>
              </a:spcAft>
              <a:defRPr/>
            </a:pP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节　常用逻辑用语</a:t>
            </a:r>
          </a:p>
        </p:txBody>
      </p:sp>
      <p:sp>
        <p:nvSpPr>
          <p:cNvPr id="7" name="矩形 6"/>
          <p:cNvSpPr/>
          <p:nvPr/>
        </p:nvSpPr>
        <p:spPr>
          <a:xfrm>
            <a:off x="5472036" y="4763921"/>
            <a:ext cx="6238063" cy="463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1300"/>
              </a:spcBef>
              <a:spcAft>
                <a:spcPts val="1300"/>
              </a:spcAft>
              <a:defRPr/>
            </a:pP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第一章　集合与常用逻辑用语、不等式</a:t>
            </a:r>
            <a:endParaRPr lang="zh-CN" altLang="en-US" sz="20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356777" y="0"/>
            <a:ext cx="2398083" cy="1329998"/>
            <a:chOff x="14872" y="0"/>
            <a:chExt cx="3777" cy="2094"/>
          </a:xfrm>
        </p:grpSpPr>
        <p:pic>
          <p:nvPicPr>
            <p:cNvPr id="11" name="图片 11" descr="创新设计字体-0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biLevel thresh="5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" y="0"/>
              <a:ext cx="2151" cy="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1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6421" y="851"/>
              <a:ext cx="2229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INNOVATIVE 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54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4294742"/>
            <a:ext cx="12190413" cy="1897669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CBE9C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33209" y="1374362"/>
            <a:ext cx="4251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A</a:t>
            </a:r>
            <a:endParaRPr lang="zh-CN" altLang="en-US" sz="260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7891" y="621443"/>
            <a:ext cx="115894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2.(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必修一</a:t>
            </a:r>
            <a:r>
              <a:rPr lang="en-US" altLang="zh-CN"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P22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习题</a:t>
            </a:r>
            <a:r>
              <a:rPr lang="en-US" altLang="zh-CN"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1.4T2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改编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命题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三角形是等边三角形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是命题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三角形是等腰三角形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充分不必要条件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必要不充分条件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充要条件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既不充分也不必要条件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三角形是等边三角形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可得到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该三角形一定是等腰三角形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但反之不成立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8151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19931" y="1153825"/>
            <a:ext cx="3869970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任意一个偶数都不是素数</a:t>
            </a:r>
            <a:endParaRPr lang="zh-CN" altLang="zh-CN" sz="115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3.(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必修一</a:t>
            </a:r>
            <a:r>
              <a:rPr lang="en-US" altLang="zh-CN"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P30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4(3)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改编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命题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有一个偶数是素数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的否定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endParaRPr lang="en-US" altLang="zh-CN" sz="2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 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3269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940197"/>
            <a:ext cx="12190413" cy="4221875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CBE9C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96250" y="1272635"/>
            <a:ext cx="124425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</a:t>
            </a: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,+∞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60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8518" y="657640"/>
            <a:ext cx="11589417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4.(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必修一</a:t>
            </a:r>
            <a:r>
              <a:rPr lang="en-US" altLang="zh-CN"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P28T4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改编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∀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,+∞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err="1">
                <a:latin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是真命题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则实数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的取值范围是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∵</a:t>
            </a:r>
            <a:r>
              <a:rPr lang="en-US" altLang="zh-CN" sz="2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err="1">
                <a:latin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即</a:t>
            </a:r>
            <a:r>
              <a:rPr lang="en-US" altLang="zh-CN" sz="2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err="1">
                <a:latin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且原命题是真命题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的取值范围是</a:t>
            </a:r>
            <a:r>
              <a:rPr lang="en-US" altLang="zh-CN" sz="2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err="1">
                <a:latin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1399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考点聚焦突破</a:t>
            </a: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9130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KAODIANJUJIAOTUPO</a:t>
            </a:r>
          </a:p>
        </p:txBody>
      </p:sp>
    </p:spTree>
    <p:extLst>
      <p:ext uri="{BB962C8B-B14F-4D97-AF65-F5344CB8AC3E}">
        <p14:creationId xmlns:p14="http://schemas.microsoft.com/office/powerpoint/2010/main" val="10957619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3803943"/>
            <a:ext cx="12190413" cy="243186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矩形 34"/>
          <p:cNvSpPr/>
          <p:nvPr>
            <p:custDataLst>
              <p:tags r:id="rId3"/>
            </p:custDataLst>
          </p:nvPr>
        </p:nvSpPr>
        <p:spPr bwMode="auto">
          <a:xfrm>
            <a:off x="251427" y="-12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考点一　充分、必要条件的判定</a:t>
            </a:r>
            <a:endParaRPr lang="zh-CN" altLang="zh-CN" sz="12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9382" y="752072"/>
            <a:ext cx="115894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(1)(2024·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天津卷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en-US" altLang="zh-CN" sz="2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3000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 baseline="3000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 baseline="3000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充分不必要条件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必要不充分条件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充要条件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既不充分也不必要条件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由于函数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 baseline="3000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都是定义域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上的单调递增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因此</a:t>
            </a:r>
            <a:r>
              <a:rPr lang="en-US" altLang="zh-CN" sz="2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3000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 baseline="3000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 baseline="3000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均与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等价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从而</a:t>
            </a:r>
            <a:r>
              <a:rPr lang="en-US" altLang="zh-CN" sz="2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3000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 baseline="3000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 baseline="3000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的充要条件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8890857" y="880753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3298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445765"/>
            <a:ext cx="12190413" cy="382863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382" y="606929"/>
            <a:ext cx="115894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(2)(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多选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CN" sz="2600" b="1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err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err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的一个充分不必要条件可以是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zh-CN" sz="2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26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zh-CN" sz="2600" b="1" i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zh-CN" sz="2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26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zh-CN" sz="2600" b="1" i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</a:t>
            </a:r>
            <a:r>
              <a:rPr lang="en-US" altLang="zh-CN" sz="2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CN" sz="2600" b="1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err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err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解得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故选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AC.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7684877" y="713217"/>
            <a:ext cx="7393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589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382" y="2179648"/>
            <a:ext cx="115894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充分、必要条件的两种判定方法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定义法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⇒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⇒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进行判断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适用于定义、定理判断性问题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集合法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对应的集合之间的包含关系进行判断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多适用于条件中涉及参数范围的推断问题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568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752430"/>
            <a:ext cx="12190413" cy="343462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10272744" y="855353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557943"/>
                <a:ext cx="11589417" cy="5427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(1)(2025·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东北师大附中质检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充要条件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充分不必要条件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必要不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充分条件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既不充分也不必要条件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不妨设集合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-∞,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,+∞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6&gt;0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不妨设集合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-∞,-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,+∞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⫋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推不出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能推出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的必要不充分条件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故选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57943"/>
                <a:ext cx="11589417" cy="5427255"/>
              </a:xfrm>
              <a:prstGeom prst="rect">
                <a:avLst/>
              </a:prstGeom>
              <a:blipFill rotWithShape="0">
                <a:blip r:embed="rId4"/>
                <a:stretch>
                  <a:fillRect l="-947" b="-5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6978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583922"/>
            <a:ext cx="12190413" cy="36727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69382" y="621443"/>
            <a:ext cx="1158941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在等比数列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,“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且公比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为递增数列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充分不必要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条件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必要不充分条件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充要条件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D.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既不充分也不必要条件</a:t>
            </a:r>
            <a:endParaRPr lang="zh-CN" altLang="zh-CN" sz="115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&gt;1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即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为递增数列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当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为递增数列时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即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对一切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恒成立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但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&lt;1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上式也成立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显然无法得出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&gt;1.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且公比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为递增数列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的充分不必要条件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10174319" y="715526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570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648368"/>
            <a:ext cx="12190413" cy="361397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46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考点二　充分、必要条件的应用</a:t>
            </a:r>
            <a:endParaRPr lang="zh-CN" altLang="zh-CN" sz="12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744309" y="1529492"/>
            <a:ext cx="457775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69382" y="781100"/>
            <a:ext cx="115894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(2025·</a:t>
            </a:r>
            <a:r>
              <a:rPr lang="zh-CN" altLang="zh-CN" sz="2600" b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西安模拟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4&lt;0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的必要不充分条件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则实数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3)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.[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3]		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3]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.[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3]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4&lt;0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&lt;4.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因为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4&lt;0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的必要不充分条件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zh-CN" altLang="zh-CN" sz="2600" b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的真子集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269382" y="4053202"/>
                <a:ext cx="11589417" cy="20312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经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验证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端点值满足条件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故实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的取值范围为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3].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053202"/>
                <a:ext cx="11589417" cy="2031262"/>
              </a:xfrm>
              <a:prstGeom prst="rect">
                <a:avLst/>
              </a:prstGeom>
              <a:blipFill rotWithShape="0">
                <a:blip r:embed="rId5"/>
                <a:stretch>
                  <a:fillRect b="-33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88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7883" y="1974037"/>
            <a:ext cx="10879599" cy="3277994"/>
          </a:xfrm>
          <a:prstGeom prst="rect">
            <a:avLst/>
          </a:prstGeom>
          <a:noFill/>
        </p:spPr>
        <p:txBody>
          <a:bodyPr wrap="square" lIns="121898" tIns="60948" rIns="121898" bIns="60948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理解充分条件、必要条件、充要条件的含义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600" b="1" smtClean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理解判定定理与充分条件的关系、性质定理与必要条件的关系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600" b="1" smtClean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理解全称量词命题与存在量词命题的含义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能正确对两种命题进行否定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40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12448" y="2181729"/>
            <a:ext cx="114110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充分条件、必要条件的应用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一般表现在参数问题的求解上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解题时需注意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把充分条件、必要条件或充要条件转化为集合之间的关系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然后根据集合之间的关系列出关于参数的不等式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或不等式组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求解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要注意区间端点值的检验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03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2733712"/>
            <a:ext cx="12190413" cy="358319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5427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甘孜州模拟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的充分不必要条件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-∞,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0]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.[0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,+∞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.[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,+∞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-∞,-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1]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的充分不必要条件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故选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427255"/>
              </a:xfrm>
              <a:prstGeom prst="rect">
                <a:avLst/>
              </a:prstGeom>
              <a:blipFill rotWithShape="0">
                <a:blip r:embed="rId4"/>
                <a:stretch>
                  <a:fillRect l="-947" r="-579" b="-5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05601" y="1605034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925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4403494"/>
            <a:ext cx="12190413" cy="179311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9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考点三　全称量词与存在量词</a:t>
            </a:r>
            <a:endParaRPr lang="zh-CN" altLang="zh-CN" sz="12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9382" y="752072"/>
            <a:ext cx="1158941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角度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含量词命题的否定及真假判断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(1)(2025·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邵阳联考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命题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∃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6&lt;0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的否定为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40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∃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6&gt;0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40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∃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40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∀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6&lt;0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40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∀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40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∃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6&lt;0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的否定为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∀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9335611" y="1490607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7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482660"/>
            <a:ext cx="12190413" cy="374067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9382" y="621443"/>
            <a:ext cx="115894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(2)(2024·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新高考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Ⅱ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卷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已知命题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600" b="1" dirty="0">
                <a:latin typeface="Cambria Math" panose="02040503050406030204" pitchFamily="18" charset="0"/>
                <a:cs typeface="Cambria Math" panose="02040503050406030204" pitchFamily="18" charset="0"/>
              </a:rPr>
              <a:t>∀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|&gt;1;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命题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600" b="1" dirty="0">
                <a:latin typeface="Cambria Math" panose="02040503050406030204" pitchFamily="18" charset="0"/>
                <a:cs typeface="Cambria Math" panose="02040503050406030204" pitchFamily="18" charset="0"/>
              </a:rPr>
              <a:t>∃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都是真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命题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B.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¬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都是真命题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¬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都是真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命题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D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¬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¬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都是真命题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在命题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当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所以命题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为假命题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¬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为真命题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在命题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因为立方根等于本身的实数有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</a:t>
            </a:r>
            <a:r>
              <a:rPr lang="en-US" altLang="zh-CN" sz="2600" b="1" dirty="0">
                <a:latin typeface="Cambria Math" panose="02040503050406030204" pitchFamily="18" charset="0"/>
                <a:cs typeface="Cambria Math" panose="02040503050406030204" pitchFamily="18" charset="0"/>
              </a:rPr>
              <a:t>∃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使得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所以命题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为真命题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¬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为假命题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¬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都是真命题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10260044" y="744390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311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755150"/>
            <a:ext cx="12190413" cy="343999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443389"/>
            <a:ext cx="1158941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4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角度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含量词命题的应用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40000"/>
              </a:lnSpc>
              <a:spcAft>
                <a:spcPts val="0"/>
              </a:spcAf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(2024·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河南百校联考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∀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2]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∃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为假命题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为真命题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4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.[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4]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4]		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-∞,-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3)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.[4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,+∞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40000"/>
              </a:lnSpc>
              <a:spcAft>
                <a:spcPts val="0"/>
              </a:spcAf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由题意知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∀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2]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为假命题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4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¬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∃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2]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为真命题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4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2]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的图象的对称轴方程为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4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此时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其最大值为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解得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≥-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4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又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∃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为真命题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解得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4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综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上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的取值范围为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4].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6560955" y="1630434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0789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2447" y="2181729"/>
            <a:ext cx="1161548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含量词命题的否定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一是要改写量词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二是要否定结论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判定全称量词命题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∀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是真命题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需要对集合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中的每一个元素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证明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成立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要判定存在量词命题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∃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是真命题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只要在限定集合内找到一个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使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成立即可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由命题真假求参数的范围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一是直接由命题的含义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利用函数的最值求参数的范围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二是利用等价命题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¬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的关系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转化成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¬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的真假求参数的范围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5105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41545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)(2025·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深圳质检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下列命题中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为真命题的有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∃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240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∃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154599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8827357" y="740926"/>
            <a:ext cx="7393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AD</a:t>
            </a:r>
            <a:endParaRPr lang="zh-CN" altLang="en-US" sz="30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028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-17096"/>
            <a:ext cx="12190413" cy="62690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303943"/>
                <a:ext cx="11589417" cy="5882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利用基本不等式可得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当且仅当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等号成立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当且仅当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等号成立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故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命题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∃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为假命题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易知对于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·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当且仅当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等号成立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易知当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∃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303943"/>
                <a:ext cx="11589417" cy="5882188"/>
              </a:xfrm>
              <a:prstGeom prst="rect">
                <a:avLst/>
              </a:prstGeom>
              <a:blipFill rotWithShape="0">
                <a:blip r:embed="rId3"/>
                <a:stretch>
                  <a:fillRect l="-947" b="-1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02481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4292806"/>
            <a:ext cx="12190413" cy="195814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382" y="621443"/>
            <a:ext cx="115894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(2)(</a:t>
            </a:r>
            <a:r>
              <a:rPr lang="zh-CN" altLang="zh-CN" sz="2600" b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多选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已知命题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∀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1]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不等式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恒成立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命题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∃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3]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不等式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则下列说法正确的是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命题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的否定是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∃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1]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不等式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命题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的否定是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∀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3]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不等式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当命题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为真命题时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当命题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为假命题时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&lt;4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命题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600" b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的否定是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∃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不等式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”,</a:t>
            </a:r>
            <a:r>
              <a:rPr lang="zh-CN" altLang="zh-CN" sz="2600" b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故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命题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zh-CN" sz="2600" b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的否定是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∀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不等式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”,</a:t>
            </a:r>
            <a:r>
              <a:rPr lang="zh-CN" altLang="zh-CN" sz="2600" b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故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6006179" y="1350907"/>
            <a:ext cx="10166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ACD</a:t>
            </a:r>
            <a:endParaRPr lang="zh-CN" altLang="en-US" sz="30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6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3487"/>
            <a:ext cx="12190413" cy="626901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286290"/>
                <a:ext cx="11589417" cy="6105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若命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题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为真命题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则当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1]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若命题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为假命题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∀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3]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4&gt;0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为真命题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3]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时恒成立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当且仅当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时取等号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286290"/>
                <a:ext cx="11589417" cy="6105633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85015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8"/>
          <p:cNvSpPr/>
          <p:nvPr/>
        </p:nvSpPr>
        <p:spPr bwMode="auto">
          <a:xfrm>
            <a:off x="-2" y="2611947"/>
            <a:ext cx="4837438" cy="1712353"/>
          </a:xfrm>
          <a:custGeom>
            <a:avLst/>
            <a:gdLst/>
            <a:ahLst/>
            <a:cxnLst/>
            <a:rect l="l" t="t" r="r" b="b"/>
            <a:pathLst>
              <a:path w="4310745" h="1283968">
                <a:moveTo>
                  <a:pt x="1089668" y="0"/>
                </a:moveTo>
                <a:lnTo>
                  <a:pt x="3526973" y="0"/>
                </a:lnTo>
                <a:lnTo>
                  <a:pt x="4310745" y="1269454"/>
                </a:lnTo>
                <a:lnTo>
                  <a:pt x="1089668" y="1283968"/>
                </a:lnTo>
                <a:close/>
                <a:moveTo>
                  <a:pt x="0" y="0"/>
                </a:moveTo>
                <a:lnTo>
                  <a:pt x="1089667" y="0"/>
                </a:lnTo>
                <a:lnTo>
                  <a:pt x="1089667" y="1283968"/>
                </a:lnTo>
                <a:lnTo>
                  <a:pt x="0" y="1283968"/>
                </a:lnTo>
                <a:close/>
              </a:path>
            </a:pathLst>
          </a:custGeom>
          <a:solidFill>
            <a:srgbClr val="5482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15234" y="2688154"/>
            <a:ext cx="2902842" cy="119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7200" kern="0" spc="-20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r>
              <a:rPr lang="en-US" altLang="zh-CN" sz="7200" kern="0" spc="-20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7200" kern="0" spc="-20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108062" y="3679592"/>
            <a:ext cx="2098700" cy="502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2665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665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307938" y="1710102"/>
            <a:ext cx="3110318" cy="913218"/>
            <a:chOff x="4307938" y="1710102"/>
            <a:chExt cx="3110318" cy="913218"/>
          </a:xfrm>
        </p:grpSpPr>
        <p:sp>
          <p:nvSpPr>
            <p:cNvPr id="8" name="TextBox 7">
              <a:hlinkClick r:id="rId3" action="ppaction://hlinksldjump"/>
            </p:cNvPr>
            <p:cNvSpPr txBox="1"/>
            <p:nvPr/>
          </p:nvSpPr>
          <p:spPr bwMode="auto">
            <a:xfrm>
              <a:off x="5201125" y="1752776"/>
              <a:ext cx="2217131" cy="501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zh-CN" altLang="en-US" sz="2665" b="1" ker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知识诊断自测</a:t>
              </a:r>
            </a:p>
          </p:txBody>
        </p:sp>
        <p:sp>
          <p:nvSpPr>
            <p:cNvPr id="16" name="TextBox 15">
              <a:hlinkClick r:id="rId3" action="ppaction://hlinksldjump"/>
            </p:cNvPr>
            <p:cNvSpPr txBox="1"/>
            <p:nvPr/>
          </p:nvSpPr>
          <p:spPr>
            <a:xfrm>
              <a:off x="4307938" y="1710102"/>
              <a:ext cx="811335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>
                  <a:solidFill>
                    <a:srgbClr val="548235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99339" y="2962903"/>
            <a:ext cx="3104980" cy="913218"/>
            <a:chOff x="4999339" y="2962903"/>
            <a:chExt cx="3104980" cy="913218"/>
          </a:xfrm>
        </p:grpSpPr>
        <p:sp>
          <p:nvSpPr>
            <p:cNvPr id="12" name="TextBox 11">
              <a:hlinkClick r:id="rId4" action="ppaction://hlinksldjump"/>
            </p:cNvPr>
            <p:cNvSpPr txBox="1"/>
            <p:nvPr/>
          </p:nvSpPr>
          <p:spPr bwMode="auto">
            <a:xfrm>
              <a:off x="5887187" y="3012193"/>
              <a:ext cx="2217132" cy="501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考点聚焦突破</a:t>
              </a:r>
            </a:p>
          </p:txBody>
        </p:sp>
        <p:sp>
          <p:nvSpPr>
            <p:cNvPr id="17" name="TextBox 16">
              <a:hlinkClick r:id="rId4" action="ppaction://hlinksldjump"/>
            </p:cNvPr>
            <p:cNvSpPr txBox="1"/>
            <p:nvPr/>
          </p:nvSpPr>
          <p:spPr>
            <a:xfrm>
              <a:off x="4999339" y="2962903"/>
              <a:ext cx="894681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>
                  <a:solidFill>
                    <a:srgbClr val="548235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12912" y="4110924"/>
            <a:ext cx="3040374" cy="913218"/>
            <a:chOff x="5712912" y="4110924"/>
            <a:chExt cx="3040374" cy="913218"/>
          </a:xfrm>
        </p:grpSpPr>
        <p:sp>
          <p:nvSpPr>
            <p:cNvPr id="10" name="TextBox 9">
              <a:hlinkClick r:id="rId5" action="ppaction://hlinksldjump"/>
            </p:cNvPr>
            <p:cNvSpPr txBox="1"/>
            <p:nvPr/>
          </p:nvSpPr>
          <p:spPr bwMode="auto">
            <a:xfrm>
              <a:off x="6519982" y="4207367"/>
              <a:ext cx="2233304" cy="5024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课时对点精练</a:t>
              </a:r>
              <a:endParaRPr lang="zh-CN" altLang="en-US" sz="2665" b="1" ker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7">
              <a:hlinkClick r:id="rId5" action="ppaction://hlinksldjump"/>
            </p:cNvPr>
            <p:cNvSpPr txBox="1"/>
            <p:nvPr/>
          </p:nvSpPr>
          <p:spPr>
            <a:xfrm>
              <a:off x="5712912" y="4110924"/>
              <a:ext cx="913914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>
                  <a:solidFill>
                    <a:srgbClr val="548235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</p:grpSp>
      <p:sp>
        <p:nvSpPr>
          <p:cNvPr id="20" name="矩形 34"/>
          <p:cNvSpPr/>
          <p:nvPr/>
        </p:nvSpPr>
        <p:spPr bwMode="auto">
          <a:xfrm>
            <a:off x="9315242" y="2607161"/>
            <a:ext cx="2893192" cy="1717138"/>
          </a:xfrm>
          <a:custGeom>
            <a:avLst/>
            <a:gdLst>
              <a:gd name="connsiteX0" fmla="*/ 0 w 1055077"/>
              <a:gd name="connsiteY0" fmla="*/ 0 h 1283968"/>
              <a:gd name="connsiteX1" fmla="*/ 1055077 w 1055077"/>
              <a:gd name="connsiteY1" fmla="*/ 0 h 1283968"/>
              <a:gd name="connsiteX2" fmla="*/ 1055077 w 1055077"/>
              <a:gd name="connsiteY2" fmla="*/ 1283968 h 1283968"/>
              <a:gd name="connsiteX3" fmla="*/ 0 w 1055077"/>
              <a:gd name="connsiteY3" fmla="*/ 1283968 h 1283968"/>
              <a:gd name="connsiteX4" fmla="*/ 0 w 1055077"/>
              <a:gd name="connsiteY4" fmla="*/ 0 h 1283968"/>
              <a:gd name="connsiteX0-1" fmla="*/ 0 w 1606620"/>
              <a:gd name="connsiteY0-2" fmla="*/ 0 h 1283968"/>
              <a:gd name="connsiteX1-3" fmla="*/ 1606620 w 1606620"/>
              <a:gd name="connsiteY1-4" fmla="*/ 0 h 1283968"/>
              <a:gd name="connsiteX2-5" fmla="*/ 1606620 w 1606620"/>
              <a:gd name="connsiteY2-6" fmla="*/ 1283968 h 1283968"/>
              <a:gd name="connsiteX3-7" fmla="*/ 551543 w 1606620"/>
              <a:gd name="connsiteY3-8" fmla="*/ 1283968 h 1283968"/>
              <a:gd name="connsiteX4-9" fmla="*/ 0 w 1606620"/>
              <a:gd name="connsiteY4-10" fmla="*/ 0 h 1283968"/>
              <a:gd name="connsiteX0-11" fmla="*/ 0 w 1833140"/>
              <a:gd name="connsiteY0-12" fmla="*/ 9525 h 1293493"/>
              <a:gd name="connsiteX1-13" fmla="*/ 1833140 w 1833140"/>
              <a:gd name="connsiteY1-14" fmla="*/ 0 h 1293493"/>
              <a:gd name="connsiteX2-15" fmla="*/ 1606620 w 1833140"/>
              <a:gd name="connsiteY2-16" fmla="*/ 1293493 h 1293493"/>
              <a:gd name="connsiteX3-17" fmla="*/ 551543 w 1833140"/>
              <a:gd name="connsiteY3-18" fmla="*/ 1293493 h 1293493"/>
              <a:gd name="connsiteX4-19" fmla="*/ 0 w 1833140"/>
              <a:gd name="connsiteY4-20" fmla="*/ 9525 h 1293493"/>
              <a:gd name="connsiteX0-21" fmla="*/ 0 w 1833140"/>
              <a:gd name="connsiteY0-22" fmla="*/ 9525 h 1293493"/>
              <a:gd name="connsiteX1-23" fmla="*/ 1833140 w 1833140"/>
              <a:gd name="connsiteY1-24" fmla="*/ 0 h 1293493"/>
              <a:gd name="connsiteX2-25" fmla="*/ 1833140 w 1833140"/>
              <a:gd name="connsiteY2-26" fmla="*/ 1293493 h 1293493"/>
              <a:gd name="connsiteX3-27" fmla="*/ 551543 w 1833140"/>
              <a:gd name="connsiteY3-28" fmla="*/ 1293493 h 1293493"/>
              <a:gd name="connsiteX4-29" fmla="*/ 0 w 1833140"/>
              <a:gd name="connsiteY4-30" fmla="*/ 9525 h 1293493"/>
              <a:gd name="connsiteX0-31" fmla="*/ 0 w 1833140"/>
              <a:gd name="connsiteY0-32" fmla="*/ 0 h 1283968"/>
              <a:gd name="connsiteX1-33" fmla="*/ 1833140 w 1833140"/>
              <a:gd name="connsiteY1-34" fmla="*/ 8288 h 1283968"/>
              <a:gd name="connsiteX2-35" fmla="*/ 1833140 w 1833140"/>
              <a:gd name="connsiteY2-36" fmla="*/ 1283968 h 1283968"/>
              <a:gd name="connsiteX3-37" fmla="*/ 551543 w 1833140"/>
              <a:gd name="connsiteY3-38" fmla="*/ 1283968 h 1283968"/>
              <a:gd name="connsiteX4-39" fmla="*/ 0 w 1833140"/>
              <a:gd name="connsiteY4-40" fmla="*/ 0 h 1283968"/>
              <a:gd name="connsiteX0-41" fmla="*/ 0 w 1843227"/>
              <a:gd name="connsiteY0-42" fmla="*/ 3587 h 1287555"/>
              <a:gd name="connsiteX1-43" fmla="*/ 1843227 w 1843227"/>
              <a:gd name="connsiteY1-44" fmla="*/ 0 h 1287555"/>
              <a:gd name="connsiteX2-45" fmla="*/ 1833140 w 1843227"/>
              <a:gd name="connsiteY2-46" fmla="*/ 1287555 h 1287555"/>
              <a:gd name="connsiteX3-47" fmla="*/ 551543 w 1843227"/>
              <a:gd name="connsiteY3-48" fmla="*/ 1287555 h 1287555"/>
              <a:gd name="connsiteX4-49" fmla="*/ 0 w 1843227"/>
              <a:gd name="connsiteY4-50" fmla="*/ 3587 h 1287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43227" h="1287555">
                <a:moveTo>
                  <a:pt x="0" y="3587"/>
                </a:moveTo>
                <a:lnTo>
                  <a:pt x="1843227" y="0"/>
                </a:lnTo>
                <a:cubicBezTo>
                  <a:pt x="1839865" y="429185"/>
                  <a:pt x="1836502" y="858370"/>
                  <a:pt x="1833140" y="1287555"/>
                </a:cubicBezTo>
                <a:lnTo>
                  <a:pt x="551543" y="1287555"/>
                </a:lnTo>
                <a:lnTo>
                  <a:pt x="0" y="3587"/>
                </a:lnTo>
                <a:close/>
              </a:path>
            </a:pathLst>
          </a:custGeom>
          <a:solidFill>
            <a:srgbClr val="70AD4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6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/>
    </mc:Choice>
    <mc:Fallback xmlns=""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课时对点精练</a:t>
            </a:r>
            <a:endParaRPr lang="zh-CN" altLang="en-US" sz="4800" b="1" spc="30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7162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err="1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KESHIDUIDIANJINGLIAN</a:t>
            </a:r>
            <a:r>
              <a:rPr lang="en-US" altLang="zh-CN" sz="1600" spc="30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600" spc="30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1862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4126708"/>
            <a:ext cx="12190413" cy="21124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9382" y="492501"/>
            <a:ext cx="1158941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一、单选题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命题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∃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的否定为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40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∀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40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∃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40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∀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40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∃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40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由题意知命题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∃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为存在量词命题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其否定为全称量词命题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40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即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∀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&gt;0.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5891879" y="1223780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4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0" y="2920720"/>
            <a:ext cx="12190413" cy="332116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69382" y="492501"/>
            <a:ext cx="115894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已知命题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∀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方程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有解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是真命题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则实数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D.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∀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方程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有解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是真命题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故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解得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935958" y="1185680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6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556360"/>
            <a:ext cx="12190413" cy="366863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5094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充要条件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充分不必要条件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必要不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充分条件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既不充分也不必要条件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反之不成立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满足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但是不满足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的充分不必要条件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094472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4150963" y="715526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8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2325346"/>
            <a:ext cx="12190413" cy="387803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69382" y="492501"/>
            <a:ext cx="1158941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4.(2023·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天津卷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充分不必要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条件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必要不充分条件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充分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必要条件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既不充分也不必要条件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≠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≠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所以由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则有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即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则有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⇒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的必要不充分条件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9106884" y="613926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7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4751845"/>
            <a:ext cx="12190413" cy="145727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9382" y="492501"/>
            <a:ext cx="1158941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当命题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为真命题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可以推出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即一旦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成立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就成立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成立的充分条件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也可以这样说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不成立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那么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一定不成立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对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成立也是很必要的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王安石在《游褒禅山记》中也说过一段话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世之奇伟、瑰怪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非常之观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常在于险远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而人之所罕至焉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故非有志者不能至也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从数学逻辑角度分析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,“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有志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能至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充分条件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必要条件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充要条件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既不充分也不必要条件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因为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非有志者不能至也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即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不成立时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能至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一定不成立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能至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的充分条件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,“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能至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的必要条件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5396325" y="2964696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0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289264"/>
            <a:ext cx="12190413" cy="395598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492501"/>
            <a:ext cx="1158941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已知命题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∃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为假命题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则实数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	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命题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∃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为假命题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即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命题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¬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∀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4&lt;0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为真命题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4&lt;0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恒成立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符合题意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≠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即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&lt;0.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综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上可知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4&lt;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10085419" y="639199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9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904114"/>
            <a:ext cx="12190413" cy="335437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54568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1&gt;0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对一切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对数函数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,+∞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那么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充分不必要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条件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充要条件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必要不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充分条件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既不充分也不必要条件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若关于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1&gt;0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对一切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恒成立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若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对数函数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,+∞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上单调递减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的必要不充分条件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456815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5459825" y="1223780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0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504674"/>
            <a:ext cx="12190413" cy="374823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/>
              <p:cNvSpPr/>
              <p:nvPr/>
            </p:nvSpPr>
            <p:spPr>
              <a:xfrm>
                <a:off x="256682" y="556001"/>
                <a:ext cx="11589417" cy="55587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8.(2024·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成都调研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:0&lt;ln(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的充分不必要条件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lang="en-US" altLang="zh-CN" sz="2600" b="1" smtClean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0&lt;ln(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的充分不必要条件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5]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3]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的真子集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经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验证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端点值满足条件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故实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的取值范围是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故选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82" y="556001"/>
                <a:ext cx="11589417" cy="5558701"/>
              </a:xfrm>
              <a:prstGeom prst="rect">
                <a:avLst/>
              </a:prstGeom>
              <a:blipFill rotWithShape="0">
                <a:blip r:embed="rId4"/>
                <a:stretch>
                  <a:fillRect l="-947" r="-894" b="-1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648105" y="1149451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2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492501"/>
                <a:ext cx="11589417" cy="3844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二、多选题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下列命题的否定是假命题的是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∃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菱形都是平行四边形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∃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一元二次方程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没有实数根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平面四边形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的内角和等于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360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844322"/>
              </a:xfrm>
              <a:prstGeom prst="rect">
                <a:avLst/>
              </a:prstGeom>
              <a:blipFill rotWithShape="0">
                <a:blip r:embed="rId3"/>
                <a:stretch>
                  <a:fillRect l="-947" b="-12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5078571" y="1185680"/>
            <a:ext cx="9957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ABD</a:t>
            </a:r>
            <a:endParaRPr lang="zh-CN" altLang="en-US" sz="30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五边形 8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燕尾形 9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367596" y="2565359"/>
            <a:ext cx="6514252" cy="830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知识诊断自测</a:t>
            </a: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1104756" y="2342422"/>
            <a:ext cx="1928879" cy="172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75216" y="3429159"/>
            <a:ext cx="4052042" cy="337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ZHISHIZHENDUANZICE</a:t>
            </a:r>
          </a:p>
        </p:txBody>
      </p:sp>
    </p:spTree>
    <p:extLst>
      <p:ext uri="{BB962C8B-B14F-4D97-AF65-F5344CB8AC3E}">
        <p14:creationId xmlns:p14="http://schemas.microsoft.com/office/powerpoint/2010/main" val="33668404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221166"/>
            <a:ext cx="12190413" cy="647201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4344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由于原命题和其否定的真假完全相反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所以题干中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下列命题的否定是假命题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等价于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下列命题是真命题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中命题为真命题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符合题意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选项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显然符合题意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4&gt;0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恒成立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所以不存在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使得一元二次方程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没有实数根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不符合题意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选项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显然符合题意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故选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ABD.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344972"/>
              </a:xfrm>
              <a:prstGeom prst="rect">
                <a:avLst/>
              </a:prstGeom>
              <a:blipFill rotWithShape="0">
                <a:blip r:embed="rId3"/>
                <a:stretch>
                  <a:fillRect b="-8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431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629098"/>
            <a:ext cx="12190413" cy="359634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5753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已知幂函数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则下列选项中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能使得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成立的一个充分不必要条件是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	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C.ln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	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由题设知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要使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符合题意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ln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&gt;ln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符合题意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选项中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均有可能为负数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不符合题意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753883"/>
              </a:xfrm>
              <a:prstGeom prst="rect">
                <a:avLst/>
              </a:prstGeom>
              <a:blipFill rotWithShape="0">
                <a:blip r:embed="rId4"/>
                <a:stretch>
                  <a:fillRect l="-947" b="-4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2473547" y="1180624"/>
            <a:ext cx="7393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AC</a:t>
            </a:r>
            <a:endParaRPr lang="zh-CN" altLang="en-US" sz="30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7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641886"/>
            <a:ext cx="12190413" cy="365328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67101"/>
                <a:ext cx="11589417" cy="5900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11.(2025·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温州模拟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下列选项中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互为充要条件的是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B.log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0.5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&gt;log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0.5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&lt;3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,“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的必要不充分条件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&lt;3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67101"/>
                <a:ext cx="11589417" cy="5900526"/>
              </a:xfrm>
              <a:prstGeom prst="rect">
                <a:avLst/>
              </a:prstGeom>
              <a:blipFill rotWithShape="0">
                <a:blip r:embed="rId4"/>
                <a:stretch>
                  <a:fillRect l="-947" b="-4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9119711" y="779026"/>
            <a:ext cx="7184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BC</a:t>
            </a:r>
            <a:endParaRPr lang="zh-CN" altLang="en-US" sz="30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80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1917605"/>
            <a:ext cx="12190413" cy="437670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9382" y="492501"/>
            <a:ext cx="1158941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三、填空题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12.(2025·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沈阳质测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的一个充分不必要条件是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lang="en-US" altLang="zh-CN" sz="26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>
                <p:custDataLst>
                  <p:tags r:id="rId2"/>
                </p:custDataLst>
              </p:nvPr>
            </p:nvSpPr>
            <p:spPr>
              <a:xfrm>
                <a:off x="8598503" y="791685"/>
                <a:ext cx="2576346" cy="8208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solidFill>
                      <a:srgbClr val="C00000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答案不唯一</a:t>
                </a:r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8598503" y="791685"/>
                <a:ext cx="2576346" cy="820866"/>
              </a:xfrm>
              <a:prstGeom prst="rect">
                <a:avLst/>
              </a:prstGeom>
              <a:blipFill rotWithShape="0">
                <a:blip r:embed="rId5"/>
                <a:stretch>
                  <a:fillRect l="-4265" r="-4028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773622"/>
                <a:ext cx="11589417" cy="24766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的一个充分不必要条件是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773622"/>
                <a:ext cx="11589417" cy="2476640"/>
              </a:xfrm>
              <a:prstGeom prst="rect">
                <a:avLst/>
              </a:prstGeom>
              <a:blipFill rotWithShape="0">
                <a:blip r:embed="rId6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71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1917605"/>
            <a:ext cx="12190413" cy="437670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9382" y="577027"/>
            <a:ext cx="1158941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13.(2025·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南昌质测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为实数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的一个充分不必要条件是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则实数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的取值范围是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4595717" y="1064925"/>
            <a:ext cx="1244251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</a:t>
            </a: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,+∞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6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4482" y="1976949"/>
            <a:ext cx="11589417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因为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的一个充分不必要条件是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1]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-∞,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的一个真子集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即实数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的取值范围是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,+∞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01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1917605"/>
            <a:ext cx="12190413" cy="437670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492501"/>
            <a:ext cx="1158941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14.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为了证明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所有的素数都是奇数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是假命题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只要证明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_________________________.</a:t>
            </a:r>
            <a:endParaRPr lang="en-US" altLang="zh-CN" sz="2600" b="1" u="sng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1101185" y="1053497"/>
            <a:ext cx="3534942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存在一个素数不是奇数</a:t>
            </a:r>
            <a:endParaRPr lang="zh-CN" altLang="zh-CN" sz="26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9155" y="1930305"/>
            <a:ext cx="1147467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因为命题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所有的素数都是奇数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是假命题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则命题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存在一个素数不是奇数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为真命题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所以为了证明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所有的素数都是奇数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是假命题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只要证明存在一个素数不是奇数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72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128828"/>
            <a:ext cx="12190413" cy="411948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69382" y="530601"/>
                <a:ext cx="11589417" cy="55967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四、解答题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求证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有一个正根和一个负根的充要条件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证明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必要性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因为方程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有一个正根和一个负根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为方程的两根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充分性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可推得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及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为方程的两根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所以方程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有两个相异实根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且两根异号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即方程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有一个正根和一个负根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综上所述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的方程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有一个正根和一个负根的充要条件是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30601"/>
                <a:ext cx="11589417" cy="5596725"/>
              </a:xfrm>
              <a:prstGeom prst="rect">
                <a:avLst/>
              </a:prstGeom>
              <a:blipFill rotWithShape="0">
                <a:blip r:embed="rId3"/>
                <a:stretch>
                  <a:fillRect l="-947" t="-109" r="-947" b="-17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66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1841405"/>
            <a:ext cx="12190413" cy="437670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256682" y="505201"/>
                <a:ext cx="11589417" cy="56233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:|4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是否存在实数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使得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的充要条件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若存在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若不存在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请说明理由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不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存在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理由如下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故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假设存在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使得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的充要条件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则不等式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的解集为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altLang="zh-CN" sz="2600" b="1">
                                <a:latin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m:rPr>
                                <m:nor/>
                              </m:rPr>
                              <a:rPr lang="en-US" altLang="zh-CN" sz="2600" b="1">
                                <a:latin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是方程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的两个根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故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56400">
                  <a:lnSpc>
                    <a:spcPct val="11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此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方程组无解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故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假设不成立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不存在实数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使得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的充要条件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82" y="505201"/>
                <a:ext cx="11589417" cy="5623334"/>
              </a:xfrm>
              <a:prstGeom prst="rect">
                <a:avLst/>
              </a:prstGeom>
              <a:blipFill rotWithShape="0">
                <a:blip r:embed="rId3"/>
                <a:stretch>
                  <a:fillRect l="-947" t="-1085" b="-17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22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180677"/>
            <a:ext cx="12190413" cy="498645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269382" y="492501"/>
                <a:ext cx="11589417" cy="2786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的充分不必要条件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的充分不必要条件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则集合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altLang="zh-CN" sz="2600" b="1">
                                <a:latin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m:rPr>
                                <m:nor/>
                              </m:rPr>
                              <a:rPr lang="en-US" altLang="zh-CN" sz="2600" b="1">
                                <a:latin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</m:d>
                  </m:oMath>
                </a14:m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为不等式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的解集的真子集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2786660"/>
              </a:xfrm>
              <a:prstGeom prst="rect">
                <a:avLst/>
              </a:prstGeom>
              <a:blipFill rotWithShape="0">
                <a:blip r:embed="rId3"/>
                <a:stretch>
                  <a:fillRect l="-947" b="-19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279773" y="2526306"/>
                <a:ext cx="11589417" cy="2008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由二次函数的图象性质可得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73" y="2526306"/>
                <a:ext cx="11589417" cy="2008435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34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69382" y="492501"/>
                <a:ext cx="11589417" cy="52482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zh-CN" altLang="zh-CN" sz="26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2600" b="1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sz="2600" b="1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满足题意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解得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满足题意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所以实数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的取值范围为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248296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672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69382" y="1041457"/>
            <a:ext cx="11589417" cy="61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  <a:tab pos="5311140" algn="l"/>
                <a:tab pos="8011160" algn="l"/>
              </a:tabLst>
            </a:pPr>
            <a:r>
              <a:rPr lang="en-US" altLang="zh-CN" sz="2600" b="1">
                <a:latin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充分条件、必要条件与充要条件的概念</a:t>
            </a:r>
            <a:endParaRPr lang="zh-CN" altLang="zh-CN" sz="2600" kern="1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20611"/>
              </p:ext>
            </p:extLst>
          </p:nvPr>
        </p:nvGraphicFramePr>
        <p:xfrm>
          <a:off x="694531" y="1902449"/>
          <a:ext cx="9505188" cy="3687616"/>
        </p:xfrm>
        <a:graphic>
          <a:graphicData uri="http://schemas.openxmlformats.org/drawingml/2006/table">
            <a:tbl>
              <a:tblPr firstRow="1" firstCol="1" bandRow="1"/>
              <a:tblGrid>
                <a:gridCol w="5619613"/>
                <a:gridCol w="3885575"/>
              </a:tblGrid>
              <a:tr h="73291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若</a:t>
                      </a:r>
                      <a:r>
                        <a:rPr lang="en-US" sz="2600" b="1" i="1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600" b="1" err="1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a:t>⇒</a:t>
                      </a:r>
                      <a:r>
                        <a:rPr lang="en-US" sz="2600" b="1" i="1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2600" b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则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是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zh-CN" sz="2600" b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kumimoji="0" lang="en-US" altLang="zh-CN" sz="2400" b="1" i="0" u="none" baseline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______</a:t>
                      </a:r>
                      <a:r>
                        <a:rPr lang="zh-CN" sz="2600" b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条件</a:t>
                      </a:r>
                      <a:r>
                        <a:rPr lang="en-US" sz="2600" b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是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zh-CN" sz="2600" b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kumimoji="0" lang="en-US" altLang="zh-CN" sz="2400" b="1" i="0" u="none" baseline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______</a:t>
                      </a:r>
                      <a:r>
                        <a:rPr lang="zh-CN" sz="2600" b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条件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7386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是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zh-CN" sz="2600" b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kumimoji="0" lang="en-US" altLang="zh-CN" sz="2400" b="1" i="0" u="none" baseline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____________</a:t>
                      </a:r>
                      <a:r>
                        <a:rPr lang="zh-CN" sz="2600" b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条件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600" b="1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a:t>⇒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且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2600" b="1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a:t>⇏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6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是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zh-CN" sz="2600" b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kumimoji="0" lang="en-US" altLang="zh-CN" sz="2400" b="1" i="0" u="none" baseline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____________</a:t>
                      </a:r>
                      <a:r>
                        <a:rPr lang="zh-CN" sz="2600" b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条件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600" b="1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a:t>⇏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且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2600" b="1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a:t>⇒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6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是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zh-CN" sz="2600" b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kumimoji="0" lang="en-US" altLang="zh-CN" sz="2400" b="1" i="0" u="none" baseline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______</a:t>
                      </a:r>
                      <a:r>
                        <a:rPr lang="zh-CN" sz="2600" b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条件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600" b="1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a:t>⇔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6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是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的既不充分也不必要条件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 i="1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600" b="1" err="1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a:t>⇏</a:t>
                      </a:r>
                      <a:r>
                        <a:rPr lang="en-US" sz="2600" b="1" i="1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且</a:t>
                      </a:r>
                      <a:r>
                        <a:rPr lang="en-US" sz="2600" b="1" i="1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2600" b="1" err="1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a:t>⇏</a:t>
                      </a:r>
                      <a:r>
                        <a:rPr lang="en-US" sz="2600" b="1" i="1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4567004" y="2040521"/>
            <a:ext cx="8547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充分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264241" y="2015121"/>
            <a:ext cx="8547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必要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58618" y="2764802"/>
            <a:ext cx="185980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充分不必要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00066" y="3476383"/>
            <a:ext cx="185980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必要不充分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97249" y="4238764"/>
            <a:ext cx="8547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充要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5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10" grpId="0" autoUpdateAnimBg="0"/>
      <p:bldP spid="11" grpId="0" autoUpdateAnimBg="0"/>
      <p:bldP spid="12" grpId="0" autoUpdateAnimBg="0"/>
      <p:bldP spid="13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95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382" y="621443"/>
            <a:ext cx="11589417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全称量词与存在量词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全称量词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短语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所有的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任意一个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在逻辑中通常叫做全称量词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并用符号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4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表示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存在量词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短语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存在一个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至少有一个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在逻辑中通常叫做存在量词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并用符号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4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表示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50654" y="1943005"/>
            <a:ext cx="37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ambria Math" panose="02040503050406030204" pitchFamily="18" charset="0"/>
                <a:sym typeface="Times New Roman" panose="02020603050405020304" pitchFamily="18" charset="0"/>
              </a:rPr>
              <a:t>∀</a:t>
            </a:r>
            <a:endParaRPr lang="zh-CN" altLang="en-US" sz="24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25855" y="3095129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ambria Math" panose="02040503050406030204" pitchFamily="18" charset="0"/>
                <a:sym typeface="Times New Roman" panose="02020603050405020304" pitchFamily="18" charset="0"/>
              </a:rPr>
              <a:t>∃</a:t>
            </a:r>
            <a:endParaRPr lang="zh-CN" altLang="en-US" sz="24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5342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382" y="621443"/>
            <a:ext cx="11589417" cy="61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  <a:tab pos="5311140" algn="l"/>
                <a:tab pos="8011160" algn="l"/>
              </a:tabLst>
            </a:pPr>
            <a:r>
              <a:rPr lang="en-US" altLang="zh-CN" sz="2600" b="1">
                <a:latin typeface="Times New Roman" panose="02020603050405020304" pitchFamily="18" charset="0"/>
              </a:rPr>
              <a:t>3.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全称量词命题和存在量词命题</a:t>
            </a:r>
            <a:endParaRPr lang="zh-CN" altLang="zh-CN" sz="1050" kern="1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473236"/>
              </p:ext>
            </p:extLst>
          </p:nvPr>
        </p:nvGraphicFramePr>
        <p:xfrm>
          <a:off x="478502" y="1447449"/>
          <a:ext cx="10585324" cy="3672460"/>
        </p:xfrm>
        <a:graphic>
          <a:graphicData uri="http://schemas.openxmlformats.org/drawingml/2006/table">
            <a:tbl>
              <a:tblPr firstRow="1" firstCol="1" bandRow="1"/>
              <a:tblGrid>
                <a:gridCol w="1294423"/>
                <a:gridCol w="5013624"/>
                <a:gridCol w="4277277"/>
              </a:tblGrid>
              <a:tr h="9181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名称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050" marR="13050" marT="13050" marB="13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全称量词命题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050" marR="13050" marT="13050" marB="13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存在量词命题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050" marR="13050" marT="13050" marB="13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81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结构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050" marR="13050" marT="13050" marB="13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对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中的任意一个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600" b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有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成立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348" marR="11348" marT="13050" marB="13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存在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中的元素</a:t>
                      </a:r>
                      <a:r>
                        <a:rPr lang="en-US" sz="2600" b="1" i="1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600" b="1" err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600" b="1" i="1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成立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348" marR="11348" marT="13050" marB="13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81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简记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050" marR="13050" marT="13050" marB="13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2400" i="0" u="none" baseline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_____________</a:t>
                      </a:r>
                      <a:endParaRPr kumimoji="0" lang="zh-CN" sz="2400" i="0" u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13050" marR="13050" marT="13050" marB="13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a:t>∃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sz="2600" b="1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∈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600" b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050" marR="13050" marT="13050" marB="13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81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否定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050" marR="13050" marT="13050" marB="13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a:t>∃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sz="2600" b="1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∈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600" b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¬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6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26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3050" marR="13050" marT="13050" marB="13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2400" i="0" u="none" baseline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_______________</a:t>
                      </a:r>
                      <a:endParaRPr kumimoji="0" lang="zh-CN" sz="2400" i="0" u="none" baseline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13050" marR="13050" marT="13050" marB="13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3377591" y="3505994"/>
            <a:ext cx="1701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ambria Math" panose="02040503050406030204" pitchFamily="18" charset="0"/>
                <a:sym typeface="Times New Roman" panose="02020603050405020304" pitchFamily="18" charset="0"/>
              </a:rPr>
              <a:t>∀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 pitchFamily="18" charset="0"/>
              </a:rPr>
              <a:t>∈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M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,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p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(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)</a:t>
            </a:r>
            <a:endParaRPr lang="zh-CN" altLang="en-US" sz="24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75949" y="4433602"/>
            <a:ext cx="1952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ambria Math" panose="02040503050406030204" pitchFamily="18" charset="0"/>
                <a:sym typeface="Times New Roman" panose="02020603050405020304" pitchFamily="18" charset="0"/>
              </a:rPr>
              <a:t>∀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  <a:sym typeface="Times New Roman" panose="02020603050405020304" pitchFamily="18" charset="0"/>
              </a:rPr>
              <a:t>∈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M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, ¬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p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(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)</a:t>
            </a:r>
            <a:endParaRPr lang="zh-CN" altLang="en-US" sz="24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7020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-635" y="1416379"/>
            <a:ext cx="2622209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437459" y="1498947"/>
            <a:ext cx="283109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558728" y="1517367"/>
            <a:ext cx="2733319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常用结论与微点提醒</a:t>
            </a:r>
          </a:p>
        </p:txBody>
      </p:sp>
      <p:sp>
        <p:nvSpPr>
          <p:cNvPr id="7" name="矩形 6"/>
          <p:cNvSpPr/>
          <p:nvPr/>
        </p:nvSpPr>
        <p:spPr>
          <a:xfrm>
            <a:off x="269382" y="2134417"/>
            <a:ext cx="115894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会区别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的充分不必要条件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err="1">
                <a:latin typeface="Cambria Math" panose="02040503050406030204" pitchFamily="18" charset="0"/>
                <a:cs typeface="Cambria Math" panose="02040503050406030204" pitchFamily="18" charset="0"/>
              </a:rPr>
              <a:t>⇒</a:t>
            </a:r>
            <a:r>
              <a:rPr lang="en-US" altLang="zh-CN" sz="2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且</a:t>
            </a:r>
            <a:r>
              <a:rPr lang="en-US" altLang="zh-CN" sz="2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err="1">
                <a:latin typeface="Cambria Math" panose="02040503050406030204" pitchFamily="18" charset="0"/>
                <a:cs typeface="Cambria Math" panose="02040503050406030204" pitchFamily="18" charset="0"/>
              </a:rPr>
              <a:t>⇏</a:t>
            </a:r>
            <a:r>
              <a:rPr lang="en-US" altLang="zh-CN" sz="2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的充分不必要条件是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err="1">
                <a:latin typeface="Cambria Math" panose="02040503050406030204" pitchFamily="18" charset="0"/>
                <a:cs typeface="Cambria Math" panose="02040503050406030204" pitchFamily="18" charset="0"/>
              </a:rPr>
              <a:t>⇒</a:t>
            </a:r>
            <a:r>
              <a:rPr lang="en-US" altLang="zh-CN" sz="2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且</a:t>
            </a:r>
            <a:r>
              <a:rPr lang="en-US" altLang="zh-CN" sz="2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err="1">
                <a:latin typeface="Cambria Math" panose="02040503050406030204" pitchFamily="18" charset="0"/>
                <a:cs typeface="Cambria Math" panose="02040503050406030204" pitchFamily="18" charset="0"/>
              </a:rPr>
              <a:t>⇏</a:t>
            </a:r>
            <a:r>
              <a:rPr lang="en-US" altLang="zh-CN" sz="2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两者的不同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zh-CN" sz="2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的充分不必要条件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等价于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¬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¬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的充分不必要条件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含有一个量词的命题的否定规律是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改量词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否结论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命题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¬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的真假性相反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若判断一个命题的真假有困难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可判断此命题否定的真假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4724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3988848"/>
            <a:ext cx="12190413" cy="2234301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CBE9C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68253" y="895526"/>
            <a:ext cx="11758923" cy="8365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思考辨析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在括号内打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“×”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至少有一个三角形的内角和为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是全称量词命题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写全称量词命题的否定时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全称量词变为存在量词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	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的充分条件时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的必要条件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若已知</a:t>
            </a:r>
            <a:r>
              <a:rPr lang="en-US" altLang="zh-CN" sz="2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err="1">
                <a:latin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的充分不必要条件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至少有一个三角形的内角和为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是存在量词命题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001476" y="1612678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21465" y="2222532"/>
            <a:ext cx="40576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√</a:t>
            </a:r>
            <a:endParaRPr lang="zh-CN" altLang="en-US" sz="320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705187" y="2820829"/>
            <a:ext cx="40576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√</a:t>
            </a:r>
            <a:endParaRPr lang="zh-CN" altLang="en-US" sz="320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67338" y="3405283"/>
            <a:ext cx="40576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√</a:t>
            </a:r>
            <a:endParaRPr lang="zh-CN" altLang="en-US" sz="320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11693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 autoUpdateAnimBg="0"/>
      <p:bldP spid="6" grpId="0" autoUpdateAnimBg="0"/>
      <p:bldP spid="7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BE9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BE9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1634</Words>
  <Application>Microsoft Office PowerPoint</Application>
  <PresentationFormat>自定义</PresentationFormat>
  <Paragraphs>345</Paragraphs>
  <Slides>50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64" baseType="lpstr">
      <vt:lpstr>等线</vt:lpstr>
      <vt:lpstr>黑体</vt:lpstr>
      <vt:lpstr>经典繁仿黑</vt:lpstr>
      <vt:lpstr>楷体</vt:lpstr>
      <vt:lpstr>宋体</vt:lpstr>
      <vt:lpstr>微软雅黑</vt:lpstr>
      <vt:lpstr>微软雅黑 Light</vt:lpstr>
      <vt:lpstr>Arial</vt:lpstr>
      <vt:lpstr>Broadway</vt:lpstr>
      <vt:lpstr>Calibri</vt:lpstr>
      <vt:lpstr>Cambria Math</vt:lpstr>
      <vt:lpstr>Impact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JBY</cp:lastModifiedBy>
  <cp:revision>46</cp:revision>
  <dcterms:created xsi:type="dcterms:W3CDTF">2024-01-05T07:50:57Z</dcterms:created>
  <dcterms:modified xsi:type="dcterms:W3CDTF">2025-01-18T06:29:37Z</dcterms:modified>
</cp:coreProperties>
</file>