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59" r:id="rId7"/>
    <p:sldId id="260" r:id="rId8"/>
    <p:sldId id="261" r:id="rId9"/>
    <p:sldId id="336" r:id="rId10"/>
    <p:sldId id="337" r:id="rId11"/>
    <p:sldId id="264" r:id="rId12"/>
    <p:sldId id="265" r:id="rId13"/>
    <p:sldId id="268" r:id="rId14"/>
    <p:sldId id="338" r:id="rId15"/>
    <p:sldId id="339" r:id="rId16"/>
    <p:sldId id="269" r:id="rId17"/>
    <p:sldId id="270" r:id="rId18"/>
    <p:sldId id="271" r:id="rId19"/>
    <p:sldId id="272" r:id="rId20"/>
    <p:sldId id="273" r:id="rId21"/>
    <p:sldId id="342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351" r:id="rId30"/>
    <p:sldId id="282" r:id="rId31"/>
    <p:sldId id="283" r:id="rId32"/>
    <p:sldId id="291" r:id="rId33"/>
    <p:sldId id="319" r:id="rId34"/>
    <p:sldId id="344" r:id="rId35"/>
    <p:sldId id="345" r:id="rId36"/>
    <p:sldId id="346" r:id="rId37"/>
    <p:sldId id="347" r:id="rId38"/>
    <p:sldId id="327" r:id="rId39"/>
    <p:sldId id="323" r:id="rId40"/>
    <p:sldId id="32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52" r:id="rId51"/>
    <p:sldId id="353" r:id="rId52"/>
    <p:sldId id="304" r:id="rId53"/>
    <p:sldId id="305" r:id="rId54"/>
    <p:sldId id="306" r:id="rId55"/>
    <p:sldId id="307" r:id="rId56"/>
    <p:sldId id="308" r:id="rId57"/>
    <p:sldId id="309" r:id="rId58"/>
    <p:sldId id="312" r:id="rId59"/>
  </p:sldIdLst>
  <p:sldSz cx="12190095" cy="6859270"/>
  <p:notesSz cx="6858000" cy="9144000"/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14" autoAdjust="0"/>
  </p:normalViewPr>
  <p:slideViewPr>
    <p:cSldViewPr showGuides="1">
      <p:cViewPr>
        <p:scale>
          <a:sx n="75" d="100"/>
          <a:sy n="75" d="100"/>
        </p:scale>
        <p:origin x="828" y="44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slide" Target="../slides/slide42.xml"/><Relationship Id="rId8" Type="http://schemas.openxmlformats.org/officeDocument/2006/relationships/slide" Target="../slides/slide41.xml"/><Relationship Id="rId7" Type="http://schemas.openxmlformats.org/officeDocument/2006/relationships/slide" Target="../slides/slide40.xml"/><Relationship Id="rId6" Type="http://schemas.openxmlformats.org/officeDocument/2006/relationships/tags" Target="../tags/tag50.xml"/><Relationship Id="rId5" Type="http://schemas.openxmlformats.org/officeDocument/2006/relationships/slide" Target="../slides/slide3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0" Type="http://schemas.openxmlformats.org/officeDocument/2006/relationships/slide" Target="../slides/slide55.xml"/><Relationship Id="rId2" Type="http://schemas.openxmlformats.org/officeDocument/2006/relationships/tags" Target="../tags/tag47.xml"/><Relationship Id="rId19" Type="http://schemas.openxmlformats.org/officeDocument/2006/relationships/slide" Target="../slides/slide54.xml"/><Relationship Id="rId18" Type="http://schemas.openxmlformats.org/officeDocument/2006/relationships/slide" Target="../slides/slide53.xml"/><Relationship Id="rId17" Type="http://schemas.openxmlformats.org/officeDocument/2006/relationships/slide" Target="../slides/slide52.xml"/><Relationship Id="rId16" Type="http://schemas.openxmlformats.org/officeDocument/2006/relationships/slide" Target="../slides/slide51.xml"/><Relationship Id="rId15" Type="http://schemas.openxmlformats.org/officeDocument/2006/relationships/slide" Target="../slides/slide50.xml"/><Relationship Id="rId14" Type="http://schemas.openxmlformats.org/officeDocument/2006/relationships/slide" Target="../slides/slide47.xml"/><Relationship Id="rId13" Type="http://schemas.openxmlformats.org/officeDocument/2006/relationships/slide" Target="../slides/slide46.xml"/><Relationship Id="rId12" Type="http://schemas.openxmlformats.org/officeDocument/2006/relationships/slide" Target="../slides/slide45.xml"/><Relationship Id="rId11" Type="http://schemas.openxmlformats.org/officeDocument/2006/relationships/slide" Target="../slides/slide44.xml"/><Relationship Id="rId10" Type="http://schemas.openxmlformats.org/officeDocument/2006/relationships/slide" Target="../slides/slide4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slide" Target="../slides/slide3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slide" Target="../slides/slide3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slide" Target="../slides/slide3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7" Type="http://schemas.openxmlformats.org/officeDocument/2006/relationships/slide" Target="../slides/slide3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7" Type="http://schemas.openxmlformats.org/officeDocument/2006/relationships/slide" Target="../slides/slide3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tiff"/><Relationship Id="rId8" Type="http://schemas.openxmlformats.org/officeDocument/2006/relationships/tags" Target="../tags/tag38.xml"/><Relationship Id="rId7" Type="http://schemas.openxmlformats.org/officeDocument/2006/relationships/slide" Target="../slides/slide3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slide" Target="../slides/slide47.xml"/><Relationship Id="rId8" Type="http://schemas.openxmlformats.org/officeDocument/2006/relationships/slide" Target="../slides/slide46.xml"/><Relationship Id="rId7" Type="http://schemas.openxmlformats.org/officeDocument/2006/relationships/slide" Target="../slides/slide45.xml"/><Relationship Id="rId6" Type="http://schemas.openxmlformats.org/officeDocument/2006/relationships/slide" Target="../slides/slide44.xml"/><Relationship Id="rId5" Type="http://schemas.openxmlformats.org/officeDocument/2006/relationships/slide" Target="../slides/slide43.xml"/><Relationship Id="rId4" Type="http://schemas.openxmlformats.org/officeDocument/2006/relationships/slide" Target="../slides/slide42.xml"/><Relationship Id="rId3" Type="http://schemas.openxmlformats.org/officeDocument/2006/relationships/slide" Target="../slides/slide41.xml"/><Relationship Id="rId20" Type="http://schemas.openxmlformats.org/officeDocument/2006/relationships/tags" Target="../tags/tag42.xml"/><Relationship Id="rId2" Type="http://schemas.openxmlformats.org/officeDocument/2006/relationships/slide" Target="../slides/slide40.xml"/><Relationship Id="rId19" Type="http://schemas.openxmlformats.org/officeDocument/2006/relationships/slide" Target="../slides/slide3.xml"/><Relationship Id="rId18" Type="http://schemas.openxmlformats.org/officeDocument/2006/relationships/tags" Target="../tags/tag41.xml"/><Relationship Id="rId17" Type="http://schemas.openxmlformats.org/officeDocument/2006/relationships/tags" Target="../tags/tag40.xml"/><Relationship Id="rId16" Type="http://schemas.openxmlformats.org/officeDocument/2006/relationships/tags" Target="../tags/tag39.xml"/><Relationship Id="rId15" Type="http://schemas.openxmlformats.org/officeDocument/2006/relationships/slide" Target="../slides/slide55.xml"/><Relationship Id="rId14" Type="http://schemas.openxmlformats.org/officeDocument/2006/relationships/slide" Target="../slides/slide54.xml"/><Relationship Id="rId13" Type="http://schemas.openxmlformats.org/officeDocument/2006/relationships/slide" Target="../slides/slide53.xml"/><Relationship Id="rId12" Type="http://schemas.openxmlformats.org/officeDocument/2006/relationships/slide" Target="../slides/slide52.xml"/><Relationship Id="rId11" Type="http://schemas.openxmlformats.org/officeDocument/2006/relationships/slide" Target="../slides/slide51.xml"/><Relationship Id="rId10" Type="http://schemas.openxmlformats.org/officeDocument/2006/relationships/slide" Target="../slides/slide50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slide" Target="../slides/slide42.xml"/><Relationship Id="rId8" Type="http://schemas.openxmlformats.org/officeDocument/2006/relationships/slide" Target="../slides/slide41.xml"/><Relationship Id="rId7" Type="http://schemas.openxmlformats.org/officeDocument/2006/relationships/slide" Target="../slides/slide40.xml"/><Relationship Id="rId6" Type="http://schemas.openxmlformats.org/officeDocument/2006/relationships/tags" Target="../tags/tag46.xml"/><Relationship Id="rId5" Type="http://schemas.openxmlformats.org/officeDocument/2006/relationships/slide" Target="../slides/slide3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0" Type="http://schemas.openxmlformats.org/officeDocument/2006/relationships/slide" Target="../slides/slide55.xml"/><Relationship Id="rId2" Type="http://schemas.openxmlformats.org/officeDocument/2006/relationships/tags" Target="../tags/tag43.xml"/><Relationship Id="rId19" Type="http://schemas.openxmlformats.org/officeDocument/2006/relationships/slide" Target="../slides/slide54.xml"/><Relationship Id="rId18" Type="http://schemas.openxmlformats.org/officeDocument/2006/relationships/slide" Target="../slides/slide53.xml"/><Relationship Id="rId17" Type="http://schemas.openxmlformats.org/officeDocument/2006/relationships/slide" Target="../slides/slide52.xml"/><Relationship Id="rId16" Type="http://schemas.openxmlformats.org/officeDocument/2006/relationships/slide" Target="../slides/slide51.xml"/><Relationship Id="rId15" Type="http://schemas.openxmlformats.org/officeDocument/2006/relationships/slide" Target="../slides/slide50.xml"/><Relationship Id="rId14" Type="http://schemas.openxmlformats.org/officeDocument/2006/relationships/slide" Target="../slides/slide47.xml"/><Relationship Id="rId13" Type="http://schemas.openxmlformats.org/officeDocument/2006/relationships/slide" Target="../slides/slide46.xml"/><Relationship Id="rId12" Type="http://schemas.openxmlformats.org/officeDocument/2006/relationships/slide" Target="../slides/slide45.xml"/><Relationship Id="rId11" Type="http://schemas.openxmlformats.org/officeDocument/2006/relationships/slide" Target="../slides/slide44.xml"/><Relationship Id="rId10" Type="http://schemas.openxmlformats.org/officeDocument/2006/relationships/slide" Target="../slides/slide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动作按钮: 后退或前一项 26">
            <a:hlinkClick r:id="" action="ppaction://hlinkshowjump?jump=previousslide"/>
          </p:cNvPr>
          <p:cNvSpPr/>
          <p:nvPr userDrawn="1">
            <p:custDataLst>
              <p:tags r:id="rId2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前进或下一项 27">
            <a:hlinkClick r:id="" action="ppaction://hlinkshowjump?jump=nextslide"/>
          </p:cNvPr>
          <p:cNvSpPr/>
          <p:nvPr userDrawn="1">
            <p:custDataLst>
              <p:tags r:id="rId3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动作按钮: 结束 28">
            <a:hlinkClick r:id="" action="ppaction://hlinkshowjump?jump=endshow"/>
          </p:cNvPr>
          <p:cNvSpPr/>
          <p:nvPr userDrawn="1">
            <p:custDataLst>
              <p:tags r:id="rId4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角矩形 29">
            <a:hlinkClick r:id="rId5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zh-CN" altLang="zh-CN" sz="1600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  <a:endParaRPr lang="en-US" altLang="zh-CN" sz="1400" dirty="0"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  <a:endParaRPr lang="en-US" altLang="zh-CN" sz="1400" dirty="0"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  <a:endParaRPr lang="en-US" altLang="zh-CN" sz="140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3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  <a:endParaRPr lang="en-US" altLang="zh-CN" sz="1400" dirty="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3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  <a:endParaRPr lang="en-US" altLang="zh-CN" sz="1400" dirty="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3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  <a:endParaRPr lang="en-US" altLang="zh-CN" sz="1400" dirty="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3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  <a:endParaRPr lang="en-US" altLang="zh-CN" sz="1400" dirty="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3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  <a:endParaRPr lang="en-US" altLang="zh-CN" sz="1400" dirty="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3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  <a:endParaRPr lang="en-US" altLang="zh-CN" sz="140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4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charset="-122"/>
              <a:cs typeface="经典繁仿黑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69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015" y="0"/>
            <a:ext cx="12222794" cy="6859588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41904" y="0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  <a:endParaRPr 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169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015" y="0"/>
            <a:ext cx="12222794" cy="6859588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2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3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4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5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zh-CN" altLang="zh-CN" sz="1600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 userDrawn="1">
            <p:custDataLst>
              <p:tags r:id="rId7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 userDrawn="1">
            <p:custDataLst>
              <p:tags r:id="rId8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9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10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2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3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4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5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zh-CN" altLang="zh-CN" sz="1600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3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4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5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6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7" action="ppaction://hlinksldjump"/>
          </p:cNvPr>
          <p:cNvSpPr/>
          <p:nvPr userDrawn="1">
            <p:custDataLst>
              <p:tags r:id="rId8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zh-CN" altLang="zh-CN" sz="1600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3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4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5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6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7" action="ppaction://hlinksldjump"/>
          </p:cNvPr>
          <p:cNvSpPr/>
          <p:nvPr userDrawn="1">
            <p:custDataLst>
              <p:tags r:id="rId8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zh-CN" altLang="zh-CN" sz="1600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4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5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6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7" action="ppaction://hlinksldjump"/>
          </p:cNvPr>
          <p:cNvSpPr/>
          <p:nvPr userDrawn="1">
            <p:custDataLst>
              <p:tags r:id="rId8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zh-CN" altLang="zh-CN" sz="1600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2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4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5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6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7" action="ppaction://hlinksldjump"/>
          </p:cNvPr>
          <p:cNvSpPr/>
          <p:nvPr userDrawn="1">
            <p:custDataLst>
              <p:tags r:id="rId8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zh-CN" altLang="zh-CN" sz="1600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  <a:endParaRPr lang="zh-CN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2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  <a:endParaRPr lang="en-US" altLang="zh-CN" sz="1400" dirty="0"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11" name="Rectangle 21">
            <a:hlinkClick r:id="rId3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  <a:endParaRPr lang="en-US" altLang="zh-CN" sz="1400" dirty="0"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12" name="Rectangle 21">
            <a:hlinkClick r:id="rId4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  <a:endParaRPr lang="en-US" altLang="zh-CN" sz="140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13" name="Rectangle 21">
            <a:hlinkClick r:id="rId5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  <a:endParaRPr lang="en-US" altLang="zh-CN" sz="1400" dirty="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14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  <a:endParaRPr lang="en-US" altLang="zh-CN" sz="1400" dirty="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15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  <a:endParaRPr lang="en-US" altLang="zh-CN" sz="1400" dirty="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16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  <a:endParaRPr lang="en-US" altLang="zh-CN" sz="1400" dirty="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17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  <a:endParaRPr lang="en-US" altLang="zh-CN" sz="1400" dirty="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18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  <a:endParaRPr lang="en-US" altLang="zh-CN" sz="140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19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charset="-122"/>
              <a:cs typeface="经典繁仿黑" pitchFamily="49" charset="-122"/>
            </a:endParaRPr>
          </a:p>
        </p:txBody>
      </p:sp>
      <p:sp>
        <p:nvSpPr>
          <p:cNvPr id="20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charset="-122"/>
              <a:cs typeface="经典繁仿黑" pitchFamily="49" charset="-122"/>
            </a:endParaRPr>
          </a:p>
        </p:txBody>
      </p:sp>
      <p:sp>
        <p:nvSpPr>
          <p:cNvPr id="22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charset="-122"/>
              <a:cs typeface="经典繁仿黑" pitchFamily="49" charset="-122"/>
            </a:endParaRP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6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17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18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19" action="ppaction://hlinksldjump"/>
          </p:cNvPr>
          <p:cNvSpPr/>
          <p:nvPr userDrawn="1">
            <p:custDataLst>
              <p:tags r:id="rId20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zh-CN" altLang="zh-CN" sz="1600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动作按钮: 后退或前一项 21">
            <a:hlinkClick r:id="" action="ppaction://hlinkshowjump?jump=previousslide"/>
          </p:cNvPr>
          <p:cNvSpPr/>
          <p:nvPr userDrawn="1">
            <p:custDataLst>
              <p:tags r:id="rId2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动作按钮: 前进或下一项 38">
            <a:hlinkClick r:id="" action="ppaction://hlinkshowjump?jump=nextslide"/>
          </p:cNvPr>
          <p:cNvSpPr/>
          <p:nvPr userDrawn="1">
            <p:custDataLst>
              <p:tags r:id="rId3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动作按钮: 结束 39">
            <a:hlinkClick r:id="" action="ppaction://hlinkshowjump?jump=endshow"/>
          </p:cNvPr>
          <p:cNvSpPr/>
          <p:nvPr userDrawn="1">
            <p:custDataLst>
              <p:tags r:id="rId4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圆角矩形 40">
            <a:hlinkClick r:id="rId5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  <a:endParaRPr lang="zh-CN" altLang="zh-CN" sz="1600" b="1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  <a:endParaRPr lang="en-US" altLang="zh-CN" sz="1400" dirty="0"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43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  <a:endParaRPr lang="en-US" altLang="zh-CN" sz="1400" dirty="0"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44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  <a:endParaRPr lang="en-US" altLang="zh-CN" sz="140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45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  <a:endParaRPr lang="en-US" altLang="zh-CN" sz="1400" dirty="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46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  <a:endParaRPr lang="en-US" altLang="zh-CN" sz="1400" dirty="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47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  <a:endParaRPr lang="en-US" altLang="zh-CN" sz="1400" dirty="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48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  <a:endParaRPr lang="en-US" altLang="zh-CN" sz="1400" dirty="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49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  <a:endParaRPr lang="en-US" altLang="zh-CN" sz="1400" dirty="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50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  <a:endParaRPr lang="en-US" altLang="zh-CN" sz="1400">
              <a:solidFill>
                <a:srgbClr val="000000"/>
              </a:solidFill>
              <a:latin typeface="Broadway" panose="04040905080B02020502" pitchFamily="82" charset="0"/>
              <a:ea typeface="楷体" panose="02010609060101010101" charset="-122"/>
              <a:cs typeface="经典繁仿黑"/>
            </a:endParaRPr>
          </a:p>
        </p:txBody>
      </p:sp>
      <p:sp>
        <p:nvSpPr>
          <p:cNvPr id="51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charset="-122"/>
              <a:cs typeface="经典繁仿黑" pitchFamily="49" charset="-122"/>
            </a:endParaRPr>
          </a:p>
        </p:txBody>
      </p:sp>
      <p:sp>
        <p:nvSpPr>
          <p:cNvPr id="53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prstClr val="black"/>
              </a:solidFill>
              <a:latin typeface="Broadway" panose="04040905080B02020502" pitchFamily="82" charset="0"/>
              <a:ea typeface="楷体" panose="02010609060101010101" charset="-122"/>
              <a:cs typeface="经典繁仿黑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54.xml"/><Relationship Id="rId2" Type="http://schemas.openxmlformats.org/officeDocument/2006/relationships/image" Target="../media/image3.png"/><Relationship Id="rId1" Type="http://schemas.openxmlformats.org/officeDocument/2006/relationships/tags" Target="../tags/tag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6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76.xml"/><Relationship Id="rId2" Type="http://schemas.openxmlformats.org/officeDocument/2006/relationships/image" Target="../media/image8.png"/><Relationship Id="rId1" Type="http://schemas.openxmlformats.org/officeDocument/2006/relationships/tags" Target="../tags/tag75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image" Target="../media/image9.png"/><Relationship Id="rId1" Type="http://schemas.openxmlformats.org/officeDocument/2006/relationships/tags" Target="../tags/tag88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image" Target="../media/image11.png"/><Relationship Id="rId1" Type="http://schemas.openxmlformats.org/officeDocument/2006/relationships/tags" Target="../tags/tag9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4.xml"/><Relationship Id="rId2" Type="http://schemas.openxmlformats.org/officeDocument/2006/relationships/image" Target="../media/image12.png"/><Relationship Id="rId1" Type="http://schemas.openxmlformats.org/officeDocument/2006/relationships/tags" Target="../tags/tag10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12.xml"/><Relationship Id="rId2" Type="http://schemas.openxmlformats.org/officeDocument/2006/relationships/image" Target="../media/image13.png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slide" Target="slide39.xml"/><Relationship Id="rId2" Type="http://schemas.openxmlformats.org/officeDocument/2006/relationships/slide" Target="slide14.xml"/><Relationship Id="rId1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tiff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tags" Target="../tags/tag119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8.xml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138.xml"/><Relationship Id="rId2" Type="http://schemas.openxmlformats.org/officeDocument/2006/relationships/image" Target="../media/image19.png"/><Relationship Id="rId1" Type="http://schemas.openxmlformats.org/officeDocument/2006/relationships/tags" Target="../tags/tag137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tags" Target="../tags/tag140.xml"/><Relationship Id="rId2" Type="http://schemas.openxmlformats.org/officeDocument/2006/relationships/image" Target="../media/image20.png"/><Relationship Id="rId1" Type="http://schemas.openxmlformats.org/officeDocument/2006/relationships/tags" Target="../tags/tag1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21.tiff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2.png"/><Relationship Id="rId1" Type="http://schemas.openxmlformats.org/officeDocument/2006/relationships/tags" Target="../tags/tag1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5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24.png"/><Relationship Id="rId3" Type="http://schemas.openxmlformats.org/officeDocument/2006/relationships/tags" Target="../tags/tag161.xml"/><Relationship Id="rId2" Type="http://schemas.openxmlformats.org/officeDocument/2006/relationships/image" Target="../media/image23.png"/><Relationship Id="rId1" Type="http://schemas.openxmlformats.org/officeDocument/2006/relationships/tags" Target="../tags/tag16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第一章　集合与常用逻辑用语、不等式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2855223" y="5158030"/>
            <a:ext cx="8874875" cy="8301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集合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  <a:endParaRPr lang="en-US" altLang="zh-CN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</a:endParaRP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  <a:endParaRPr lang="en-US" altLang="zh-CN" sz="160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3938048"/>
            <a:ext cx="12190413" cy="2285101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8253" y="895526"/>
            <a:ext cx="11758923" cy="8365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思考辨析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在括号内打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“×”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385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任何一个集合都至少有两个子集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385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(2){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{(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)|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}.(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385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dirty="0" smtClean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1.(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385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对于任意两个集合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 smtClean="0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 smtClean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恒成立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385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空集只有一个子集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385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 spc="-9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b="1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.{</a:t>
            </a:r>
            <a:r>
              <a:rPr lang="en-US" altLang="zh-CN" sz="2600" b="1" i="1" spc="-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pc="-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spc="-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spc="-9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spc="-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pc="-9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pc="-90" dirty="0" err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spc="-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spc="-9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spc="-9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spc="-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spc="-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spc="-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spc="-9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spc="-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pc="-9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pc="-90" dirty="0" err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spc="-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spc="-9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</a:t>
            </a:r>
            <a:r>
              <a:rPr lang="en-US" altLang="zh-CN" sz="2600" b="1" spc="-9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,+∞</a:t>
            </a:r>
            <a:r>
              <a:rPr lang="en-US" altLang="zh-CN" sz="2600" b="1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spc="-9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{(</a:t>
            </a:r>
            <a:r>
              <a:rPr lang="en-US" altLang="zh-CN" sz="2600" b="1" i="1" spc="-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pc="-90" dirty="0" err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pc="-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)|</a:t>
            </a:r>
            <a:r>
              <a:rPr lang="en-US" altLang="zh-CN" sz="2600" b="1" i="1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spc="-9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spc="-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pc="-9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pc="-90" dirty="0" err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spc="-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 spc="-9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是抛物线</a:t>
            </a:r>
            <a:r>
              <a:rPr lang="en-US" altLang="zh-CN" sz="2600" b="1" i="1" spc="-9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spc="-9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spc="-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pc="-9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pc="-90" dirty="0" err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spc="-9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spc="-9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上的点集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385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不满足集合中元素的互异性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02979" y="1612678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91876" y="2228500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44917" y="2794413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98022" y="3354483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utoUpdateAnimBg="0"/>
      <p:bldP spid="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917605"/>
            <a:ext cx="12190413" cy="4376702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0403" y="1295726"/>
            <a:ext cx="11897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sz="26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0" indent="-32385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人教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必修一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P9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练习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BT4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改编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3850" indent="-32385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符合题意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3850" indent="-32385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符合题意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3850" indent="-32385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989649"/>
            <a:ext cx="12190413" cy="4304658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87974" y="1115725"/>
            <a:ext cx="949299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{2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4}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人教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必修一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P13T1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改编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0745" y="2129349"/>
            <a:ext cx="1158941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易知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4}.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933693"/>
            <a:ext cx="12190413" cy="4368079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77001" y="1128425"/>
            <a:ext cx="1244251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>
              <a:lnSpc>
                <a:spcPct val="150000"/>
              </a:lnSpc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,+∞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4.(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苏教必修一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P23T14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改编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|0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&lt;2}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则实数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由图可知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image3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38" y="2783277"/>
            <a:ext cx="3956779" cy="117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1" lang="en-US" altLang="zh-CN" sz="8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2074730"/>
            <a:ext cx="12190413" cy="420228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2"/>
            </p:custDataLst>
          </p:nvPr>
        </p:nvSpPr>
        <p:spPr bwMode="auto">
          <a:xfrm>
            <a:off x="251427" y="-5856"/>
            <a:ext cx="11653111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考点一　集合的基本概念</a:t>
            </a:r>
            <a:endParaRPr lang="zh-CN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752072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(1)(2024·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南京二模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{(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的元素个数为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不符合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舍去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{(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)|(2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共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个元素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3768412" y="1410185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600" b="1" dirty="0">
              <a:solidFill>
                <a:srgbClr val="C00000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133631"/>
            <a:ext cx="12190413" cy="416067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269382" y="606929"/>
                <a:ext cx="11589417" cy="5479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若含有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个实数的集合既可表示成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又可表示成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endParaRPr lang="en-US" altLang="zh-CN" sz="2600" b="1" dirty="0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0030101010101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显然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此时两集合分别是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不满足互异性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故舍去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满足题意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5479064"/>
              </a:xfrm>
              <a:prstGeom prst="rect">
                <a:avLst/>
              </a:prstGeom>
              <a:blipFill rotWithShape="1">
                <a:blip r:embed="rId2"/>
                <a:stretch>
                  <a:fillRect l="-1" t="-681" r="2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1751432" y="1579070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研究集合问题时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首先要明确构成集合的元素是数集、点集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还是其他集合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然后再看集合的构成元素满足的限制条件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从而准确把握集合的含义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利用集合元素的限制条件求参数的值或确定集合中元素的个数时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要注意检验集合中的元素是否满足互异性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464718"/>
            <a:ext cx="12190413" cy="37907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4459625" y="1363607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训练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(1)(2025·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银川、昆明联考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的真子集个数是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A.4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B.7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C.8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D.15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由题意得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的真子集个数为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08841"/>
            <a:ext cx="12190413" cy="379395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9382" y="621443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(2)(2025·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北京西城区调研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1|&lt;3}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∉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A.(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		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.[4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5]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.[4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1|&lt;3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可得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&lt;4}.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10&lt;0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可得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&lt;5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&lt;5}.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∉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则有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3947636" y="13509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了解集合的含义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理解元素与集合的关系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dirty="0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理解集合间包含与相等的含义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能识别给定集合的子集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理解两个集合的并集、交集与补集的含义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会求两个简单集合的并集、交集与补集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dirty="0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能使用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Venn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图表达集合间的基本关系与基本运算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640519"/>
            <a:ext cx="12190413" cy="365515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考点二　集合间的基本关系</a:t>
            </a:r>
            <a:endParaRPr lang="zh-CN" altLang="zh-CN" sz="1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10580846" y="894238"/>
            <a:ext cx="457775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9382" y="781100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(1)(2024·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江门联考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⌀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2027502"/>
            <a:ext cx="12190413" cy="426390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269382" y="418116"/>
                <a:ext cx="11589417" cy="5147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9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(2)(2025·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大连模拟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设集合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的值为</a:t>
                </a:r>
                <a:r>
                  <a:rPr lang="zh-CN" altLang="zh-CN" sz="26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0030101010101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{5}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⊆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{5}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综上可得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18116"/>
                <a:ext cx="11589417" cy="5147178"/>
              </a:xfrm>
              <a:prstGeom prst="rect">
                <a:avLst/>
              </a:prstGeom>
              <a:blipFill rotWithShape="1">
                <a:blip r:embed="rId2"/>
                <a:stretch>
                  <a:fillRect l="-1" t="-6" r="2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矩形 15"/>
              <p:cNvSpPr/>
              <p:nvPr>
                <p:custDataLst>
                  <p:tags r:id="rId3"/>
                </p:custDataLst>
              </p:nvPr>
            </p:nvSpPr>
            <p:spPr>
              <a:xfrm>
                <a:off x="897858" y="954176"/>
                <a:ext cx="832279" cy="887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altLang="zh-CN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zh-CN" altLang="zh-CN" sz="1150" dirty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897858" y="954176"/>
                <a:ext cx="832279" cy="887102"/>
              </a:xfrm>
              <a:prstGeom prst="rect">
                <a:avLst/>
              </a:prstGeom>
              <a:blipFill rotWithShape="1">
                <a:blip r:embed="rId5"/>
                <a:stretch>
                  <a:fillRect l="-72" t="-46" r="48" b="-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81729"/>
            <a:ext cx="1141105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应分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⌀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Cambria Math" panose="02040503050406030204" pitchFamily="18" charset="0"/>
                <a:cs typeface="Cambria Math" panose="02040503050406030204" pitchFamily="18" charset="0"/>
              </a:rPr>
              <a:t>⌀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两种情况讨论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已知两个集合间的关系求参数时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关键是将两个集合间的关系转化为元素或区间端点间的关系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进而求得参数范围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注意合理利用数轴、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Venn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图帮助分析及对参数进行讨论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求得参数后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一定要把端点值代入进行验证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否则易增解或漏解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496242"/>
            <a:ext cx="12190413" cy="37659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621443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训练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(1)(2025·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北京人大附中检测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en-US" altLang="zh-CN" sz="2600" b="1" dirty="0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1}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dirty="0" err="1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)∩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dirty="0" err="1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对于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 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{2}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对于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 ∁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1}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对于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 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)∩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{2}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对于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 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⌀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3757136" y="1363607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693165"/>
            <a:ext cx="12190413" cy="454745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269382" y="418243"/>
                <a:ext cx="11589417" cy="5573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设集合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集合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的非空真子集的个数为</a:t>
                </a:r>
                <a:r>
                  <a:rPr lang="zh-CN" altLang="zh-CN" sz="26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⊆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实数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的取值范围是</a:t>
                </a:r>
                <a:r>
                  <a:rPr lang="zh-CN" altLang="zh-CN" sz="26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　　　　　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0030101010101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易得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中含有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个元素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的非空真子集的个数为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254.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⌀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⊆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要使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⊆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则需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plc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综上所述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18243"/>
                <a:ext cx="11589417" cy="5573770"/>
              </a:xfrm>
              <a:prstGeom prst="rect">
                <a:avLst/>
              </a:prstGeom>
              <a:blipFill rotWithShape="1">
                <a:blip r:embed="rId2"/>
                <a:stretch>
                  <a:fillRect l="-1" t="-7" r="2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2219420" y="952024"/>
            <a:ext cx="1019831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254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zh-CN" sz="115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7828020" y="888397"/>
            <a:ext cx="3477234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≤-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 err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zh-CN" altLang="zh-CN" sz="115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609545"/>
            <a:ext cx="12190413" cy="369170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-13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考点三　集合的运算</a:t>
            </a:r>
            <a:endParaRPr lang="zh-CN" altLang="zh-CN" sz="1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9382" y="752072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例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(1)(2024·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北京卷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&lt;4}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&lt;1}	B.{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3}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&lt;4}	D.{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&lt;4}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由集合的并运算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 dirty="0" smtClean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3&lt;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&lt;4}.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10703441" y="8806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531194"/>
            <a:ext cx="12190413" cy="376227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2503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(2)(2024·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已知集合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</m:oMath>
                </a14:m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effectLst/>
                    <a:latin typeface="MS Mincho" panose="02020609040205080304" pitchFamily="49" charset="-128"/>
                    <a:ea typeface="C-KT" panose="03000509000000000000" pitchFamily="65" charset="-122"/>
                    <a:cs typeface="MS Mincho" panose="02020609040205080304" pitchFamily="49" charset="-128"/>
                  </a:rPr>
                  <a:t>∁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A.{1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9}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.{3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9}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C.{1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3}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D.{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5}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0030101010101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81}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effectLst/>
                    <a:latin typeface="MS Mincho" panose="02020609040205080304" pitchFamily="49" charset="-128"/>
                    <a:ea typeface="C-KT" panose="03000509000000000000" pitchFamily="65" charset="-122"/>
                    <a:cs typeface="MS Mincho" panose="02020609040205080304" pitchFamily="49" charset="-128"/>
                  </a:rPr>
                  <a:t>∁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5}.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2503955"/>
              </a:xfrm>
              <a:prstGeom prst="rect">
                <a:avLst/>
              </a:prstGeom>
              <a:blipFill rotWithShape="1">
                <a:blip r:embed="rId2"/>
                <a:stretch>
                  <a:fillRect l="-1" t="-16" r="2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10995795" y="7790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058914"/>
            <a:ext cx="12190413" cy="319961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则实数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A.(1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,+∞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.[1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,+∞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C.(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-∞,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-∞,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由题可知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)}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≤-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所以由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592931" y="1363607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2181729"/>
            <a:ext cx="1161548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进行集合运算时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首先看集合能否化简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能化简的先化简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再研究其关系并进行运算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对于集合的交、并、补运算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如果集合中的元素是离散的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可用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Venn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图表示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如果集合中的元素是连续的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可用数轴表示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此时要注意端点的情况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055616"/>
            <a:ext cx="12190413" cy="323161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4959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0030101010101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(1)(2024·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新高考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Ⅰ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卷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已知集合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5&lt;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&lt;5}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.{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0}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.{2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3}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.{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0}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.{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2}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0030101010101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0030101010101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5&lt;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&lt;5}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	=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g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959948"/>
              </a:xfrm>
              <a:prstGeom prst="rect">
                <a:avLst/>
              </a:prstGeom>
              <a:blipFill rotWithShape="1">
                <a:blip r:embed="rId2"/>
                <a:stretch>
                  <a:fillRect l="-1" t="-751" r="2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1774666" y="13382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7200" kern="0" spc="-200" dirty="0">
              <a:ln w="1905">
                <a:noFill/>
              </a:ln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1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5">
              <a:hlinkClick r:id="rId1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5335" dirty="0">
                <a:solidFill>
                  <a:srgbClr val="548235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2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>
              <a:hlinkClick r:id="rId2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5335" dirty="0">
                <a:solidFill>
                  <a:srgbClr val="548235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3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3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5335" dirty="0">
                <a:solidFill>
                  <a:srgbClr val="548235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/>
    </mc:Choice>
    <mc:Fallback>
      <p:transition spd="med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3162967"/>
            <a:ext cx="12190413" cy="313134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621443"/>
            <a:ext cx="91650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(2)(2025</a:t>
            </a:r>
            <a:r>
              <a:rPr lang="en-US" altLang="zh-CN" sz="2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聊城质检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已知全集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3)&gt;0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en-US" altLang="zh-CN" sz="2600" b="1" dirty="0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|log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1)&lt;2}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则图中阴影部分所表示的集合为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7869690" y="1363607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pic>
        <p:nvPicPr>
          <p:cNvPr id="5" name="image5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2284" y="733327"/>
            <a:ext cx="2424498" cy="1616332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70982" y="1938849"/>
            <a:ext cx="9165066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|3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&lt;5}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|0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&lt;3}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2582" y="3124867"/>
            <a:ext cx="9165066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Venn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图可知阴影部分对应的集合为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3)&gt;0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解得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&gt;3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&gt;3}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|0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1)&lt;2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1&lt;4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&lt;5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&lt;5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3081016"/>
            <a:ext cx="12190413" cy="323161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9382" y="621443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&gt;1}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⌀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则实数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A.(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-∞,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-∞,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2]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C.[1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,+∞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.[2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,+∞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因为集合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满足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&gt;1}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⌀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解得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567531" y="1321478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 bwMode="auto">
          <a:xfrm>
            <a:off x="251427" y="-26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考点四　集合的新定义问题</a:t>
            </a:r>
            <a:endParaRPr lang="zh-CN" altLang="zh-CN" sz="1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8026749" y="2964696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3649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0030101010101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多选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)(2025·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开封联考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当两个集合中一个集合为另一个集合的子集时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称这两个集合构成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全食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当两个集合有公共元素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但互不为对方子集时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称这两个集合构成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偏食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对于集合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1)·(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构成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全食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偏食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的取值可以是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C.0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D.1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3649782"/>
              </a:xfrm>
              <a:prstGeom prst="rect">
                <a:avLst/>
              </a:prstGeom>
              <a:blipFill rotWithShape="1">
                <a:blip r:embed="rId3"/>
                <a:stretch>
                  <a:fillRect l="-1" t="-1" r="2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573286" y="510410"/>
                <a:ext cx="11062319" cy="5486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lvl="0" indent="-355600">
                  <a:lnSpc>
                    <a:spcPct val="130000"/>
                  </a:lnSpc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0030101010101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构成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全食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偏食</a:t>
                </a:r>
                <a:r>
                  <a:rPr lang="en-US" altLang="zh-CN" sz="2600" b="1" dirty="0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”,</a:t>
                </a:r>
                <a:r>
                  <a:rPr lang="zh-CN" altLang="zh-CN" sz="2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⌀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lvl="0" indent="-355600">
                  <a:lnSpc>
                    <a:spcPct val="130000"/>
                  </a:lnSpc>
                </a:pP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{0}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lvl="0" indent="-355600">
                  <a:lnSpc>
                    <a:spcPct val="130000"/>
                  </a:lnSpc>
                </a:pP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altLang="zh-CN" sz="2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lvl="0" indent="-355600">
                  <a:lnSpc>
                    <a:spcPct val="130000"/>
                  </a:lnSpc>
                </a:pP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lvl="0" indent="-355600">
                  <a:lnSpc>
                    <a:spcPct val="130000"/>
                  </a:lnSpc>
                </a:pP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⌀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不满足题意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lvl="0" indent="-355600">
                  <a:lnSpc>
                    <a:spcPct val="130000"/>
                  </a:lnSpc>
                </a:pP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lvl="0" indent="-355600">
                  <a:lnSpc>
                    <a:spcPct val="130000"/>
                  </a:lnSpc>
                </a:pP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⊆</a:t>
                </a:r>
                <a:r>
                  <a:rPr lang="en-US" altLang="zh-CN" sz="26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满足题意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lvl="0" indent="-355600">
                  <a:lnSpc>
                    <a:spcPct val="130000"/>
                  </a:lnSpc>
                </a:pP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{0</a:t>
                </a:r>
                <a:r>
                  <a:rPr lang="en-US" altLang="zh-CN" sz="2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 dirty="0" smtClean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⊆</a:t>
                </a:r>
                <a:r>
                  <a:rPr lang="en-US" altLang="zh-CN" sz="26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满足题意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lvl="0" indent="-355600">
                  <a:lnSpc>
                    <a:spcPct val="130000"/>
                  </a:lnSpc>
                </a:pP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1}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{1}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</a:rPr>
                  <a:t>⌀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满足题意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BCD.</a:t>
                </a:r>
                <a:endParaRPr lang="zh-CN" altLang="zh-CN" sz="1150" dirty="0">
                  <a:solidFill>
                    <a:prstClr val="black"/>
                  </a:solidFill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86" y="510410"/>
                <a:ext cx="11062319" cy="5486054"/>
              </a:xfrm>
              <a:prstGeom prst="rect">
                <a:avLst/>
              </a:prstGeom>
              <a:blipFill rotWithShape="1">
                <a:blip r:embed="rId2"/>
                <a:stretch>
                  <a:fillRect l="-5" t="-9" r="5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81729"/>
            <a:ext cx="1141105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解决集合新定义问题的关键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解决新定义问题时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一定要读懂新定义的本质含义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紧扣题目所给定义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结合题目所给定义和要求进行恰当转化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切忌同已有概念或定义相混淆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467174"/>
            <a:ext cx="12190413" cy="376227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-39338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300000"/>
              </a:lnSpc>
              <a:spcAft>
                <a:spcPts val="0"/>
              </a:spcAft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训练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dirty="0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(2025·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广州调研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|3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&gt;1}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定义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endParaRPr lang="en-US" altLang="zh-CN" sz="2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300000"/>
              </a:lnSpc>
              <a:spcAft>
                <a:spcPts val="0"/>
              </a:spcAft>
            </a:pP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∉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>
                <p:custDataLst>
                  <p:tags r:id="rId2"/>
                </p:custDataLst>
              </p:nvPr>
            </p:nvSpPr>
            <p:spPr>
              <a:xfrm>
                <a:off x="5145258" y="942809"/>
                <a:ext cx="2493310" cy="1237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zh-CN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5145258" y="942809"/>
                <a:ext cx="2493310" cy="1237005"/>
              </a:xfrm>
              <a:prstGeom prst="rect">
                <a:avLst/>
              </a:prstGeom>
              <a:blipFill rotWithShape="1">
                <a:blip r:embed="rId4"/>
                <a:stretch>
                  <a:fillRect l="-20" t="-38" r="6" b="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656145" y="2355537"/>
                <a:ext cx="11589417" cy="3347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0030101010101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CN" sz="2600" b="1">
                                <a:latin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m:rPr>
                                <m:nor/>
                              </m:rPr>
                              <a:rPr lang="en-US" altLang="zh-CN" sz="2600" b="1">
                                <a:latin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∉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71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altLang="zh-CN" sz="2600" b="1">
                                <a:latin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m:rPr>
                                <m:nor/>
                              </m:rPr>
                              <a:rPr lang="en-US" altLang="zh-CN" sz="2600" b="1">
                                <a:latin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45" y="2355537"/>
                <a:ext cx="11589417" cy="3347070"/>
              </a:xfrm>
              <a:prstGeom prst="rect">
                <a:avLst/>
              </a:prstGeom>
              <a:blipFill rotWithShape="1">
                <a:blip r:embed="rId5"/>
                <a:stretch>
                  <a:fillRect l="-2" t="-1110" r="2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263490" y="128300"/>
            <a:ext cx="11641048" cy="522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教考衔接      容斥问题</a:t>
            </a:r>
            <a:endParaRPr lang="en-US" altLang="zh-CN" sz="28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382" y="897874"/>
            <a:ext cx="11589417" cy="5245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 dirty="0"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教材母题</a:t>
            </a:r>
            <a:r>
              <a:rPr lang="zh-CN" altLang="zh-CN" sz="26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人教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必修一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P35T11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学校举办运动会时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班共有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名同学参加比赛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人参加游泳比赛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人参加田径比赛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人参加球类比赛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同时参加游泳比赛和田径比赛的有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同时参加游泳比赛和球类比赛的有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没有人同时参加三项比赛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同时参加田径和球类比赛的有多少人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只参加游泳一项比赛的有多少人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上述问题的解决方法被称为容斥原理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在人教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必修一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P15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《阅读与思考》中有详细阐释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总结如下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二元容斥原理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:card(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3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三元容斥原理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:card(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9382" y="621443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典例</a:t>
            </a:r>
            <a:r>
              <a:rPr lang="zh-CN" altLang="zh-CN" sz="26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(2024·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吉林四校联考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某学校教师中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会打乒乓球的教师人数为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会打羽毛球的教师人数为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会打篮球的教师人数为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若至少会其中一个体育项目的教师人数为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且三个体育项目都会的教师人数为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则会且仅会其中两个体育项目的教师人数为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是会打乒乓球的教师人数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是会打羽毛球的教师人数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是会打篮球的教师人数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题意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4112863" y="2344026"/>
            <a:ext cx="518091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>
              <a:lnSpc>
                <a:spcPct val="150000"/>
              </a:lnSpc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zh-CN" altLang="zh-CN" sz="115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382" y="621443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根据三元容斥原理得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而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card(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中把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的区域计算了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次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故要减掉这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次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才能得到会且仅会其中两个体育项目的教师人数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因此会且仅会其中两个体育项目的教师人数为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1" lang="en-US" altLang="zh-CN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1" lang="en-US" altLang="zh-CN" sz="88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001358"/>
            <a:ext cx="12190413" cy="326393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382" y="492501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一、单选题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1.(2025·1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月八省联考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.{0}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.{1}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.{0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1}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.{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4}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易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1}.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9538938" y="122378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317236"/>
            <a:ext cx="12190413" cy="398409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69382" y="492501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2.(2024·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郑州二模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已知全集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&lt;5}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|0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A.0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B.1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∉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C.2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D.3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∉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由题意知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&lt;5}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∉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10876808" y="602253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032789"/>
            <a:ext cx="12190413" cy="317325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3749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3.(2025·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湖北十一校联考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已知集合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.[0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.[1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	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.[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0030101010101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0030101010101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2)&lt;0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易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2).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749809"/>
              </a:xfrm>
              <a:prstGeom prst="rect">
                <a:avLst/>
              </a:prstGeom>
              <a:blipFill rotWithShape="1">
                <a:blip r:embed="rId2"/>
                <a:stretch>
                  <a:fillRect l="-1" t="-992" r="2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1859161" y="122378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3254417"/>
            <a:ext cx="12190413" cy="305004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3679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江苏八市模拟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已知集合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𝐙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⊆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⊆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Cambria Math" panose="02040503050406030204" pitchFamily="18" charset="0"/>
                    <a:cs typeface="Cambria Math" panose="02040503050406030204" pitchFamily="18" charset="0"/>
                  </a:rPr>
                  <a:t>⌀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0030101010101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0030101010101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易知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dirty="0" err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⊆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679533"/>
              </a:xfrm>
              <a:prstGeom prst="rect">
                <a:avLst/>
              </a:prstGeom>
              <a:blipFill rotWithShape="1">
                <a:blip r:embed="rId2"/>
                <a:stretch>
                  <a:fillRect l="-1" t="-10" r="2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961358" y="147803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1787796"/>
            <a:ext cx="12190413" cy="45093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9382" y="492501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5.(2024·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福州模拟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		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D.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与集合中元素的互异性矛盾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舍去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符合题意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与集合中元素的互异性矛盾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舍去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综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9335611" y="651899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3021215"/>
            <a:ext cx="12190413" cy="326718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492501"/>
            <a:ext cx="906622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6.(2025·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德州、烟台模拟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|0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则图中阴影部分表示的集合为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8255476" y="117298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pic>
        <p:nvPicPr>
          <p:cNvPr id="5" name="image11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01428" y="791012"/>
            <a:ext cx="2430018" cy="1620012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421782" y="1773622"/>
            <a:ext cx="9066229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A.{x|-3&lt;x&lt;0}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&lt;0}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|0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&lt;1}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&lt;3}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由题图可知阴影部分表示的集合为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&lt;1}.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|0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&gt;2}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&lt;0}.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2356487"/>
            <a:ext cx="12190413" cy="390559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382" y="492501"/>
            <a:ext cx="1158941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则实数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的取值范围为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.[0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.[0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-∞,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0]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,+∞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10322389" y="59879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69382" y="492501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8.(2025·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西安质检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某校高一年级有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现有两种课外实践活动供学生选择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要求每个同学至少选择一种参加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统计调查得知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选择其中一项活动的人数占总人数的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至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选择另一项活动的人数占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至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则下列说法正确的是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同时选择两项参加的学生可能有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同时选择两项参加的学生可能有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同时选择两项参加的学生可能有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260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同时选择两项参加的学生可能有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1625874" y="2418342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032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0030101010101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黑体" panose="02010600030101010101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设选择其中一项活动的人数为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card(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选择另一项活动的人数为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card(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则同时选择两项活动的人数为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card(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根据题意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plc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𝟐𝟎𝟎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%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𝐜𝐚𝐫𝐝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𝟐𝟎𝟎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𝟔𝟓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%,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𝟐𝟎𝟎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%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𝐜𝐚𝐫𝐝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𝟐𝟎𝟎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𝟓𝟓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%,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320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card(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card(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card(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card(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card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240.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故选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032083"/>
              </a:xfrm>
              <a:prstGeom prst="rect">
                <a:avLst/>
              </a:prstGeom>
              <a:blipFill rotWithShape="1">
                <a:blip r:embed="rId2"/>
                <a:stretch>
                  <a:fillRect l="-1" t="-7" r="2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382" y="492501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 smtClean="0">
                <a:effectLst/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法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二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选择其中一项活动的人数占总数的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到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720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人至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780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选择另一项活动的人数占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至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55%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人至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当一项活动有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720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人选择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另一项活动有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人选择时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这两项活动共有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人选择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此时同时选择两项活动参加的人数是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当一项活动有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780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人选择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另一项活动有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660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人选择时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这两项活动共有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440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人选择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此时同时选择两项活动参加的人数是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故同时参加两项活动的人数在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至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之间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382" y="1041457"/>
            <a:ext cx="1158941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元素与集合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集合中元素的三个特性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确定性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无序性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元素与集合的关系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不属于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表示符号分别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b="1" dirty="0">
                <a:latin typeface="MS Mincho" panose="02020609040205080304" pitchFamily="49" charset="-128"/>
                <a:cs typeface="MS Mincho" panose="02020609040205080304" pitchFamily="49" charset="-128"/>
              </a:rPr>
              <a:t>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集合的三种表示方法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图示法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常用数集及记法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78504" y="4138104"/>
          <a:ext cx="10369296" cy="1884014"/>
        </p:xfrm>
        <a:graphic>
          <a:graphicData uri="http://schemas.openxmlformats.org/drawingml/2006/table">
            <a:tbl>
              <a:tblPr firstRow="1" firstCol="1" bandRow="1"/>
              <a:tblGrid>
                <a:gridCol w="1307054"/>
                <a:gridCol w="1781673"/>
                <a:gridCol w="1790942"/>
                <a:gridCol w="2091287"/>
                <a:gridCol w="1853979"/>
                <a:gridCol w="1544361"/>
              </a:tblGrid>
              <a:tr h="9667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名称</a:t>
                      </a:r>
                      <a:endParaRPr lang="zh-CN" sz="115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自然数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集</a:t>
                      </a:r>
                      <a:endParaRPr lang="zh-CN" sz="115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正整数集</a:t>
                      </a:r>
                      <a:endParaRPr lang="zh-CN" sz="11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整数集</a:t>
                      </a:r>
                      <a:endParaRPr lang="zh-CN" sz="11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有理数</a:t>
                      </a:r>
                      <a:r>
                        <a:rPr lang="zh-CN" sz="2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集</a:t>
                      </a:r>
                      <a:endParaRPr lang="zh-CN" sz="115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实数集</a:t>
                      </a:r>
                      <a:endParaRPr lang="zh-CN" sz="11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3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记法</a:t>
                      </a:r>
                      <a:endParaRPr lang="zh-CN" sz="11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400" i="0" u="none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</a:t>
                      </a:r>
                      <a:endParaRPr kumimoji="0" lang="zh-CN" sz="2400" i="0" u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400" i="0" u="none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___________</a:t>
                      </a:r>
                      <a:endParaRPr kumimoji="0" lang="zh-CN" sz="2400" i="0" u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400" i="0" u="none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</a:t>
                      </a:r>
                      <a:endParaRPr kumimoji="0" lang="zh-CN" sz="2400" i="0" u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400" i="0" u="none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</a:t>
                      </a:r>
                      <a:endParaRPr kumimoji="0" lang="zh-CN" sz="2400" i="0" u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400" i="0" u="none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</a:t>
                      </a:r>
                      <a:endParaRPr kumimoji="0" lang="zh-CN" sz="2400" i="0" u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14605" marR="14605" marT="14605" marB="1460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5821109" y="1714278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互异性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1946" y="2320048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属于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66968" y="234965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∈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67366" y="2955429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列举法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81282" y="292154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描述法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98117" y="536121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68478" y="5323237"/>
            <a:ext cx="1159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en-US" altLang="zh-CN" sz="24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*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或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N</a:t>
            </a:r>
            <a:r>
              <a:rPr lang="en-US" altLang="zh-CN" sz="2400" b="1" baseline="-25000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75510" y="5348637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Z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53876" y="5335937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Q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843036" y="5361337"/>
            <a:ext cx="407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R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771243"/>
            <a:ext cx="12190413" cy="359634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327401"/>
            <a:ext cx="1158941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二、多选题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&gt;0}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|0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&lt;3}		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)∩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&lt;2}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|2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&lt;3}		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&lt;5}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的真子集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&gt;2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&gt;2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|0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en-US" altLang="zh-CN" sz="2600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对于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|0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对于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)∩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对于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&gt;2}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对于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&lt;3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&lt;5}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的真子集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6569862" y="1039053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err="1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351150"/>
            <a:ext cx="12190413" cy="393942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492501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10.(2025·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江西部分高中大联考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已知全集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i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 smtClean="0">
                <a:latin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&lt;4}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	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 smtClean="0">
                <a:latin typeface="Cambria Math" panose="02040503050406030204" pitchFamily="18" charset="0"/>
                <a:cs typeface="Cambria Math" panose="02040503050406030204" pitchFamily="18" charset="0"/>
              </a:rPr>
              <a:t>⌀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&gt;0}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&gt;4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|1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&lt;4}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|0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&lt;2}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&gt;4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0&lt;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&lt;2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⌀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	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3312382" y="1206024"/>
            <a:ext cx="7184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349553"/>
            <a:ext cx="12190413" cy="387803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382" y="492501"/>
            <a:ext cx="1158941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为全集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dirty="0" err="1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)∩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⌀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因为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为全集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集合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)∩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⌀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6296209" y="588399"/>
            <a:ext cx="7393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964672"/>
            <a:ext cx="12190413" cy="43333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9382" y="479801"/>
            <a:ext cx="11589417" cy="5815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20000"/>
              </a:lnSpc>
              <a:spcAft>
                <a:spcPts val="0"/>
              </a:spcAft>
            </a:pPr>
            <a:r>
              <a:rPr lang="zh-CN" altLang="zh-CN" sz="2600" b="1" dirty="0"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三、填空题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2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12.(2025·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皖豫名校联盟联考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的所有元素之和为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则实数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20000"/>
              </a:lnSpc>
              <a:spcAft>
                <a:spcPts val="0"/>
              </a:spcAft>
            </a:pPr>
            <a:r>
              <a:rPr lang="en-US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由题意可知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≠-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2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2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2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2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2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此时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的所有元素之和为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不符合题意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舍去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2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此时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的所有元素之和为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不符合题意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舍去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2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且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≠-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2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600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解得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舍去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5105358" y="1269524"/>
            <a:ext cx="519694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>
              <a:lnSpc>
                <a:spcPct val="150000"/>
              </a:lnSpc>
            </a:pP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115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901172"/>
            <a:ext cx="12190413" cy="43333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577027"/>
            <a:ext cx="115894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13.(2025·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南通调研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定义集合运算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Segoe UI Symbol" panose="020B0502040204020203" pitchFamily="34" charset="0"/>
                <a:cs typeface="Segoe UI Symbol" panose="020B0502040204020203" pitchFamily="34" charset="0"/>
              </a:rPr>
              <a:t>☉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则集合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Segoe UI Symbol" panose="020B0502040204020203" pitchFamily="34" charset="0"/>
                <a:cs typeface="Segoe UI Symbol" panose="020B0502040204020203" pitchFamily="34" charset="0"/>
              </a:rPr>
              <a:t>☉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所有元素之和为</a:t>
            </a:r>
            <a:r>
              <a:rPr lang="zh-CN" altLang="zh-C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对应的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对应的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集合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Segoe UI Symbol" panose="020B0502040204020203" pitchFamily="34" charset="0"/>
                <a:cs typeface="Segoe UI Symbol" panose="020B0502040204020203" pitchFamily="34" charset="0"/>
              </a:rPr>
              <a:t>☉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{0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12}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集合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Segoe UI Symbol" panose="020B0502040204020203" pitchFamily="34" charset="0"/>
                <a:cs typeface="Segoe UI Symbol" panose="020B0502040204020203" pitchFamily="34" charset="0"/>
              </a:rPr>
              <a:t>☉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的所有元素之和为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7803796" y="1261090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3090896"/>
            <a:ext cx="12190413" cy="317388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3831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14.(2024·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湖南九校联盟联考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对于非空集合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定义函数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plc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∉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𝑷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已知集合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|0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若存在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则实数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的取值范围为</a:t>
                </a:r>
                <a:r>
                  <a:rPr lang="zh-CN" altLang="zh-CN" sz="26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0030101010101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0030101010101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可取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±2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集合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∩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Cambria Math" panose="02040503050406030204" pitchFamily="18" charset="0"/>
                    <a:cs typeface="Cambria Math" panose="02040503050406030204" pitchFamily="18" charset="0"/>
                  </a:rPr>
                  <a:t>⌀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831755"/>
              </a:xfrm>
              <a:prstGeom prst="rect">
                <a:avLst/>
              </a:prstGeom>
              <a:blipFill rotWithShape="1">
                <a:blip r:embed="rId2"/>
                <a:stretch>
                  <a:fillRect l="-1" t="-10" r="2" b="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1896380" y="2297587"/>
            <a:ext cx="907621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5600" lvl="0" indent="-355600">
              <a:lnSpc>
                <a:spcPct val="150000"/>
              </a:lnSpc>
            </a:pP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</a:t>
            </a:r>
            <a:r>
              <a:rPr lang="en-US" altLang="zh-CN" sz="2600" b="1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zh-CN" altLang="zh-CN" sz="115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332882" y="3930240"/>
                <a:ext cx="11589417" cy="1431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600" b="1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plc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600" b="1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&lt;1.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82" y="3930240"/>
                <a:ext cx="11589417" cy="1431097"/>
              </a:xfrm>
              <a:prstGeom prst="rect">
                <a:avLst/>
              </a:prstGeom>
              <a:blipFill rotWithShape="1">
                <a:blip r:embed="rId4"/>
                <a:stretch>
                  <a:fillRect l="-1" t="-16" r="2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621443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集合间的基本关系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子集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一般地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对于两个集合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中任意一个元素都是集合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就称集合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的子集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记作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</a:t>
            </a:r>
            <a:r>
              <a:rPr lang="en-US" altLang="zh-CN" sz="2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真子集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如果集合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但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元素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dirty="0" err="1">
                <a:latin typeface="MS Mincho" panose="02020609040205080304" pitchFamily="49" charset="-128"/>
                <a:cs typeface="MS Mincho" panose="02020609040205080304" pitchFamily="49" charset="-128"/>
              </a:rPr>
              <a:t>∉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就称集合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是集合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记作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⫋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⫌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相等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空集的性质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dirty="0">
                <a:latin typeface="Cambria" panose="02040503050406030204" pitchFamily="18" charset="0"/>
                <a:cs typeface="Cambria" panose="02040503050406030204" pitchFamily="18" charset="0"/>
              </a:rPr>
              <a:t>⌀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是任何集合的子集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任何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集合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的真子集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02414" y="1902596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元素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09223" y="1930305"/>
            <a:ext cx="410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⊆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54194" y="1943132"/>
            <a:ext cx="410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⊇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56400" y="252337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存在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2967" y="311839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真子集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56904" y="3700705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⊆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80879" y="4295720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非空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621443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集合的基本运算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478504" y="1447451"/>
          <a:ext cx="10801350" cy="4358640"/>
        </p:xfrm>
        <a:graphic>
          <a:graphicData uri="http://schemas.openxmlformats.org/drawingml/2006/table">
            <a:tbl>
              <a:tblPr firstRow="1" firstCol="1" bandRow="1"/>
              <a:tblGrid>
                <a:gridCol w="1728216"/>
                <a:gridCol w="2376297"/>
                <a:gridCol w="3024378"/>
                <a:gridCol w="3672459"/>
              </a:tblGrid>
              <a:tr h="6342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5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90" marR="10490" marT="10490" marB="10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5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集合的并集</a:t>
                      </a:r>
                      <a:endParaRPr lang="zh-CN" sz="25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90" marR="10490" marT="10490" marB="10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5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集合的交集</a:t>
                      </a:r>
                      <a:endParaRPr lang="zh-CN" sz="25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90" marR="10490" marT="10490" marB="10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5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集合的补集</a:t>
                      </a:r>
                      <a:endParaRPr lang="zh-CN" sz="25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22" marR="9122" marT="10490" marB="10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81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5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符号表示</a:t>
                      </a:r>
                      <a:endParaRPr lang="zh-CN" sz="25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90" marR="10490" marT="10490" marB="10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500" b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∪</a:t>
                      </a:r>
                      <a:r>
                        <a:rPr lang="en-US" sz="25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25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90" marR="10490" marT="10490" marB="10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∩</a:t>
                      </a:r>
                      <a:r>
                        <a:rPr lang="en-US" sz="25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25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90" marR="10490" marT="10490" marB="10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5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若全集为</a:t>
                      </a:r>
                      <a:r>
                        <a:rPr lang="en-US" sz="2500" b="1" i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5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5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则集合</a:t>
                      </a:r>
                      <a:r>
                        <a:rPr lang="en-US" sz="2500" b="1" i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5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的补集为</a:t>
                      </a:r>
                      <a:r>
                        <a:rPr lang="en-US" sz="2500" b="1" dirty="0">
                          <a:effectLst/>
                          <a:latin typeface="MS Mincho" panose="02020609040205080304" pitchFamily="49" charset="-128"/>
                          <a:ea typeface="宋体" panose="02010600030101010101" pitchFamily="2" charset="-122"/>
                          <a:cs typeface="MS Mincho" panose="02020609040205080304" pitchFamily="49" charset="-128"/>
                        </a:rPr>
                        <a:t>∁</a:t>
                      </a:r>
                      <a:r>
                        <a:rPr lang="en-US" sz="2500" b="1" i="1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500" b="1" i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25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22" marR="9122" marT="10490" marB="10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1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5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图形表示</a:t>
                      </a:r>
                      <a:endParaRPr lang="zh-CN" sz="25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90" marR="10490" marT="10490" marB="10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5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90" marR="10490" marT="10490" marB="10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5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90" marR="10490" marT="10490" marB="10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5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22" marR="9122" marT="10490" marB="10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1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5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集合表示</a:t>
                      </a:r>
                      <a:endParaRPr lang="zh-CN" sz="25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490" marR="10490" marT="10490" marB="10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{</a:t>
                      </a:r>
                      <a:r>
                        <a:rPr lang="en-US" sz="25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5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2500" b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∈</a:t>
                      </a:r>
                      <a:r>
                        <a:rPr lang="en-US" sz="25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500" b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5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5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2500" b="1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∈</a:t>
                      </a:r>
                      <a:r>
                        <a:rPr lang="en-US" sz="2500" b="1" i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5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}</a:t>
                      </a:r>
                      <a:endParaRPr lang="zh-CN" sz="25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22" marR="9122" marT="10490" marB="10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2400" i="0" u="none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_________________</a:t>
                      </a:r>
                      <a:endParaRPr kumimoji="0" lang="zh-CN" sz="2400" i="0" u="none" baseline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9122" marR="9122" marT="10490" marB="10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{</a:t>
                      </a:r>
                      <a:r>
                        <a:rPr lang="en-US" sz="2500" b="1" i="1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500" b="1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|</a:t>
                      </a:r>
                      <a:r>
                        <a:rPr lang="en-US" sz="2500" b="1" i="1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2500" b="1" dirty="0"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∈</a:t>
                      </a:r>
                      <a:r>
                        <a:rPr lang="en-US" sz="2500" b="1" i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500" b="1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5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且</a:t>
                      </a:r>
                      <a:r>
                        <a:rPr lang="en-US" sz="2500" b="1" i="1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500" b="1" dirty="0" err="1">
                          <a:effectLst/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</a:rPr>
                        <a:t>∉</a:t>
                      </a:r>
                      <a:r>
                        <a:rPr lang="en-US" sz="2500" b="1" i="1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5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}</a:t>
                      </a:r>
                      <a:endParaRPr lang="zh-CN" sz="25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22" marR="9122" marT="10490" marB="104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1" name="image50.jpe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31" y="3745052"/>
            <a:ext cx="1296162" cy="107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51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34" y="3839164"/>
            <a:ext cx="1296162" cy="9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5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530" y="3793356"/>
            <a:ext cx="1680960" cy="9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905162" y="5128399"/>
            <a:ext cx="2448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{</a:t>
            </a:r>
            <a:r>
              <a:rPr lang="en-US" altLang="zh-CN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en-US" altLang="zh-CN" sz="2400" b="1" dirty="0" err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|</a:t>
            </a:r>
            <a:r>
              <a:rPr lang="en-US" altLang="zh-CN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∈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A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,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且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∈</a:t>
            </a:r>
            <a:r>
              <a:rPr lang="en-US" altLang="zh-CN" sz="2400" b="1" i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B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}</a:t>
            </a:r>
            <a:endParaRPr lang="zh-CN" altLang="en-US" sz="2400" dirty="0">
              <a:solidFill>
                <a:srgbClr val="C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9382" y="621443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集合的运算性质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385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⌀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⌀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385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⌀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385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∩(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⌀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dirty="0" err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err="1" smtClean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-635" y="1416379"/>
            <a:ext cx="2622209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437459" y="1498947"/>
            <a:ext cx="283109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4"/>
            </p:custDataLst>
          </p:nvPr>
        </p:nvSpPr>
        <p:spPr>
          <a:xfrm>
            <a:off x="558728" y="1517367"/>
            <a:ext cx="2733319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常用结论与微点提醒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34417"/>
            <a:ext cx="115894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3850" indent="-32385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若有限集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中有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个元素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的子集有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真子集有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非空子集有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非空真子集有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3850" indent="-32385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⊆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⇔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Cambria Math" panose="02040503050406030204" pitchFamily="18" charset="0"/>
                <a:cs typeface="Cambria Math" panose="02040503050406030204" pitchFamily="18" charset="0"/>
              </a:rPr>
              <a:t>⊇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23850" indent="-323850">
              <a:lnSpc>
                <a:spcPct val="150000"/>
              </a:lnSpc>
              <a:spcAft>
                <a:spcPts val="0"/>
              </a:spcAft>
            </a:pP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zh-CN" sz="2600" b="1" dirty="0" err="1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∩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dirty="0" smtClean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 dirty="0">
                <a:latin typeface="Calibri" panose="020F0502020204030204" pitchFamily="34" charset="0"/>
                <a:cs typeface="宋体" panose="02010600030101010101" pitchFamily="2" charset="-122"/>
              </a:rPr>
              <a:t>∪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 dirty="0">
                <a:latin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)∩(</a:t>
            </a:r>
            <a:r>
              <a:rPr lang="en-US" altLang="zh-CN" sz="2600" b="1" dirty="0">
                <a:latin typeface="MS Mincho" panose="02020609040205080304" pitchFamily="49" charset="-128"/>
                <a:ea typeface="C-KT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6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9567</Words>
  <Application>WPS 演示</Application>
  <PresentationFormat>自定义</PresentationFormat>
  <Paragraphs>546</Paragraphs>
  <Slides>56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78" baseType="lpstr">
      <vt:lpstr>Arial</vt:lpstr>
      <vt:lpstr>宋体</vt:lpstr>
      <vt:lpstr>Wingdings</vt:lpstr>
      <vt:lpstr>微软雅黑</vt:lpstr>
      <vt:lpstr>Broadway</vt:lpstr>
      <vt:lpstr>楷体</vt:lpstr>
      <vt:lpstr>经典繁仿黑</vt:lpstr>
      <vt:lpstr>黑体</vt:lpstr>
      <vt:lpstr>经典繁仿黑</vt:lpstr>
      <vt:lpstr>Times New Roman</vt:lpstr>
      <vt:lpstr>微软雅黑 Light</vt:lpstr>
      <vt:lpstr>Calibri</vt:lpstr>
      <vt:lpstr>Impact</vt:lpstr>
      <vt:lpstr>MS Mincho</vt:lpstr>
      <vt:lpstr>Cambria Math</vt:lpstr>
      <vt:lpstr>Cambria</vt:lpstr>
      <vt:lpstr>C-KT</vt:lpstr>
      <vt:lpstr>等线</vt:lpstr>
      <vt:lpstr>Times New Roman</vt:lpstr>
      <vt:lpstr>Arial Unicode MS</vt:lpstr>
      <vt:lpstr>Segoe UI Symbol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辉</cp:lastModifiedBy>
  <cp:revision>50</cp:revision>
  <dcterms:created xsi:type="dcterms:W3CDTF">2024-01-05T07:50:00Z</dcterms:created>
  <dcterms:modified xsi:type="dcterms:W3CDTF">2025-03-21T07:53:56Z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B442FAF18DF84889B2FA0EC16E0349F4_12</vt:lpwstr>
  </property>
  <property fmtid="{D5CDD505-2E9C-101B-9397-08002B2CF9AE}" pid="3" name="KSOProductBuildVer">
    <vt:lpwstr>2052-12.1.0.20305</vt:lpwstr>
  </property>
</Properties>
</file>