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fonts/font6.fntdata" ContentType="application/x-fontdata"/>
  <Override PartName="/ppt/fonts/font7.fntdata" ContentType="application/x-fontdata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handoutMasterIdLst>
    <p:handoutMasterId r:id="rId15"/>
  </p:handoutMasterIdLst>
  <p:sldIdLst>
    <p:sldId id="301" r:id="rId3"/>
    <p:sldId id="481" r:id="rId5"/>
    <p:sldId id="711" r:id="rId6"/>
    <p:sldId id="796" r:id="rId7"/>
    <p:sldId id="799" r:id="rId8"/>
    <p:sldId id="800" r:id="rId9"/>
    <p:sldId id="786" r:id="rId10"/>
    <p:sldId id="787" r:id="rId11"/>
    <p:sldId id="794" r:id="rId12"/>
    <p:sldId id="792" r:id="rId13"/>
    <p:sldId id="288" r:id="rId14"/>
  </p:sldIdLst>
  <p:sldSz cx="9144000" cy="5143500" type="screen16x9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  <p:embeddedFont>
      <p:font typeface="华文中宋" panose="02010600040101010101" pitchFamily="2" charset="-122"/>
      <p:regular r:id="rId23"/>
    </p:embeddedFont>
    <p:embeddedFont>
      <p:font typeface="黑体" panose="02010609060101010101" pitchFamily="49" charset="-122"/>
      <p:regular r:id="rId24"/>
    </p:embeddedFont>
    <p:embeddedFont>
      <p:font typeface="微软雅黑" panose="020B0503020204020204" charset="-122"/>
      <p:regular r:id="rId25"/>
    </p:embeddedFont>
  </p:embeddedFontLst>
  <p:custDataLst>
    <p:tags r:id="rId26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 userDrawn="1">
          <p15:clr>
            <a:srgbClr val="A4A3A4"/>
          </p15:clr>
        </p15:guide>
        <p15:guide id="2" pos="292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44FF"/>
    <a:srgbClr val="89F877"/>
    <a:srgbClr val="81FE70"/>
    <a:srgbClr val="6FFFAC"/>
    <a:srgbClr val="5AFFA3"/>
    <a:srgbClr val="8AFE7E"/>
    <a:srgbClr val="68F0A5"/>
    <a:srgbClr val="0C7601"/>
    <a:srgbClr val="04A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1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92" y="348"/>
      </p:cViewPr>
      <p:guideLst>
        <p:guide orient="horz" pos="1540"/>
        <p:guide pos="292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6" Type="http://schemas.openxmlformats.org/officeDocument/2006/relationships/tags" Target="tags/tag16.xml"/><Relationship Id="rId25" Type="http://schemas.openxmlformats.org/officeDocument/2006/relationships/font" Target="fonts/font7.fntdata"/><Relationship Id="rId24" Type="http://schemas.openxmlformats.org/officeDocument/2006/relationships/font" Target="fonts/font6.fntdata"/><Relationship Id="rId23" Type="http://schemas.openxmlformats.org/officeDocument/2006/relationships/font" Target="fonts/font5.fntdata"/><Relationship Id="rId22" Type="http://schemas.openxmlformats.org/officeDocument/2006/relationships/font" Target="fonts/font4.fntdata"/><Relationship Id="rId21" Type="http://schemas.openxmlformats.org/officeDocument/2006/relationships/font" Target="fonts/font3.fntdata"/><Relationship Id="rId20" Type="http://schemas.openxmlformats.org/officeDocument/2006/relationships/font" Target="fonts/font2.fntdata"/><Relationship Id="rId2" Type="http://schemas.openxmlformats.org/officeDocument/2006/relationships/theme" Target="theme/theme1.xml"/><Relationship Id="rId19" Type="http://schemas.openxmlformats.org/officeDocument/2006/relationships/font" Target="fonts/font1.fntdata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7B30094-8DDE-41F9-9DA6-F71906068928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72446CB-1B9D-492C-93A7-48424B5B1D9F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5363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3555" name="灯片编号占位符 3"/>
          <p:cNvSpPr txBox="1">
            <a:spLocks noGrp="1"/>
          </p:cNvSpPr>
          <p:nvPr>
            <p:ph type="sldNum" sz="quarter"/>
          </p:nvPr>
        </p:nvSpPr>
        <p:spPr bwMode="auto">
          <a:noFill/>
          <a:ln>
            <a:noFill/>
            <a:miter lim="800000"/>
          </a:ln>
        </p:spPr>
        <p:txBody>
          <a:bodyPr wrap="square" lIns="91440" tIns="45720" rIns="91440" bIns="45720" numCol="1" rtlCol="0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560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560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C8CED7-A6B7-4CF9-9DAC-61C5C7B5A59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21507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123907" name="灯片编号占位符 3"/>
          <p:cNvSpPr txBox="1">
            <a:spLocks noGrp="1"/>
          </p:cNvSpPr>
          <p:nvPr>
            <p:ph type="sldNum" sz="quarter"/>
          </p:nvPr>
        </p:nvSpPr>
        <p:spPr bwMode="auto">
          <a:noFill/>
          <a:ln>
            <a:noFill/>
            <a:miter lim="800000"/>
          </a:ln>
        </p:spPr>
        <p:txBody>
          <a:bodyPr wrap="square" lIns="91440" tIns="45720" rIns="91440" bIns="45720" numCol="1" rtlCol="0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8435" name="备注占位符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lang="zh-CN" altLang="en-US" dirty="0"/>
          </a:p>
        </p:txBody>
      </p:sp>
      <p:sp>
        <p:nvSpPr>
          <p:cNvPr id="25603" name="灯片编号占位符 3"/>
          <p:cNvSpPr txBox="1">
            <a:spLocks noGrp="1"/>
          </p:cNvSpPr>
          <p:nvPr>
            <p:ph type="sldNum" sz="quarter"/>
          </p:nvPr>
        </p:nvSpPr>
        <p:spPr bwMode="auto">
          <a:noFill/>
          <a:ln>
            <a:noFill/>
            <a:miter lim="800000"/>
          </a:ln>
        </p:spPr>
        <p:txBody>
          <a:bodyPr wrap="square" lIns="91440" tIns="45720" rIns="91440" bIns="45720" numCol="1" rtlCol="0" anchor="b" anchorCtr="0" compatLnSpc="1"/>
          <a:lstStyle/>
          <a:p>
            <a:pPr lvl="0" algn="r" eaLnBrk="1" hangingPunct="1">
              <a:buNone/>
            </a:pPr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560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560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C8CED7-A6B7-4CF9-9DAC-61C5C7B5A59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560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560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C8CED7-A6B7-4CF9-9DAC-61C5C7B5A59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560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560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C8CED7-A6B7-4CF9-9DAC-61C5C7B5A59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560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560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C8CED7-A6B7-4CF9-9DAC-61C5C7B5A59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560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560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C8CED7-A6B7-4CF9-9DAC-61C5C7B5A59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560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560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C8CED7-A6B7-4CF9-9DAC-61C5C7B5A59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560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2560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9C8CED7-A6B7-4CF9-9DAC-61C5C7B5A59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2"/>
          <p:cNvCxnSpPr/>
          <p:nvPr/>
        </p:nvCxnSpPr>
        <p:spPr>
          <a:xfrm>
            <a:off x="515938" y="623888"/>
            <a:ext cx="3192463" cy="4763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4"/>
          <p:cNvCxnSpPr/>
          <p:nvPr/>
        </p:nvCxnSpPr>
        <p:spPr>
          <a:xfrm>
            <a:off x="5435600" y="628650"/>
            <a:ext cx="3265488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9144000" cy="700088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195" name="图片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9388" y="-20637"/>
            <a:ext cx="1704975" cy="7207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 advClick="0" advTm="0">
    <p:blinds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 advClick="0" advTm="0">
    <p:blinds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over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占位符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512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CFD3D08-7AAE-4AB0-95BC-4F25EDB8865A}" type="datetimeFigureOut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zh-CN" altLang="en-US" dirty="0"/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ransition spd="slow">
    <p:pull/>
  </p:transition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14.xml"/><Relationship Id="rId2" Type="http://schemas.openxmlformats.org/officeDocument/2006/relationships/image" Target="../media/image13.png"/><Relationship Id="rId1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2" Type="http://schemas.openxmlformats.org/officeDocument/2006/relationships/image" Target="../media/image2.png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6.xml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tags" Target="../tags/tag5.xml"/><Relationship Id="rId11" Type="http://schemas.openxmlformats.org/officeDocument/2006/relationships/notesSlide" Target="../notesSlides/notesSlide3.xml"/><Relationship Id="rId10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7.xml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8.xml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.vml"/><Relationship Id="rId8" Type="http://schemas.openxmlformats.org/officeDocument/2006/relationships/slideLayout" Target="../slideLayouts/slideLayout1.xml"/><Relationship Id="rId7" Type="http://schemas.openxmlformats.org/officeDocument/2006/relationships/tags" Target="../tags/tag9.xml"/><Relationship Id="rId6" Type="http://schemas.openxmlformats.org/officeDocument/2006/relationships/image" Target="../media/image16.png"/><Relationship Id="rId5" Type="http://schemas.openxmlformats.org/officeDocument/2006/relationships/image" Target="../media/image15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14.wmf"/><Relationship Id="rId2" Type="http://schemas.openxmlformats.org/officeDocument/2006/relationships/oleObject" Target="../embeddings/oleObject1.bin"/><Relationship Id="rId10" Type="http://schemas.openxmlformats.org/officeDocument/2006/relationships/notesSlide" Target="../notesSlides/notesSlide6.xml"/><Relationship Id="rId1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7.xml"/><Relationship Id="rId8" Type="http://schemas.openxmlformats.org/officeDocument/2006/relationships/vmlDrawing" Target="../drawings/vmlDrawing2.vml"/><Relationship Id="rId7" Type="http://schemas.openxmlformats.org/officeDocument/2006/relationships/slideLayout" Target="../slideLayouts/slideLayout1.xml"/><Relationship Id="rId6" Type="http://schemas.openxmlformats.org/officeDocument/2006/relationships/tags" Target="../tags/tag10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3" Type="http://schemas.openxmlformats.org/officeDocument/2006/relationships/image" Target="../media/image9.png"/><Relationship Id="rId2" Type="http://schemas.openxmlformats.org/officeDocument/2006/relationships/image" Target="../media/image17.wmf"/><Relationship Id="rId1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11.xml"/><Relationship Id="rId1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12.xml"/><Relationship Id="rId2" Type="http://schemas.openxmlformats.org/officeDocument/2006/relationships/image" Target="../media/image11.png"/><Relationship Id="rId1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760095"/>
            <a:ext cx="9144000" cy="1828800"/>
          </a:xfrm>
          <a:prstGeom prst="rect">
            <a:avLst/>
          </a:prstGeom>
          <a:solidFill>
            <a:srgbClr val="1A3F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3" tIns="45706" rIns="91413" bIns="45706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267" name="TextBox 1"/>
          <p:cNvSpPr txBox="1"/>
          <p:nvPr/>
        </p:nvSpPr>
        <p:spPr>
          <a:xfrm>
            <a:off x="0" y="1309052"/>
            <a:ext cx="9144000" cy="730885"/>
          </a:xfrm>
          <a:prstGeom prst="rect">
            <a:avLst/>
          </a:prstGeom>
          <a:noFill/>
          <a:ln w="9525">
            <a:noFill/>
          </a:ln>
        </p:spPr>
        <p:txBody>
          <a:bodyPr lIns="91413" tIns="45706" rIns="91413" bIns="45706">
            <a:spAutoFit/>
          </a:bodyPr>
          <a:lstStyle/>
          <a:p>
            <a:pPr algn="ctr">
              <a:lnSpc>
                <a:spcPts val="5000"/>
              </a:lnSpc>
            </a:pPr>
            <a:r>
              <a:rPr lang="en-US" sz="4400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17</a:t>
            </a:r>
            <a:r>
              <a:rPr lang="zh-CN" altLang="en-US" sz="4400" dirty="0"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题评分细则说明</a:t>
            </a:r>
            <a:endParaRPr lang="zh-CN" altLang="zh-CN" sz="4400" dirty="0">
              <a:solidFill>
                <a:schemeClr val="bg1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ransition spd="slow" advTm="0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直接连接符 23"/>
          <p:cNvCxnSpPr/>
          <p:nvPr/>
        </p:nvCxnSpPr>
        <p:spPr>
          <a:xfrm>
            <a:off x="515938" y="623888"/>
            <a:ext cx="811212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/>
          <p:cNvSpPr/>
          <p:nvPr/>
        </p:nvSpPr>
        <p:spPr>
          <a:xfrm>
            <a:off x="646113" y="242888"/>
            <a:ext cx="276225" cy="274637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TextBox 25"/>
          <p:cNvSpPr txBox="1"/>
          <p:nvPr/>
        </p:nvSpPr>
        <p:spPr>
          <a:xfrm>
            <a:off x="909955" y="206375"/>
            <a:ext cx="2246902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题</a:t>
            </a: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535691" y="163014"/>
            <a:ext cx="5698354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第二问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9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分，建系方法三</a:t>
            </a:r>
            <a:endParaRPr lang="zh-CN" altLang="en-US" sz="22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1" name="文本框 10"/>
          <p:cNvSpPr txBox="1"/>
          <p:nvPr>
            <p:custDataLst>
              <p:tags r:id="rId1"/>
            </p:custDataLst>
          </p:nvPr>
        </p:nvSpPr>
        <p:spPr>
          <a:xfrm>
            <a:off x="217170" y="1216660"/>
            <a:ext cx="2939687" cy="319278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zh-CN" altLang="en-US" sz="18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说明：若按如图方式建系</a:t>
            </a:r>
            <a:endParaRPr lang="en-US" altLang="zh-CN" sz="1800" b="1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  <a:p>
            <a:r>
              <a:rPr lang="zh-CN" altLang="en-US" sz="18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（</a:t>
            </a:r>
            <a:r>
              <a:rPr lang="en-US" altLang="zh-CN" sz="18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1</a:t>
            </a:r>
            <a:r>
              <a:rPr lang="zh-CN" altLang="en-US" sz="18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）</a:t>
            </a:r>
            <a:r>
              <a:rPr lang="en-US" altLang="zh-CN" sz="18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8</a:t>
            </a:r>
            <a:r>
              <a:rPr lang="zh-CN" altLang="en-US" sz="18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分和</a:t>
            </a:r>
            <a:r>
              <a:rPr lang="en-US" altLang="zh-CN" sz="18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11</a:t>
            </a:r>
            <a:r>
              <a:rPr lang="zh-CN" altLang="en-US" sz="18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分处</a:t>
            </a:r>
            <a:r>
              <a:rPr lang="en-US" altLang="zh-CN" sz="18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x</a:t>
            </a:r>
            <a:r>
              <a:rPr lang="zh-CN" altLang="en-US" sz="18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变为</a:t>
            </a:r>
            <a:r>
              <a:rPr lang="en-US" altLang="zh-CN" sz="18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y</a:t>
            </a:r>
            <a:r>
              <a:rPr lang="zh-CN" altLang="en-US" sz="18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；</a:t>
            </a:r>
            <a:endParaRPr lang="en-US" altLang="zh-CN" sz="1800" b="1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  <a:p>
            <a:r>
              <a:rPr lang="zh-CN" altLang="en-US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2</a:t>
            </a:r>
            <a:r>
              <a:rPr lang="zh-CN" altLang="en-US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）</a:t>
            </a:r>
            <a:r>
              <a:rPr lang="en-US" altLang="zh-CN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12</a:t>
            </a:r>
            <a:r>
              <a:rPr lang="zh-CN" altLang="en-US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分处注意</a:t>
            </a:r>
            <a:r>
              <a:rPr lang="en-US" altLang="zh-CN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P</a:t>
            </a:r>
            <a:r>
              <a:rPr lang="zh-CN" altLang="en-US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点坐标</a:t>
            </a:r>
            <a:r>
              <a:rPr lang="zh-CN" altLang="en-US" sz="18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；</a:t>
            </a:r>
            <a:endParaRPr lang="en-US" altLang="zh-CN" sz="1800" b="1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  <a:p>
            <a:r>
              <a:rPr lang="zh-CN" altLang="en-US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（</a:t>
            </a:r>
            <a:r>
              <a:rPr lang="en-US" altLang="zh-CN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3</a:t>
            </a:r>
            <a:r>
              <a:rPr lang="zh-CN" altLang="en-US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）</a:t>
            </a:r>
            <a:r>
              <a:rPr lang="en-US" altLang="zh-CN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14</a:t>
            </a:r>
            <a:r>
              <a:rPr lang="zh-CN" altLang="en-US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分处注意法向量坐标</a:t>
            </a:r>
            <a:r>
              <a:rPr lang="zh-CN" altLang="en-US" sz="18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；</a:t>
            </a:r>
            <a:endParaRPr lang="zh-CN" altLang="en-US" sz="1800" b="1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  <a:p>
            <a:r>
              <a:rPr lang="zh-CN" altLang="en-US" sz="18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（</a:t>
            </a:r>
            <a:r>
              <a:rPr lang="en-US" altLang="zh-CN" sz="18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4</a:t>
            </a:r>
            <a:r>
              <a:rPr lang="zh-CN" altLang="en-US" sz="18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）</a:t>
            </a:r>
            <a:r>
              <a:rPr lang="en-US" altLang="zh-CN" sz="18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15</a:t>
            </a:r>
            <a:r>
              <a:rPr lang="zh-CN" altLang="en-US" sz="18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分处运算结果不变。</a:t>
            </a:r>
            <a:endParaRPr lang="zh-CN" altLang="en-US" sz="1800" b="1" dirty="0">
              <a:solidFill>
                <a:srgbClr val="FF0000"/>
              </a:solidFill>
              <a:latin typeface="+mn-ea"/>
              <a:ea typeface="+mn-ea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7420" y="730885"/>
            <a:ext cx="5525135" cy="377888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ransition spd="slow" advTm="0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32"/>
          <p:cNvGrpSpPr/>
          <p:nvPr/>
        </p:nvGrpSpPr>
        <p:grpSpPr>
          <a:xfrm>
            <a:off x="1747814" y="846409"/>
            <a:ext cx="1870428" cy="187042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8" name="同心圆 3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9" name="椭圆 38"/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40" name="椭圆 39"/>
          <p:cNvSpPr/>
          <p:nvPr/>
        </p:nvSpPr>
        <p:spPr>
          <a:xfrm>
            <a:off x="1020763" y="3290888"/>
            <a:ext cx="677863" cy="677863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317500" dist="190500" dir="8100000" algn="tr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" name="椭圆 40"/>
          <p:cNvSpPr/>
          <p:nvPr/>
        </p:nvSpPr>
        <p:spPr>
          <a:xfrm>
            <a:off x="1898650" y="508000"/>
            <a:ext cx="274638" cy="274638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6" name="组合 71"/>
          <p:cNvGrpSpPr/>
          <p:nvPr/>
        </p:nvGrpSpPr>
        <p:grpSpPr>
          <a:xfrm>
            <a:off x="432219" y="4349008"/>
            <a:ext cx="287919" cy="287919"/>
            <a:chOff x="304800" y="673100"/>
            <a:chExt cx="4000500" cy="4000500"/>
          </a:xfrm>
          <a:effectLst>
            <a:outerShdw blurRad="381000" dist="152400" dir="8100000" algn="tr" rotWithShape="0">
              <a:prstClr val="black">
                <a:alpha val="70000"/>
              </a:prstClr>
            </a:outerShdw>
          </a:effectLst>
        </p:grpSpPr>
        <p:sp>
          <p:nvSpPr>
            <p:cNvPr id="73" name="同心圆 7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4" name="椭圆 73"/>
            <p:cNvSpPr/>
            <p:nvPr/>
          </p:nvSpPr>
          <p:spPr>
            <a:xfrm>
              <a:off x="479425" y="847725"/>
              <a:ext cx="3651250" cy="3651250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6" name="椭圆 75"/>
          <p:cNvSpPr/>
          <p:nvPr/>
        </p:nvSpPr>
        <p:spPr>
          <a:xfrm>
            <a:off x="4549775" y="4511675"/>
            <a:ext cx="136525" cy="136525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885950" y="1557338"/>
            <a:ext cx="1630363" cy="4921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r>
              <a:rPr lang="en-US" altLang="zh-CN" sz="2600" b="1" dirty="0">
                <a:solidFill>
                  <a:srgbClr val="C00000"/>
                </a:solidFill>
                <a:latin typeface="微软雅黑" panose="020B0503020204020204" charset="-122"/>
              </a:rPr>
              <a:t>THANKS</a:t>
            </a:r>
            <a:endParaRPr lang="zh-CN" altLang="en-US" sz="2600" b="1" dirty="0">
              <a:solidFill>
                <a:srgbClr val="C00000"/>
              </a:solidFill>
              <a:latin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  <p:transition spd="slow" advClick="0" advTm="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53" presetClass="entr" presetSubtype="16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64" presetClass="path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-4.72222E-6 -4.68026E-6 L 0.38872 0.84338 " pathEditMode="relative" rAng="0" ptsTypes="AA">
                                      <p:cBhvr>
                                        <p:cTn id="13" dur="1000" spd="-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00" y="4220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4" presetClass="path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2.77778E-6 2.422E-6 L 0.39375 -0.33797 " pathEditMode="relative" rAng="0" ptsTypes="AA">
                                      <p:cBhvr>
                                        <p:cTn id="22" dur="1000" spd="-100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00" y="-1690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4" presetClass="path" presetSubtype="0" fill="hold" grpId="2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5E-6 2.09762E-6 L -0.18855 -1.11369 " pathEditMode="relative" rAng="0" ptsTypes="AA">
                                      <p:cBhvr>
                                        <p:cTn id="31" dur="1000" spd="-100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00" y="-5570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1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4" presetClass="path" presetSubtype="0" fill="hold" grpId="2" nodeType="withEffect">
                                  <p:stCondLst>
                                    <p:cond delay="200"/>
                                  </p:stCondLst>
                                  <p:childTnLst>
                                    <p:animMotion origin="layout" path="M -1.11111E-6 4.44444E-6 L 0.12309 0.575 " pathEditMode="relative" rAng="0" ptsTypes="AA">
                                      <p:cBhvr>
                                        <p:cTn id="40" dur="1000" spd="-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100" y="2870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4" presetClass="path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8.33333E-7 3.20988E-6 L 1.0349 -0.87346 " pathEditMode="relative" rAng="0" ptsTypes="AA">
                                      <p:cBhvr>
                                        <p:cTn id="49" dur="1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700" y="-43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899"/>
                            </p:stCondLst>
                            <p:childTnLst>
                              <p:par>
                                <p:cTn id="55" presetID="34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40" grpId="2" animBg="1"/>
      <p:bldP spid="41" grpId="0" animBg="1"/>
      <p:bldP spid="41" grpId="1" animBg="1"/>
      <p:bldP spid="41" grpId="2" animBg="1"/>
      <p:bldP spid="76" grpId="0" animBg="1"/>
      <p:bldP spid="76" grpId="1" animBg="1"/>
      <p:bldP spid="76" grpId="2" animBg="1"/>
      <p:bldP spid="81" grpId="0"/>
      <p:bldP spid="8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直接连接符 23"/>
          <p:cNvCxnSpPr/>
          <p:nvPr/>
        </p:nvCxnSpPr>
        <p:spPr>
          <a:xfrm>
            <a:off x="515938" y="623888"/>
            <a:ext cx="811212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/>
          <p:cNvSpPr/>
          <p:nvPr/>
        </p:nvSpPr>
        <p:spPr>
          <a:xfrm>
            <a:off x="646113" y="242888"/>
            <a:ext cx="276225" cy="274638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77" name="TextBox 25"/>
          <p:cNvSpPr txBox="1"/>
          <p:nvPr/>
        </p:nvSpPr>
        <p:spPr>
          <a:xfrm>
            <a:off x="922338" y="218158"/>
            <a:ext cx="3300095" cy="3987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2000" b="1" dirty="0">
                <a:solidFill>
                  <a:srgbClr val="FF0000"/>
                </a:solidFill>
                <a:latin typeface="+mn-ea"/>
                <a:ea typeface="+mn-ea"/>
              </a:rPr>
              <a:t>17</a:t>
            </a:r>
            <a:r>
              <a:rPr lang="zh-CN" altLang="en-US" sz="2000" b="1" dirty="0">
                <a:solidFill>
                  <a:srgbClr val="FF0000"/>
                </a:solidFill>
                <a:latin typeface="+mn-ea"/>
                <a:ea typeface="+mn-ea"/>
              </a:rPr>
              <a:t>题</a:t>
            </a:r>
            <a:endParaRPr lang="zh-CN" altLang="en-US" sz="20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8738" y="47625"/>
            <a:ext cx="9075738" cy="4987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Box 1"/>
          <p:cNvSpPr txBox="1"/>
          <p:nvPr>
            <p:custDataLst>
              <p:tags r:id="rId1"/>
            </p:custDataLst>
          </p:nvPr>
        </p:nvSpPr>
        <p:spPr>
          <a:xfrm>
            <a:off x="483235" y="3705506"/>
            <a:ext cx="8177530" cy="125158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indent="95250">
              <a:lnSpc>
                <a:spcPct val="150000"/>
              </a:lnSpc>
            </a:pP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本题第一问</a:t>
            </a:r>
            <a:r>
              <a:rPr lang="en-US" altLang="zh-CN" sz="2800" dirty="0">
                <a:solidFill>
                  <a:srgbClr val="2B44FF"/>
                </a:solidFill>
                <a:latin typeface="Times New Roman" panose="02020603050405020304" pitchFamily="18" charset="0"/>
              </a:rPr>
              <a:t>6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分，第二问</a:t>
            </a:r>
            <a:r>
              <a:rPr lang="en-US" altLang="zh-CN" sz="2800" dirty="0">
                <a:solidFill>
                  <a:srgbClr val="2B44FF"/>
                </a:solidFill>
                <a:latin typeface="Times New Roman" panose="02020603050405020304" pitchFamily="18" charset="0"/>
              </a:rPr>
              <a:t>9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分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sym typeface="+mn-ea"/>
              </a:rPr>
              <a:t>，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共</a:t>
            </a:r>
            <a:r>
              <a:rPr lang="en-US" altLang="zh-CN" sz="2800" dirty="0">
                <a:solidFill>
                  <a:srgbClr val="2B44FF"/>
                </a:solidFill>
                <a:latin typeface="Times New Roman" panose="02020603050405020304" pitchFamily="18" charset="0"/>
              </a:rPr>
              <a:t>15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分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235" y="744855"/>
            <a:ext cx="6350000" cy="320294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0"/>
    </mc:Choice>
    <mc:Fallback>
      <p:transition advTm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直接连接符 23"/>
          <p:cNvCxnSpPr/>
          <p:nvPr/>
        </p:nvCxnSpPr>
        <p:spPr>
          <a:xfrm>
            <a:off x="515938" y="623888"/>
            <a:ext cx="811212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/>
          <p:cNvSpPr/>
          <p:nvPr/>
        </p:nvSpPr>
        <p:spPr>
          <a:xfrm>
            <a:off x="646113" y="242888"/>
            <a:ext cx="276225" cy="274637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TextBox 25"/>
          <p:cNvSpPr txBox="1"/>
          <p:nvPr/>
        </p:nvSpPr>
        <p:spPr>
          <a:xfrm>
            <a:off x="909955" y="206375"/>
            <a:ext cx="2246902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17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题</a:t>
            </a: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535691" y="163014"/>
            <a:ext cx="5698354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第一问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6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分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  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方法一：几何法</a:t>
            </a:r>
            <a:endParaRPr lang="zh-CN" altLang="en-US" sz="22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4"/>
              <p:cNvSpPr txBox="1"/>
              <p:nvPr>
                <p:custDataLst>
                  <p:tags r:id="rId1"/>
                </p:custDataLst>
              </p:nvPr>
            </p:nvSpPr>
            <p:spPr>
              <a:xfrm>
                <a:off x="217170" y="1216660"/>
                <a:ext cx="3757930" cy="3192780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r>
                  <a:rPr lang="zh-CN" altLang="en-US" sz="1800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说明：</a:t>
                </a:r>
                <a:endParaRPr lang="en-US" altLang="zh-CN" sz="1800" b="1" dirty="0">
                  <a:solidFill>
                    <a:srgbClr val="FF0000"/>
                  </a:solidFill>
                  <a:latin typeface="+mn-ea"/>
                  <a:ea typeface="+mn-ea"/>
                  <a:sym typeface="+mn-ea"/>
                </a:endParaRPr>
              </a:p>
              <a:p>
                <a:r>
                  <a:rPr lang="zh-CN" altLang="en-US" sz="1800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（</a:t>
                </a:r>
                <a:r>
                  <a:rPr lang="en-US" altLang="zh-CN" sz="1800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1</a:t>
                </a:r>
                <a:r>
                  <a:rPr lang="zh-CN" altLang="en-US" sz="1800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）</a:t>
                </a:r>
                <a14:m>
                  <m:oMath xmlns:m="http://schemas.openxmlformats.org/officeDocument/2006/math">
                    <m:r>
                      <a:rPr lang="zh-CN" altLang="en-US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+mn-ea"/>
                        <a:sym typeface="+mn-ea"/>
                      </a:rPr>
                      <m:t>得到</m:t>
                    </m:r>
                    <m:r>
                      <a:rPr lang="en-US" altLang="zh-CN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+mn-ea"/>
                        <a:sym typeface="+mn-ea"/>
                      </a:rPr>
                      <m:t>   </m:t>
                    </m:r>
                  </m:oMath>
                </a14:m>
                <a:r>
                  <a:rPr lang="en-US" altLang="zh-CN" sz="1800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      2</a:t>
                </a:r>
                <a:r>
                  <a:rPr lang="zh-CN" altLang="en-US" sz="1800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分；</a:t>
                </a:r>
                <a:endParaRPr lang="zh-CN" altLang="en-US" sz="1800" b="1" dirty="0">
                  <a:solidFill>
                    <a:srgbClr val="FF0000"/>
                  </a:solidFill>
                  <a:latin typeface="+mn-ea"/>
                  <a:ea typeface="+mn-ea"/>
                  <a:sym typeface="+mn-ea"/>
                </a:endParaRPr>
              </a:p>
              <a:p>
                <a:r>
                  <a:rPr lang="zh-CN" altLang="en-US" sz="1800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（</a:t>
                </a:r>
                <a:r>
                  <a:rPr lang="en-US" altLang="zh-CN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2</a:t>
                </a:r>
                <a:r>
                  <a:rPr lang="zh-CN" altLang="en-US" sz="1800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）得到</a:t>
                </a:r>
                <a14:m>
                  <m:oMath xmlns:m="http://schemas.openxmlformats.org/officeDocument/2006/math">
                    <m:r>
                      <a:rPr lang="en-US" altLang="zh-CN" sz="1800" b="1" i="0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+mn-ea"/>
                        <a:sym typeface="+mn-ea"/>
                      </a:rPr>
                      <m:t>                </m:t>
                    </m:r>
                  </m:oMath>
                </a14:m>
                <a:r>
                  <a:rPr lang="en-US" altLang="zh-CN" sz="1800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2</a:t>
                </a:r>
                <a:r>
                  <a:rPr lang="zh-CN" altLang="en-US" sz="1800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分；</a:t>
                </a:r>
                <a:endParaRPr lang="en-US" altLang="zh-CN" sz="1800" b="1" dirty="0">
                  <a:solidFill>
                    <a:srgbClr val="FF0000"/>
                  </a:solidFill>
                  <a:latin typeface="+mn-ea"/>
                  <a:ea typeface="+mn-ea"/>
                  <a:sym typeface="+mn-ea"/>
                </a:endParaRPr>
              </a:p>
              <a:p>
                <a:r>
                  <a:rPr lang="zh-CN" altLang="en-US" sz="1800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（</a:t>
                </a:r>
                <a:r>
                  <a:rPr lang="en-US" altLang="zh-CN" sz="1800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3</a:t>
                </a:r>
                <a:r>
                  <a:rPr lang="zh-CN" altLang="en-US" sz="1800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）</a:t>
                </a:r>
                <a14:m>
                  <m:oMath xmlns:m="http://schemas.openxmlformats.org/officeDocument/2006/math">
                    <m:r>
                      <a:rPr lang="zh-CN" altLang="en-US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+mn-ea"/>
                        <a:sym typeface="+mn-ea"/>
                      </a:rPr>
                      <m:t>得到</m:t>
                    </m:r>
                  </m:oMath>
                </a14:m>
                <a:r>
                  <a:rPr lang="en-US" altLang="zh-CN" sz="1800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         2</a:t>
                </a:r>
                <a:r>
                  <a:rPr lang="zh-CN" altLang="en-US" sz="1800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分。不写</a:t>
                </a:r>
                <a:r>
                  <a:rPr lang="en-US" altLang="zh-CN" sz="1800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PO</a:t>
                </a:r>
                <a:r>
                  <a:rPr lang="zh-CN" altLang="en-US" sz="1800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与</a:t>
                </a:r>
                <a:r>
                  <a:rPr lang="en-US" altLang="zh-CN" sz="1800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BD</a:t>
                </a:r>
                <a:r>
                  <a:rPr lang="zh-CN" altLang="en-US" sz="1800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相交本次不扣分；</a:t>
                </a:r>
                <a:endParaRPr lang="en-US" altLang="zh-CN" sz="1800" b="1" dirty="0">
                  <a:solidFill>
                    <a:srgbClr val="FF0000"/>
                  </a:solidFill>
                  <a:latin typeface="+mn-ea"/>
                  <a:ea typeface="+mn-ea"/>
                  <a:sym typeface="+mn-ea"/>
                </a:endParaRPr>
              </a:p>
              <a:p>
                <a:r>
                  <a:rPr lang="zh-CN" altLang="en-US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（</a:t>
                </a:r>
                <a:r>
                  <a:rPr lang="en-US" altLang="zh-CN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4</a:t>
                </a:r>
                <a:r>
                  <a:rPr lang="zh-CN" altLang="en-US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）未说明</a:t>
                </a:r>
                <a:r>
                  <a:rPr lang="en-US" altLang="zh-CN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          </a:t>
                </a:r>
                <a:r>
                  <a:rPr lang="zh-CN" altLang="en-US" b="1" dirty="0">
                    <a:solidFill>
                      <a:srgbClr val="FF0000"/>
                    </a:solidFill>
                    <a:latin typeface="+mn-ea"/>
                    <a:ea typeface="+mn-ea"/>
                    <a:sym typeface="+mn-ea"/>
                  </a:rPr>
                  <a:t>本次不扣分。</a:t>
                </a:r>
                <a:endParaRPr lang="zh-CN" altLang="en-US" sz="1800" b="1" dirty="0">
                  <a:solidFill>
                    <a:srgbClr val="FF0000"/>
                  </a:solidFill>
                  <a:latin typeface="+mn-ea"/>
                  <a:ea typeface="+mn-ea"/>
                  <a:sym typeface="+mn-ea"/>
                </a:endParaRPr>
              </a:p>
            </p:txBody>
          </p:sp>
        </mc:Choice>
        <mc:Fallback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2"/>
                </p:custDataLst>
              </p:nvPr>
            </p:nvSpPr>
            <p:spPr>
              <a:xfrm>
                <a:off x="217170" y="1216660"/>
                <a:ext cx="3757930" cy="3192780"/>
              </a:xfrm>
              <a:prstGeom prst="rect">
                <a:avLst/>
              </a:prstGeom>
              <a:blipFill rotWithShape="1">
                <a:blip r:embed="rId3"/>
                <a:stretch>
                  <a:fillRect r="-354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9835" y="1050290"/>
            <a:ext cx="5353685" cy="92646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90015" y="1489075"/>
            <a:ext cx="781050" cy="30480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6"/>
          <a:srcRect t="15556" r="-750"/>
          <a:stretch>
            <a:fillRect/>
          </a:stretch>
        </p:blipFill>
        <p:spPr>
          <a:xfrm>
            <a:off x="1346835" y="1800225"/>
            <a:ext cx="767715" cy="24130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46835" y="2041525"/>
            <a:ext cx="1038225" cy="30480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52270" y="2658745"/>
            <a:ext cx="1085850" cy="314325"/>
          </a:xfrm>
          <a:prstGeom prst="rect">
            <a:avLst/>
          </a:prstGeom>
        </p:spPr>
      </p:pic>
    </p:spTree>
    <p:custDataLst>
      <p:tags r:id="rId9"/>
    </p:custDataLst>
  </p:cSld>
  <p:clrMapOvr>
    <a:masterClrMapping/>
  </p:clrMapOvr>
  <p:transition spd="slow" advTm="0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直接连接符 23"/>
          <p:cNvCxnSpPr/>
          <p:nvPr/>
        </p:nvCxnSpPr>
        <p:spPr>
          <a:xfrm>
            <a:off x="515938" y="623888"/>
            <a:ext cx="811212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/>
          <p:cNvSpPr/>
          <p:nvPr/>
        </p:nvSpPr>
        <p:spPr>
          <a:xfrm>
            <a:off x="646113" y="242888"/>
            <a:ext cx="276225" cy="274637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TextBox 25"/>
          <p:cNvSpPr txBox="1"/>
          <p:nvPr/>
        </p:nvSpPr>
        <p:spPr>
          <a:xfrm>
            <a:off x="909955" y="206375"/>
            <a:ext cx="2246902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17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题</a:t>
            </a: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535691" y="163014"/>
            <a:ext cx="5698354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第一问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6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分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  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方法二：向量法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(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建系一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)</a:t>
            </a:r>
            <a:endParaRPr lang="en-US" altLang="zh-CN" sz="22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56585" y="2852420"/>
            <a:ext cx="3540125" cy="1934210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3710" y="869315"/>
            <a:ext cx="6585585" cy="187452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ransition spd="slow" advTm="0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直接连接符 23"/>
          <p:cNvCxnSpPr/>
          <p:nvPr/>
        </p:nvCxnSpPr>
        <p:spPr>
          <a:xfrm>
            <a:off x="515938" y="623888"/>
            <a:ext cx="811212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/>
          <p:cNvSpPr/>
          <p:nvPr/>
        </p:nvSpPr>
        <p:spPr>
          <a:xfrm>
            <a:off x="646113" y="242888"/>
            <a:ext cx="276225" cy="274637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TextBox 25"/>
          <p:cNvSpPr txBox="1"/>
          <p:nvPr/>
        </p:nvSpPr>
        <p:spPr>
          <a:xfrm>
            <a:off x="909955" y="206375"/>
            <a:ext cx="2246902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17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题</a:t>
            </a: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535691" y="163014"/>
            <a:ext cx="5698354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第一问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6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分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  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方法二：向量法（建系二）</a:t>
            </a:r>
            <a:endParaRPr lang="zh-CN" altLang="en-US" sz="22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53385" y="730885"/>
            <a:ext cx="3423285" cy="148018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42595" y="2160270"/>
            <a:ext cx="513207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solidFill>
                  <a:srgbClr val="FF0000"/>
                </a:solidFill>
              </a:rPr>
              <a:t>说明：按如图方式建系</a:t>
            </a:r>
            <a:endParaRPr lang="zh-CN" altLang="en-US" b="1">
              <a:solidFill>
                <a:srgbClr val="FF0000"/>
              </a:solidFill>
            </a:endParaRPr>
          </a:p>
          <a:p>
            <a:r>
              <a:rPr lang="zh-CN" altLang="en-US" b="1">
                <a:solidFill>
                  <a:srgbClr val="FF0000"/>
                </a:solidFill>
              </a:rPr>
              <a:t>（</a:t>
            </a:r>
            <a:r>
              <a:rPr lang="en-US" altLang="zh-CN" b="1">
                <a:solidFill>
                  <a:srgbClr val="FF0000"/>
                </a:solidFill>
              </a:rPr>
              <a:t>1</a:t>
            </a:r>
            <a:r>
              <a:rPr lang="zh-CN" altLang="en-US" b="1">
                <a:solidFill>
                  <a:srgbClr val="FF0000"/>
                </a:solidFill>
              </a:rPr>
              <a:t>）</a:t>
            </a:r>
            <a:r>
              <a:rPr lang="en-US" altLang="zh-CN" b="1">
                <a:solidFill>
                  <a:srgbClr val="FF0000"/>
                </a:solidFill>
              </a:rPr>
              <a:t>2</a:t>
            </a:r>
            <a:r>
              <a:rPr lang="zh-CN" altLang="en-US" b="1">
                <a:solidFill>
                  <a:srgbClr val="FF0000"/>
                </a:solidFill>
              </a:rPr>
              <a:t>分，</a:t>
            </a:r>
            <a:r>
              <a:rPr lang="en-US" altLang="zh-CN" b="1">
                <a:solidFill>
                  <a:srgbClr val="FF0000"/>
                </a:solidFill>
              </a:rPr>
              <a:t>4</a:t>
            </a:r>
            <a:r>
              <a:rPr lang="zh-CN" altLang="en-US" b="1">
                <a:solidFill>
                  <a:srgbClr val="FF0000"/>
                </a:solidFill>
              </a:rPr>
              <a:t>分</a:t>
            </a:r>
            <a:r>
              <a:rPr lang="en-US" altLang="zh-CN" b="1">
                <a:solidFill>
                  <a:srgbClr val="FF0000"/>
                </a:solidFill>
              </a:rPr>
              <a:t>,6</a:t>
            </a:r>
            <a:r>
              <a:rPr lang="zh-CN" altLang="en-US" b="1">
                <a:solidFill>
                  <a:srgbClr val="FF0000"/>
                </a:solidFill>
              </a:rPr>
              <a:t>分处采分点不变；</a:t>
            </a:r>
            <a:endParaRPr lang="zh-CN" altLang="en-US" b="1">
              <a:solidFill>
                <a:srgbClr val="FF0000"/>
              </a:solidFill>
            </a:endParaRPr>
          </a:p>
          <a:p>
            <a:r>
              <a:rPr lang="zh-CN" altLang="en-US" b="1">
                <a:solidFill>
                  <a:srgbClr val="FF0000"/>
                </a:solidFill>
              </a:rPr>
              <a:t>（</a:t>
            </a:r>
            <a:r>
              <a:rPr lang="en-US" altLang="zh-CN" b="1">
                <a:solidFill>
                  <a:srgbClr val="FF0000"/>
                </a:solidFill>
              </a:rPr>
              <a:t>2</a:t>
            </a:r>
            <a:r>
              <a:rPr lang="zh-CN" altLang="en-US" b="1">
                <a:solidFill>
                  <a:srgbClr val="FF0000"/>
                </a:solidFill>
              </a:rPr>
              <a:t>）</a:t>
            </a:r>
            <a:r>
              <a:rPr lang="en-US" altLang="zh-CN" b="1">
                <a:solidFill>
                  <a:srgbClr val="FF0000"/>
                </a:solidFill>
              </a:rPr>
              <a:t>5</a:t>
            </a:r>
            <a:r>
              <a:rPr lang="zh-CN" altLang="en-US" b="1">
                <a:solidFill>
                  <a:srgbClr val="FF0000"/>
                </a:solidFill>
              </a:rPr>
              <a:t>分处，</a:t>
            </a:r>
            <a:r>
              <a:rPr lang="en-US" altLang="zh-CN" b="1">
                <a:solidFill>
                  <a:srgbClr val="FF0000"/>
                </a:solidFill>
              </a:rPr>
              <a:t>                                          ..</a:t>
            </a:r>
            <a:endParaRPr lang="zh-CN" altLang="en-US" b="1">
              <a:solidFill>
                <a:srgbClr val="FF0000"/>
              </a:solidFill>
            </a:endParaRPr>
          </a:p>
          <a:p>
            <a:endParaRPr lang="zh-CN" altLang="en-US" b="1">
              <a:solidFill>
                <a:srgbClr val="FF0000"/>
              </a:solidFill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3880" y="2784475"/>
            <a:ext cx="2828925" cy="31432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ransition spd="slow" advTm="0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直接连接符 23"/>
          <p:cNvCxnSpPr/>
          <p:nvPr/>
        </p:nvCxnSpPr>
        <p:spPr>
          <a:xfrm>
            <a:off x="515938" y="623888"/>
            <a:ext cx="811212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/>
          <p:cNvSpPr/>
          <p:nvPr/>
        </p:nvSpPr>
        <p:spPr>
          <a:xfrm>
            <a:off x="646113" y="242888"/>
            <a:ext cx="276225" cy="274637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TextBox 25"/>
          <p:cNvSpPr txBox="1"/>
          <p:nvPr/>
        </p:nvSpPr>
        <p:spPr>
          <a:xfrm>
            <a:off x="909955" y="206375"/>
            <a:ext cx="2246902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17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题</a:t>
            </a: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535691" y="163014"/>
            <a:ext cx="5698354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第一问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6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分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  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方法二：向量法（建系三）</a:t>
            </a:r>
            <a:endParaRPr lang="zh-CN" altLang="en-US" sz="22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rcRect r="40568" b="65524"/>
          <a:stretch>
            <a:fillRect/>
          </a:stretch>
        </p:blipFill>
        <p:spPr>
          <a:xfrm>
            <a:off x="2535555" y="730885"/>
            <a:ext cx="4149725" cy="164655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516255" y="2515235"/>
            <a:ext cx="564769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b="1">
                <a:solidFill>
                  <a:srgbClr val="FF0000"/>
                </a:solidFill>
              </a:rPr>
              <a:t>说明：按如图方式建系</a:t>
            </a:r>
            <a:endParaRPr lang="zh-CN" altLang="en-US" b="1">
              <a:solidFill>
                <a:srgbClr val="FF0000"/>
              </a:solidFill>
            </a:endParaRPr>
          </a:p>
          <a:p>
            <a:r>
              <a:rPr lang="zh-CN" altLang="en-US" b="1">
                <a:solidFill>
                  <a:srgbClr val="FF0000"/>
                </a:solidFill>
              </a:rPr>
              <a:t>（</a:t>
            </a:r>
            <a:r>
              <a:rPr lang="en-US" altLang="zh-CN" b="1">
                <a:solidFill>
                  <a:srgbClr val="FF0000"/>
                </a:solidFill>
              </a:rPr>
              <a:t>1</a:t>
            </a:r>
            <a:r>
              <a:rPr lang="zh-CN" altLang="en-US" b="1">
                <a:solidFill>
                  <a:srgbClr val="FF0000"/>
                </a:solidFill>
              </a:rPr>
              <a:t>）</a:t>
            </a:r>
            <a:r>
              <a:rPr lang="en-US" altLang="zh-CN" b="1">
                <a:solidFill>
                  <a:srgbClr val="FF0000"/>
                </a:solidFill>
              </a:rPr>
              <a:t>2</a:t>
            </a:r>
            <a:r>
              <a:rPr lang="zh-CN" altLang="en-US" b="1">
                <a:solidFill>
                  <a:srgbClr val="FF0000"/>
                </a:solidFill>
              </a:rPr>
              <a:t>分点处变为</a:t>
            </a:r>
            <a:r>
              <a:rPr lang="en-US" altLang="zh-CN" b="1">
                <a:solidFill>
                  <a:srgbClr val="FF0000"/>
                </a:solidFill>
              </a:rPr>
              <a:t>                                      </a:t>
            </a:r>
            <a:r>
              <a:rPr lang="zh-CN" altLang="en-US" b="1">
                <a:solidFill>
                  <a:srgbClr val="FF0000"/>
                </a:solidFill>
              </a:rPr>
              <a:t>；</a:t>
            </a:r>
            <a:endParaRPr lang="zh-CN" altLang="en-US" b="1">
              <a:solidFill>
                <a:srgbClr val="FF0000"/>
              </a:solidFill>
            </a:endParaRPr>
          </a:p>
          <a:p>
            <a:r>
              <a:rPr lang="zh-CN" altLang="en-US" b="1">
                <a:solidFill>
                  <a:srgbClr val="FF0000"/>
                </a:solidFill>
              </a:rPr>
              <a:t>（</a:t>
            </a:r>
            <a:r>
              <a:rPr lang="en-US" altLang="zh-CN" b="1">
                <a:solidFill>
                  <a:srgbClr val="FF0000"/>
                </a:solidFill>
              </a:rPr>
              <a:t>2</a:t>
            </a:r>
            <a:r>
              <a:rPr lang="zh-CN" altLang="en-US" b="1">
                <a:solidFill>
                  <a:srgbClr val="FF0000"/>
                </a:solidFill>
              </a:rPr>
              <a:t>）</a:t>
            </a:r>
            <a:r>
              <a:rPr lang="en-US" altLang="zh-CN" b="1">
                <a:solidFill>
                  <a:srgbClr val="FF0000"/>
                </a:solidFill>
              </a:rPr>
              <a:t>4</a:t>
            </a:r>
            <a:r>
              <a:rPr lang="zh-CN" altLang="en-US" b="1">
                <a:solidFill>
                  <a:srgbClr val="FF0000"/>
                </a:solidFill>
              </a:rPr>
              <a:t>分点处变为</a:t>
            </a:r>
            <a:r>
              <a:rPr lang="en-US" altLang="zh-CN" b="1">
                <a:solidFill>
                  <a:srgbClr val="FF0000"/>
                </a:solidFill>
              </a:rPr>
              <a:t>         </a:t>
            </a:r>
            <a:r>
              <a:rPr lang="zh-CN" altLang="en-US" b="1">
                <a:solidFill>
                  <a:srgbClr val="FF0000"/>
                </a:solidFill>
              </a:rPr>
              <a:t>；</a:t>
            </a:r>
            <a:endParaRPr lang="zh-CN" altLang="en-US" b="1">
              <a:solidFill>
                <a:srgbClr val="FF0000"/>
              </a:solidFill>
            </a:endParaRPr>
          </a:p>
          <a:p>
            <a:r>
              <a:rPr lang="zh-CN" altLang="en-US" b="1">
                <a:solidFill>
                  <a:srgbClr val="FF0000"/>
                </a:solidFill>
              </a:rPr>
              <a:t>（</a:t>
            </a:r>
            <a:r>
              <a:rPr lang="en-US" altLang="zh-CN" b="1">
                <a:solidFill>
                  <a:srgbClr val="FF0000"/>
                </a:solidFill>
              </a:rPr>
              <a:t>3</a:t>
            </a:r>
            <a:r>
              <a:rPr lang="zh-CN" altLang="en-US" b="1">
                <a:solidFill>
                  <a:srgbClr val="FF0000"/>
                </a:solidFill>
              </a:rPr>
              <a:t>）</a:t>
            </a:r>
            <a:r>
              <a:rPr lang="en-US" altLang="zh-CN" b="1">
                <a:solidFill>
                  <a:srgbClr val="FF0000"/>
                </a:solidFill>
              </a:rPr>
              <a:t>5</a:t>
            </a:r>
            <a:r>
              <a:rPr lang="zh-CN" altLang="en-US" b="1">
                <a:solidFill>
                  <a:srgbClr val="FF0000"/>
                </a:solidFill>
              </a:rPr>
              <a:t>分点处变为</a:t>
            </a:r>
            <a:r>
              <a:rPr lang="en-US" altLang="zh-CN" b="1">
                <a:solidFill>
                  <a:srgbClr val="FF0000"/>
                </a:solidFill>
              </a:rPr>
              <a:t>                                                 .;</a:t>
            </a:r>
            <a:endParaRPr lang="en-US" altLang="zh-CN" b="1">
              <a:solidFill>
                <a:srgbClr val="FF0000"/>
              </a:solidFill>
            </a:endParaRPr>
          </a:p>
          <a:p>
            <a:r>
              <a:rPr lang="zh-CN" altLang="en-US" b="1">
                <a:solidFill>
                  <a:srgbClr val="FF0000"/>
                </a:solidFill>
              </a:rPr>
              <a:t>（</a:t>
            </a:r>
            <a:r>
              <a:rPr lang="en-US" altLang="zh-CN" b="1">
                <a:solidFill>
                  <a:srgbClr val="FF0000"/>
                </a:solidFill>
              </a:rPr>
              <a:t>4</a:t>
            </a:r>
            <a:r>
              <a:rPr lang="zh-CN" altLang="en-US" b="1">
                <a:solidFill>
                  <a:srgbClr val="FF0000"/>
                </a:solidFill>
              </a:rPr>
              <a:t>）</a:t>
            </a:r>
            <a:r>
              <a:rPr lang="en-US" altLang="zh-CN" b="1">
                <a:solidFill>
                  <a:srgbClr val="FF0000"/>
                </a:solidFill>
              </a:rPr>
              <a:t>6</a:t>
            </a:r>
            <a:r>
              <a:rPr lang="zh-CN" altLang="en-US" b="1">
                <a:solidFill>
                  <a:srgbClr val="FF0000"/>
                </a:solidFill>
              </a:rPr>
              <a:t>分点处不变</a:t>
            </a:r>
            <a:r>
              <a:rPr lang="en-US" altLang="zh-CN" b="1">
                <a:solidFill>
                  <a:srgbClr val="FF0000"/>
                </a:solidFill>
              </a:rPr>
              <a:t>.</a:t>
            </a:r>
            <a:endParaRPr lang="zh-CN" altLang="en-US" b="1">
              <a:solidFill>
                <a:srgbClr val="FF0000"/>
              </a:solidFill>
            </a:endParaRPr>
          </a:p>
          <a:p>
            <a:endParaRPr lang="zh-CN" altLang="en-US" b="1">
              <a:solidFill>
                <a:srgbClr val="FF0000"/>
              </a:solidFill>
            </a:endParaRPr>
          </a:p>
        </p:txBody>
      </p:sp>
      <p:graphicFrame>
        <p:nvGraphicFramePr>
          <p:cNvPr id="2" name="对象 -2147482619"/>
          <p:cNvGraphicFramePr>
            <a:graphicFrameLocks noChangeAspect="1"/>
          </p:cNvGraphicFramePr>
          <p:nvPr/>
        </p:nvGraphicFramePr>
        <p:xfrm>
          <a:off x="2535555" y="2841625"/>
          <a:ext cx="2340610" cy="2584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2" imgW="1955800" imgH="215900" progId="Equation.DSMT4">
                  <p:embed/>
                </p:oleObj>
              </mc:Choice>
              <mc:Fallback>
                <p:oleObj name="" r:id="rId2" imgW="1955800" imgH="215900" progId="Equation.DSMT4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535555" y="2841625"/>
                        <a:ext cx="2340610" cy="25844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对象 -2147482620"/>
          <p:cNvGraphicFramePr>
            <a:graphicFrameLocks noChangeAspect="1"/>
          </p:cNvGraphicFramePr>
          <p:nvPr/>
        </p:nvGraphicFramePr>
        <p:xfrm>
          <a:off x="2582545" y="3157855"/>
          <a:ext cx="41402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" name="" r:id="rId4" imgW="316865" imgH="165100" progId="Equation.DSMT4">
                  <p:embed/>
                </p:oleObj>
              </mc:Choice>
              <mc:Fallback>
                <p:oleObj name="" r:id="rId4" imgW="316865" imgH="165100" progId="Equation.DSMT4">
                  <p:embed/>
                  <p:pic>
                    <p:nvPicPr>
                      <p:cNvPr id="0" name="图片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82545" y="3157855"/>
                        <a:ext cx="414020" cy="2159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图片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27300" y="3431540"/>
            <a:ext cx="3121025" cy="304800"/>
          </a:xfrm>
          <a:prstGeom prst="rect">
            <a:avLst/>
          </a:prstGeom>
        </p:spPr>
      </p:pic>
    </p:spTree>
    <p:custDataLst>
      <p:tags r:id="rId7"/>
    </p:custDataLst>
  </p:cSld>
  <p:clrMapOvr>
    <a:masterClrMapping/>
  </p:clrMapOvr>
  <p:transition spd="slow" advTm="0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直接连接符 23"/>
          <p:cNvCxnSpPr/>
          <p:nvPr/>
        </p:nvCxnSpPr>
        <p:spPr>
          <a:xfrm>
            <a:off x="515938" y="623888"/>
            <a:ext cx="811212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/>
          <p:cNvSpPr/>
          <p:nvPr/>
        </p:nvSpPr>
        <p:spPr>
          <a:xfrm>
            <a:off x="646113" y="242888"/>
            <a:ext cx="276225" cy="274637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TextBox 25"/>
          <p:cNvSpPr txBox="1"/>
          <p:nvPr/>
        </p:nvSpPr>
        <p:spPr>
          <a:xfrm>
            <a:off x="909955" y="206375"/>
            <a:ext cx="2246902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17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题</a:t>
            </a: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535691" y="163014"/>
            <a:ext cx="5698354" cy="429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第二问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9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分，建系方法一</a:t>
            </a:r>
            <a:endParaRPr lang="zh-CN" altLang="en-US" sz="22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92735" y="1057910"/>
            <a:ext cx="2864485" cy="3692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说明：</a:t>
            </a:r>
            <a:endParaRPr lang="en-US" altLang="zh-CN" b="1" dirty="0">
              <a:solidFill>
                <a:srgbClr val="FF0000"/>
              </a:solidFill>
            </a:endParaRPr>
          </a:p>
          <a:p>
            <a:r>
              <a:rPr lang="zh-CN" altLang="en-US" b="1" dirty="0">
                <a:solidFill>
                  <a:srgbClr val="FF0000"/>
                </a:solidFill>
              </a:rPr>
              <a:t>（</a:t>
            </a:r>
            <a:r>
              <a:rPr lang="en-US" altLang="zh-CN" b="1" dirty="0">
                <a:solidFill>
                  <a:srgbClr val="FF0000"/>
                </a:solidFill>
              </a:rPr>
              <a:t>1</a:t>
            </a:r>
            <a:r>
              <a:rPr lang="zh-CN" altLang="en-US" b="1" dirty="0">
                <a:solidFill>
                  <a:srgbClr val="FF0000"/>
                </a:solidFill>
              </a:rPr>
              <a:t>）</a:t>
            </a:r>
            <a:r>
              <a:rPr lang="en-US" altLang="zh-CN" b="1" dirty="0">
                <a:solidFill>
                  <a:srgbClr val="FF0000"/>
                </a:solidFill>
              </a:rPr>
              <a:t>8</a:t>
            </a:r>
            <a:r>
              <a:rPr lang="zh-CN" altLang="en-US" b="1" dirty="0">
                <a:solidFill>
                  <a:srgbClr val="FF0000"/>
                </a:solidFill>
              </a:rPr>
              <a:t>分处保留</a:t>
            </a:r>
            <a:r>
              <a:rPr lang="en-US" altLang="zh-CN" b="1" dirty="0">
                <a:solidFill>
                  <a:srgbClr val="FF0000"/>
                </a:solidFill>
              </a:rPr>
              <a:t>y</a:t>
            </a:r>
            <a:r>
              <a:rPr lang="zh-CN" altLang="en-US" b="1" dirty="0">
                <a:solidFill>
                  <a:srgbClr val="FF0000"/>
                </a:solidFill>
              </a:rPr>
              <a:t>不扣分；</a:t>
            </a:r>
            <a:endParaRPr lang="en-US" altLang="zh-CN" b="1" dirty="0">
              <a:solidFill>
                <a:srgbClr val="FF0000"/>
              </a:solidFill>
            </a:endParaRPr>
          </a:p>
          <a:p>
            <a:r>
              <a:rPr lang="zh-CN" altLang="en-US" b="1" dirty="0">
                <a:solidFill>
                  <a:srgbClr val="FF0000"/>
                </a:solidFill>
              </a:rPr>
              <a:t>（</a:t>
            </a:r>
            <a:r>
              <a:rPr lang="en-US" altLang="zh-CN" b="1" dirty="0">
                <a:solidFill>
                  <a:srgbClr val="FF0000"/>
                </a:solidFill>
              </a:rPr>
              <a:t>2</a:t>
            </a:r>
            <a:r>
              <a:rPr lang="zh-CN" altLang="en-US" b="1" dirty="0">
                <a:solidFill>
                  <a:srgbClr val="FF0000"/>
                </a:solidFill>
              </a:rPr>
              <a:t>）</a:t>
            </a:r>
            <a:r>
              <a:rPr lang="en-US" altLang="zh-CN" b="1" dirty="0">
                <a:solidFill>
                  <a:srgbClr val="FF0000"/>
                </a:solidFill>
              </a:rPr>
              <a:t>11</a:t>
            </a:r>
            <a:r>
              <a:rPr lang="zh-CN" altLang="en-US" b="1" dirty="0">
                <a:solidFill>
                  <a:srgbClr val="FF0000"/>
                </a:solidFill>
              </a:rPr>
              <a:t>分处若得到</a:t>
            </a:r>
            <a:r>
              <a:rPr lang="en-US" altLang="zh-CN" b="1" dirty="0">
                <a:solidFill>
                  <a:srgbClr val="FF0000"/>
                </a:solidFill>
              </a:rPr>
              <a:t>     </a:t>
            </a:r>
            <a:r>
              <a:rPr lang="zh-CN" altLang="en-US" b="1" dirty="0">
                <a:solidFill>
                  <a:srgbClr val="FF0000"/>
                </a:solidFill>
              </a:rPr>
              <a:t>则扣一分，得</a:t>
            </a:r>
            <a:r>
              <a:rPr lang="en-US" altLang="zh-CN" b="1" dirty="0">
                <a:solidFill>
                  <a:srgbClr val="FF0000"/>
                </a:solidFill>
              </a:rPr>
              <a:t>10</a:t>
            </a:r>
            <a:r>
              <a:rPr lang="zh-CN" altLang="en-US" b="1" dirty="0">
                <a:solidFill>
                  <a:srgbClr val="FF0000"/>
                </a:solidFill>
              </a:rPr>
              <a:t>分，往下不再给分；</a:t>
            </a:r>
            <a:endParaRPr lang="zh-CN" altLang="en-US" b="1" dirty="0">
              <a:solidFill>
                <a:srgbClr val="FF0000"/>
              </a:solidFill>
            </a:endParaRPr>
          </a:p>
          <a:p>
            <a:r>
              <a:rPr lang="zh-CN" altLang="en-US" b="1" dirty="0">
                <a:solidFill>
                  <a:srgbClr val="FF0000"/>
                </a:solidFill>
              </a:rPr>
              <a:t>（</a:t>
            </a:r>
            <a:r>
              <a:rPr lang="en-US" altLang="zh-CN" b="1" dirty="0">
                <a:solidFill>
                  <a:srgbClr val="FF0000"/>
                </a:solidFill>
              </a:rPr>
              <a:t>3</a:t>
            </a:r>
            <a:r>
              <a:rPr lang="zh-CN" altLang="en-US" b="1" dirty="0">
                <a:solidFill>
                  <a:srgbClr val="FF0000"/>
                </a:solidFill>
              </a:rPr>
              <a:t>）若第一问用的向量法，在第（</a:t>
            </a:r>
            <a:r>
              <a:rPr lang="en-US" altLang="zh-CN" b="1" dirty="0">
                <a:solidFill>
                  <a:srgbClr val="FF0000"/>
                </a:solidFill>
              </a:rPr>
              <a:t>1</a:t>
            </a:r>
            <a:r>
              <a:rPr lang="zh-CN" altLang="en-US" b="1" dirty="0">
                <a:solidFill>
                  <a:srgbClr val="FF0000"/>
                </a:solidFill>
              </a:rPr>
              <a:t>）问中出现了</a:t>
            </a:r>
            <a:endParaRPr lang="zh-CN" altLang="en-US" b="1" dirty="0">
              <a:solidFill>
                <a:srgbClr val="FF0000"/>
              </a:solidFill>
            </a:endParaRPr>
          </a:p>
          <a:p>
            <a:r>
              <a:rPr lang="zh-CN" altLang="en-US" b="1" dirty="0">
                <a:solidFill>
                  <a:srgbClr val="FF0000"/>
                </a:solidFill>
              </a:rPr>
              <a:t> </a:t>
            </a:r>
            <a:r>
              <a:rPr lang="en-US" altLang="zh-CN" b="1" dirty="0">
                <a:solidFill>
                  <a:srgbClr val="FF0000"/>
                </a:solidFill>
              </a:rPr>
              <a:t>             </a:t>
            </a:r>
            <a:r>
              <a:rPr lang="zh-CN" altLang="en-US" b="1" dirty="0">
                <a:solidFill>
                  <a:srgbClr val="FF0000"/>
                </a:solidFill>
              </a:rPr>
              <a:t>并且第（</a:t>
            </a:r>
            <a:r>
              <a:rPr lang="en-US" altLang="zh-CN" b="1" dirty="0">
                <a:solidFill>
                  <a:srgbClr val="FF0000"/>
                </a:solidFill>
              </a:rPr>
              <a:t>2</a:t>
            </a:r>
            <a:r>
              <a:rPr lang="zh-CN" altLang="en-US" b="1" dirty="0">
                <a:solidFill>
                  <a:srgbClr val="FF0000"/>
                </a:solidFill>
              </a:rPr>
              <a:t>）问写</a:t>
            </a:r>
            <a:endParaRPr lang="zh-CN" altLang="en-US" b="1" dirty="0">
              <a:solidFill>
                <a:srgbClr val="FF0000"/>
              </a:solidFill>
            </a:endParaRPr>
          </a:p>
          <a:p>
            <a:r>
              <a:rPr lang="zh-CN" altLang="en-US" b="1" dirty="0">
                <a:solidFill>
                  <a:srgbClr val="FF0000"/>
                </a:solidFill>
              </a:rPr>
              <a:t>了一些步骤，则给</a:t>
            </a:r>
            <a:r>
              <a:rPr lang="en-US" altLang="zh-CN" b="1" dirty="0">
                <a:solidFill>
                  <a:srgbClr val="FF0000"/>
                </a:solidFill>
              </a:rPr>
              <a:t>8</a:t>
            </a:r>
            <a:r>
              <a:rPr lang="zh-CN" altLang="en-US" b="1" dirty="0">
                <a:solidFill>
                  <a:srgbClr val="FF0000"/>
                </a:solidFill>
              </a:rPr>
              <a:t>分，若第二问没有任何步骤则不给这两分</a:t>
            </a:r>
            <a:r>
              <a:rPr lang="en-US" altLang="zh-CN" b="1" dirty="0">
                <a:solidFill>
                  <a:srgbClr val="FF0000"/>
                </a:solidFill>
              </a:rPr>
              <a:t>.</a:t>
            </a:r>
            <a:endParaRPr lang="zh-CN" altLang="en-US" b="1" dirty="0">
              <a:solidFill>
                <a:srgbClr val="FF0000"/>
              </a:solidFill>
            </a:endParaRPr>
          </a:p>
          <a:p>
            <a:endParaRPr lang="zh-CN" altLang="en-US" b="1" dirty="0">
              <a:solidFill>
                <a:srgbClr val="FF0000"/>
              </a:solidFill>
            </a:endParaRPr>
          </a:p>
          <a:p>
            <a:endParaRPr lang="zh-CN" alt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12" name="对象 1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2322195" y="1584960"/>
          <a:ext cx="3683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368300" imgH="431800" progId="Equation.KSEE3">
                  <p:embed/>
                </p:oleObj>
              </mc:Choice>
              <mc:Fallback>
                <p:oleObj name="" r:id="rId1" imgW="368300" imgH="4318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322195" y="1584960"/>
                        <a:ext cx="368300" cy="43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9375" y="3313430"/>
            <a:ext cx="2876550" cy="157162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3725" y="730885"/>
            <a:ext cx="5806440" cy="2280920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5"/>
          <a:srcRect t="28593" r="-1136" b="23852"/>
          <a:stretch>
            <a:fillRect/>
          </a:stretch>
        </p:blipFill>
        <p:spPr>
          <a:xfrm>
            <a:off x="365760" y="3061970"/>
            <a:ext cx="847725" cy="203835"/>
          </a:xfrm>
          <a:prstGeom prst="rect">
            <a:avLst/>
          </a:prstGeom>
        </p:spPr>
      </p:pic>
    </p:spTree>
    <p:custDataLst>
      <p:tags r:id="rId6"/>
    </p:custDataLst>
  </p:cSld>
  <p:clrMapOvr>
    <a:masterClrMapping/>
  </p:clrMapOvr>
  <p:transition spd="slow" advTm="0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直接连接符 23"/>
          <p:cNvCxnSpPr/>
          <p:nvPr/>
        </p:nvCxnSpPr>
        <p:spPr>
          <a:xfrm>
            <a:off x="515938" y="623888"/>
            <a:ext cx="811212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/>
          <p:cNvSpPr/>
          <p:nvPr/>
        </p:nvSpPr>
        <p:spPr>
          <a:xfrm>
            <a:off x="646113" y="242888"/>
            <a:ext cx="276225" cy="274637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TextBox 25"/>
          <p:cNvSpPr txBox="1"/>
          <p:nvPr/>
        </p:nvSpPr>
        <p:spPr>
          <a:xfrm>
            <a:off x="909955" y="206375"/>
            <a:ext cx="2246902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题</a:t>
            </a: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535691" y="163014"/>
            <a:ext cx="5698354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第二问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9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分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,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建系方法一</a:t>
            </a:r>
            <a:endParaRPr lang="zh-CN" altLang="en-US" sz="2200" b="1" dirty="0">
              <a:solidFill>
                <a:srgbClr val="FF0000"/>
              </a:solidFill>
              <a:latin typeface="+mn-ea"/>
              <a:ea typeface="+mn-ea"/>
            </a:endParaRPr>
          </a:p>
          <a:p>
            <a:endParaRPr lang="en-US" altLang="zh-CN" sz="22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73611" y="1789869"/>
            <a:ext cx="371959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说明：</a:t>
            </a:r>
            <a:endParaRPr lang="en-US" altLang="zh-CN" b="1" dirty="0">
              <a:solidFill>
                <a:srgbClr val="FF0000"/>
              </a:solidFill>
            </a:endParaRPr>
          </a:p>
          <a:p>
            <a:r>
              <a:rPr lang="zh-CN" altLang="en-US" b="1" dirty="0">
                <a:solidFill>
                  <a:srgbClr val="FF0000"/>
                </a:solidFill>
              </a:rPr>
              <a:t>（</a:t>
            </a:r>
            <a:r>
              <a:rPr lang="en-US" altLang="zh-CN" b="1" dirty="0">
                <a:solidFill>
                  <a:srgbClr val="FF0000"/>
                </a:solidFill>
              </a:rPr>
              <a:t>1</a:t>
            </a:r>
            <a:r>
              <a:rPr lang="zh-CN" altLang="en-US" b="1" dirty="0">
                <a:solidFill>
                  <a:srgbClr val="FF0000"/>
                </a:solidFill>
              </a:rPr>
              <a:t>）法向量</a:t>
            </a:r>
            <a:r>
              <a:rPr lang="en-US" altLang="zh-CN" b="1" dirty="0">
                <a:solidFill>
                  <a:srgbClr val="FF0000"/>
                </a:solidFill>
              </a:rPr>
              <a:t>2</a:t>
            </a:r>
            <a:r>
              <a:rPr lang="zh-CN" altLang="en-US" b="1" dirty="0">
                <a:solidFill>
                  <a:srgbClr val="FF0000"/>
                </a:solidFill>
              </a:rPr>
              <a:t>分；</a:t>
            </a:r>
            <a:endParaRPr lang="zh-CN" altLang="en-US" b="1" dirty="0">
              <a:solidFill>
                <a:srgbClr val="FF0000"/>
              </a:solidFill>
            </a:endParaRPr>
          </a:p>
          <a:p>
            <a:r>
              <a:rPr lang="zh-CN" altLang="en-US" b="1" dirty="0">
                <a:solidFill>
                  <a:srgbClr val="FF0000"/>
                </a:solidFill>
              </a:rPr>
              <a:t>（</a:t>
            </a:r>
            <a:r>
              <a:rPr lang="en-US" altLang="zh-CN" b="1" dirty="0">
                <a:solidFill>
                  <a:srgbClr val="FF0000"/>
                </a:solidFill>
              </a:rPr>
              <a:t>2</a:t>
            </a:r>
            <a:r>
              <a:rPr lang="zh-CN" altLang="en-US" b="1" dirty="0">
                <a:solidFill>
                  <a:srgbClr val="FF0000"/>
                </a:solidFill>
              </a:rPr>
              <a:t>）不单独写结论不扣分。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8700" y="881380"/>
            <a:ext cx="5575300" cy="3500120"/>
          </a:xfrm>
          <a:prstGeom prst="rect">
            <a:avLst/>
          </a:prstGeom>
        </p:spPr>
      </p:pic>
    </p:spTree>
    <p:custDataLst>
      <p:tags r:id="rId2"/>
    </p:custDataLst>
  </p:cSld>
  <p:clrMapOvr>
    <a:masterClrMapping/>
  </p:clrMapOvr>
  <p:transition spd="slow" advTm="0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直接连接符 23"/>
          <p:cNvCxnSpPr/>
          <p:nvPr/>
        </p:nvCxnSpPr>
        <p:spPr>
          <a:xfrm>
            <a:off x="515938" y="623888"/>
            <a:ext cx="811212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椭圆 24"/>
          <p:cNvSpPr/>
          <p:nvPr/>
        </p:nvSpPr>
        <p:spPr>
          <a:xfrm>
            <a:off x="646113" y="242888"/>
            <a:ext cx="276225" cy="274637"/>
          </a:xfrm>
          <a:prstGeom prst="ellipse">
            <a:avLst/>
          </a:prstGeom>
          <a:solidFill>
            <a:srgbClr val="1A3F6C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0" name="TextBox 25"/>
          <p:cNvSpPr txBox="1"/>
          <p:nvPr/>
        </p:nvSpPr>
        <p:spPr>
          <a:xfrm>
            <a:off x="909955" y="206375"/>
            <a:ext cx="2246902" cy="3987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题</a:t>
            </a:r>
            <a:endParaRPr lang="zh-CN" altLang="en-US" sz="2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535691" y="163014"/>
            <a:ext cx="5698354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第二问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9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</a:rPr>
              <a:t>分</a:t>
            </a:r>
            <a:r>
              <a:rPr lang="en-US" altLang="zh-CN" sz="2200" b="1" dirty="0">
                <a:solidFill>
                  <a:srgbClr val="FF0000"/>
                </a:solidFill>
                <a:latin typeface="+mn-ea"/>
                <a:ea typeface="+mn-ea"/>
              </a:rPr>
              <a:t>,</a:t>
            </a:r>
            <a:r>
              <a:rPr lang="zh-CN" altLang="en-US" sz="2200" b="1" dirty="0">
                <a:solidFill>
                  <a:srgbClr val="FF0000"/>
                </a:solidFill>
                <a:latin typeface="+mn-ea"/>
                <a:ea typeface="+mn-ea"/>
                <a:sym typeface="+mn-ea"/>
              </a:rPr>
              <a:t>建系方法二</a:t>
            </a:r>
            <a:endParaRPr lang="zh-CN" altLang="en-US" sz="2200" b="1" dirty="0">
              <a:solidFill>
                <a:srgbClr val="FF0000"/>
              </a:solidFill>
              <a:latin typeface="+mn-ea"/>
              <a:ea typeface="+mn-ea"/>
            </a:endParaRPr>
          </a:p>
          <a:p>
            <a:endParaRPr lang="en-US" altLang="zh-CN" sz="22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54305" y="1057910"/>
            <a:ext cx="3255010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solidFill>
                  <a:srgbClr val="FF0000"/>
                </a:solidFill>
              </a:rPr>
              <a:t>说明：若按如图方式建系</a:t>
            </a:r>
            <a:endParaRPr lang="en-US" altLang="zh-CN" b="1" dirty="0">
              <a:solidFill>
                <a:srgbClr val="FF0000"/>
              </a:solidFill>
            </a:endParaRPr>
          </a:p>
          <a:p>
            <a:r>
              <a:rPr lang="zh-CN" altLang="en-US" b="1" dirty="0">
                <a:solidFill>
                  <a:srgbClr val="FF0000"/>
                </a:solidFill>
              </a:rPr>
              <a:t>（</a:t>
            </a:r>
            <a:r>
              <a:rPr lang="en-US" altLang="zh-CN" b="1" dirty="0">
                <a:solidFill>
                  <a:srgbClr val="FF0000"/>
                </a:solidFill>
              </a:rPr>
              <a:t>1</a:t>
            </a:r>
            <a:r>
              <a:rPr lang="zh-CN" altLang="en-US" b="1" dirty="0">
                <a:solidFill>
                  <a:srgbClr val="FF0000"/>
                </a:solidFill>
              </a:rPr>
              <a:t>）</a:t>
            </a:r>
            <a:r>
              <a:rPr lang="en-US" altLang="zh-CN" b="1" dirty="0">
                <a:solidFill>
                  <a:srgbClr val="FF0000"/>
                </a:solidFill>
              </a:rPr>
              <a:t>8</a:t>
            </a:r>
            <a:r>
              <a:rPr lang="zh-CN" altLang="en-US" b="1" dirty="0">
                <a:solidFill>
                  <a:srgbClr val="FF0000"/>
                </a:solidFill>
              </a:rPr>
              <a:t>分</a:t>
            </a:r>
            <a:r>
              <a:rPr lang="en-US" altLang="zh-CN" b="1" dirty="0">
                <a:solidFill>
                  <a:srgbClr val="FF0000"/>
                </a:solidFill>
              </a:rPr>
              <a:t>11</a:t>
            </a:r>
            <a:r>
              <a:rPr lang="zh-CN" altLang="en-US" b="1" dirty="0">
                <a:solidFill>
                  <a:srgbClr val="FF0000"/>
                </a:solidFill>
              </a:rPr>
              <a:t>分处运算结果不变；</a:t>
            </a:r>
            <a:endParaRPr lang="en-US" altLang="zh-CN" b="1" dirty="0">
              <a:solidFill>
                <a:srgbClr val="FF0000"/>
              </a:solidFill>
            </a:endParaRPr>
          </a:p>
          <a:p>
            <a:r>
              <a:rPr lang="zh-CN" altLang="en-US" b="1" dirty="0">
                <a:solidFill>
                  <a:srgbClr val="FF0000"/>
                </a:solidFill>
              </a:rPr>
              <a:t>（</a:t>
            </a:r>
            <a:r>
              <a:rPr lang="en-US" altLang="zh-CN" b="1" dirty="0">
                <a:solidFill>
                  <a:srgbClr val="FF0000"/>
                </a:solidFill>
              </a:rPr>
              <a:t>2</a:t>
            </a:r>
            <a:r>
              <a:rPr lang="zh-CN" altLang="en-US" b="1" dirty="0">
                <a:solidFill>
                  <a:srgbClr val="FF0000"/>
                </a:solidFill>
              </a:rPr>
              <a:t>）</a:t>
            </a:r>
            <a:r>
              <a:rPr lang="en-US" altLang="zh-CN" b="1" dirty="0">
                <a:solidFill>
                  <a:srgbClr val="FF0000"/>
                </a:solidFill>
              </a:rPr>
              <a:t>12</a:t>
            </a:r>
            <a:r>
              <a:rPr lang="zh-CN" altLang="en-US" b="1" dirty="0">
                <a:solidFill>
                  <a:srgbClr val="FF0000"/>
                </a:solidFill>
              </a:rPr>
              <a:t>分处</a:t>
            </a:r>
            <a:r>
              <a:rPr lang="en-US" altLang="zh-CN" b="1" dirty="0">
                <a:solidFill>
                  <a:srgbClr val="FF0000"/>
                </a:solidFill>
              </a:rPr>
              <a:t>P</a:t>
            </a:r>
            <a:r>
              <a:rPr lang="zh-CN" altLang="en-US" b="1" dirty="0">
                <a:solidFill>
                  <a:srgbClr val="FF0000"/>
                </a:solidFill>
              </a:rPr>
              <a:t>点横坐标变为相反数；</a:t>
            </a:r>
            <a:endParaRPr lang="en-US" altLang="zh-CN" b="1" dirty="0">
              <a:solidFill>
                <a:srgbClr val="FF0000"/>
              </a:solidFill>
            </a:endParaRPr>
          </a:p>
          <a:p>
            <a:r>
              <a:rPr lang="zh-CN" altLang="en-US" b="1" dirty="0">
                <a:solidFill>
                  <a:srgbClr val="FF0000"/>
                </a:solidFill>
              </a:rPr>
              <a:t>（</a:t>
            </a:r>
            <a:r>
              <a:rPr lang="en-US" altLang="zh-CN" b="1" dirty="0">
                <a:solidFill>
                  <a:srgbClr val="FF0000"/>
                </a:solidFill>
              </a:rPr>
              <a:t>3</a:t>
            </a:r>
            <a:r>
              <a:rPr lang="zh-CN" altLang="en-US" b="1" dirty="0">
                <a:solidFill>
                  <a:srgbClr val="FF0000"/>
                </a:solidFill>
              </a:rPr>
              <a:t>）</a:t>
            </a:r>
            <a:r>
              <a:rPr lang="en-US" altLang="zh-CN" b="1" dirty="0">
                <a:solidFill>
                  <a:srgbClr val="FF0000"/>
                </a:solidFill>
              </a:rPr>
              <a:t>14</a:t>
            </a:r>
            <a:r>
              <a:rPr lang="zh-CN" altLang="en-US" b="1" dirty="0">
                <a:solidFill>
                  <a:srgbClr val="FF0000"/>
                </a:solidFill>
              </a:rPr>
              <a:t>分处法向量</a:t>
            </a:r>
            <a:r>
              <a:rPr lang="en-US" altLang="zh-CN" b="1" dirty="0">
                <a:solidFill>
                  <a:srgbClr val="FF0000"/>
                </a:solidFill>
              </a:rPr>
              <a:t>x,y</a:t>
            </a:r>
            <a:r>
              <a:rPr lang="zh-CN" altLang="en-US" b="1" dirty="0">
                <a:solidFill>
                  <a:srgbClr val="FF0000"/>
                </a:solidFill>
              </a:rPr>
              <a:t>坐标变为相反数；</a:t>
            </a:r>
            <a:endParaRPr lang="zh-CN" altLang="en-US" b="1" dirty="0">
              <a:solidFill>
                <a:srgbClr val="FF0000"/>
              </a:solidFill>
            </a:endParaRPr>
          </a:p>
          <a:p>
            <a:r>
              <a:rPr lang="zh-CN" altLang="en-US" b="1" dirty="0">
                <a:solidFill>
                  <a:srgbClr val="FF0000"/>
                </a:solidFill>
              </a:rPr>
              <a:t>（</a:t>
            </a:r>
            <a:r>
              <a:rPr lang="en-US" altLang="zh-CN" b="1" dirty="0">
                <a:solidFill>
                  <a:srgbClr val="FF0000"/>
                </a:solidFill>
              </a:rPr>
              <a:t>4</a:t>
            </a:r>
            <a:r>
              <a:rPr lang="zh-CN" altLang="en-US" b="1" dirty="0">
                <a:solidFill>
                  <a:srgbClr val="FF0000"/>
                </a:solidFill>
              </a:rPr>
              <a:t>）</a:t>
            </a:r>
            <a:r>
              <a:rPr lang="en-US" altLang="zh-CN" b="1" dirty="0">
                <a:solidFill>
                  <a:srgbClr val="FF0000"/>
                </a:solidFill>
              </a:rPr>
              <a:t>15</a:t>
            </a:r>
            <a:r>
              <a:rPr lang="zh-CN" altLang="en-US" b="1" dirty="0">
                <a:solidFill>
                  <a:srgbClr val="FF0000"/>
                </a:solidFill>
              </a:rPr>
              <a:t>分处运算结果不变。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33775" y="931545"/>
            <a:ext cx="5734050" cy="210502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0780" y="3343910"/>
            <a:ext cx="3238500" cy="1400175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  <p:transition spd="slow" advTm="0">
    <p:pull/>
  </p:transition>
</p:sld>
</file>

<file path=ppt/tags/tag1.xml><?xml version="1.0" encoding="utf-8"?>
<p:tagLst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10.xml><?xml version="1.0" encoding="utf-8"?>
<p:tagLst xmlns:p="http://schemas.openxmlformats.org/presentationml/2006/main">
  <p:tag name="SELECTED" val="True"/>
</p:tagLst>
</file>

<file path=ppt/tags/tag11.xml><?xml version="1.0" encoding="utf-8"?>
<p:tagLst xmlns:p="http://schemas.openxmlformats.org/presentationml/2006/main">
  <p:tag name="SELECTED" val="True"/>
</p:tagLst>
</file>

<file path=ppt/tags/tag12.xml><?xml version="1.0" encoding="utf-8"?>
<p:tagLst xmlns:p="http://schemas.openxmlformats.org/presentationml/2006/main">
  <p:tag name="SELECTED" val="True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SELECTED" val="True"/>
</p:tagLst>
</file>

<file path=ppt/tags/tag15.xml><?xml version="1.0" encoding="utf-8"?>
<p:tagLst xmlns:p="http://schemas.openxmlformats.org/presentationml/2006/main">
  <p:tag name="SELECTED" val="True"/>
</p:tagLst>
</file>

<file path=ppt/tags/tag16.xml><?xml version="1.0" encoding="utf-8"?>
<p:tagLst xmlns:p="http://schemas.openxmlformats.org/presentationml/2006/main">
  <p:tag name="KSO_WPP_MARK_KEY" val="8e8bf16b-1e05-493d-bf76-9a3156e53b48"/>
  <p:tag name="COMMONDATA" val="eyJoZGlkIjoiY2U2ZDcwZTgzODI1NWVlNTE0YjJhNmNiYzYxMTQ3MWIifQ==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SELECTED" val="True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SELECTED" val="True"/>
</p:tagLst>
</file>

<file path=ppt/tags/tag7.xml><?xml version="1.0" encoding="utf-8"?>
<p:tagLst xmlns:p="http://schemas.openxmlformats.org/presentationml/2006/main">
  <p:tag name="SELECTED" val="True"/>
</p:tagLst>
</file>

<file path=ppt/tags/tag8.xml><?xml version="1.0" encoding="utf-8"?>
<p:tagLst xmlns:p="http://schemas.openxmlformats.org/presentationml/2006/main">
  <p:tag name="SELECTED" val="True"/>
</p:tagLst>
</file>

<file path=ppt/tags/tag9.xml><?xml version="1.0" encoding="utf-8"?>
<p:tagLst xmlns:p="http://schemas.openxmlformats.org/presentationml/2006/main">
  <p:tag name="SELECTED" val="True"/>
</p:tagLst>
</file>

<file path=ppt/theme/theme1.xml><?xml version="1.0" encoding="utf-8"?>
<a:theme xmlns:a="http://schemas.openxmlformats.org/drawingml/2006/main" name="清风素材 https://12sc.taobao.com/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42000">
              <a:srgbClr val="F0F0F0"/>
            </a:gs>
            <a:gs pos="0">
              <a:schemeClr val="bg1"/>
            </a:gs>
            <a:gs pos="100000">
              <a:schemeClr val="bg1">
                <a:lumMod val="85000"/>
              </a:schemeClr>
            </a:gs>
            <a:gs pos="0">
              <a:schemeClr val="bg1"/>
            </a:gs>
          </a:gsLst>
          <a:lin ang="1890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794</Words>
  <Application>WPS 演示</Application>
  <PresentationFormat>全屏显示(16:9)</PresentationFormat>
  <Paragraphs>85</Paragraphs>
  <Slides>11</Slides>
  <Notes>12</Notes>
  <HiddenSlides>0</HiddenSlides>
  <MMClips>0</MMClips>
  <ScaleCrop>false</ScaleCrop>
  <HeadingPairs>
    <vt:vector size="8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11</vt:i4>
      </vt:variant>
    </vt:vector>
  </HeadingPairs>
  <TitlesOfParts>
    <vt:vector size="25" baseType="lpstr">
      <vt:lpstr>Arial</vt:lpstr>
      <vt:lpstr>宋体</vt:lpstr>
      <vt:lpstr>Wingdings</vt:lpstr>
      <vt:lpstr>Calibri</vt:lpstr>
      <vt:lpstr>华文中宋</vt:lpstr>
      <vt:lpstr>Times New Roman</vt:lpstr>
      <vt:lpstr>黑体</vt:lpstr>
      <vt:lpstr>Cambria Math</vt:lpstr>
      <vt:lpstr>微软雅黑</vt:lpstr>
      <vt:lpstr>Arial Unicode MS</vt:lpstr>
      <vt:lpstr>清风素材 https://12sc.taobao.com/</vt:lpstr>
      <vt:lpstr>Equation.DSMT4</vt:lpstr>
      <vt:lpstr>Equation.DSMT4</vt:lpstr>
      <vt:lpstr>Equation.KSEE3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www.microsoft.com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张凯东</cp:lastModifiedBy>
  <cp:revision>1053</cp:revision>
  <dcterms:created xsi:type="dcterms:W3CDTF">2015-01-23T04:02:00Z</dcterms:created>
  <dcterms:modified xsi:type="dcterms:W3CDTF">2025-09-08T06:16:32Z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2</vt:lpwstr>
  </property>
  <property fmtid="{D5CDD505-2E9C-101B-9397-08002B2CF9AE}" pid="3" name="KSOProductBuildVer">
    <vt:lpwstr>2052-12.1.0.22529</vt:lpwstr>
  </property>
  <property fmtid="{D5CDD505-2E9C-101B-9397-08002B2CF9AE}" pid="4" name="ICV">
    <vt:lpwstr>A2A55FB8D6414E0A868DAA056FB4F850_13</vt:lpwstr>
  </property>
</Properties>
</file>