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739" r:id="rId3"/>
    <p:sldId id="738" r:id="rId5"/>
    <p:sldId id="740" r:id="rId6"/>
    <p:sldId id="301" r:id="rId7"/>
    <p:sldId id="732" r:id="rId8"/>
    <p:sldId id="733" r:id="rId9"/>
    <p:sldId id="734" r:id="rId10"/>
    <p:sldId id="736" r:id="rId11"/>
    <p:sldId id="737" r:id="rId12"/>
    <p:sldId id="735" r:id="rId13"/>
    <p:sldId id="672" r:id="rId14"/>
    <p:sldId id="28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华文中宋" panose="02010600040101010101" pitchFamily="2" charset="-122"/>
      <p:regular r:id="rId24"/>
    </p:embeddedFont>
    <p:embeddedFont>
      <p:font typeface="微软雅黑" panose="020B0503020204020204" charset="-122"/>
      <p:regular r:id="rId25"/>
    </p:embeddedFont>
  </p:embeddedFontLst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4FF"/>
    <a:srgbClr val="89F877"/>
    <a:srgbClr val="81FE70"/>
    <a:srgbClr val="6FFFAC"/>
    <a:srgbClr val="5AFFA3"/>
    <a:srgbClr val="8AFE7E"/>
    <a:srgbClr val="68F0A5"/>
    <a:srgbClr val="0C7601"/>
    <a:srgbClr val="04A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6" y="164"/>
      </p:cViewPr>
      <p:guideLst>
        <p:guide orient="horz" pos="15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9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B30094-8DDE-41F9-9DA6-F719060689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2446CB-1B9D-492C-93A7-48424B5B1D9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3907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3907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3907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2"/>
          <p:cNvCxnSpPr/>
          <p:nvPr/>
        </p:nvCxnSpPr>
        <p:spPr>
          <a:xfrm>
            <a:off x="515938" y="623888"/>
            <a:ext cx="3192463" cy="47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"/>
          <p:cNvCxnSpPr/>
          <p:nvPr/>
        </p:nvCxnSpPr>
        <p:spPr>
          <a:xfrm>
            <a:off x="5435600" y="628650"/>
            <a:ext cx="32654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D3D08-7AAE-4AB0-95BC-4F25EDB886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60095"/>
            <a:ext cx="9144000" cy="18288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7" name="TextBox 1"/>
          <p:cNvSpPr txBox="1"/>
          <p:nvPr/>
        </p:nvSpPr>
        <p:spPr>
          <a:xfrm>
            <a:off x="0" y="1309052"/>
            <a:ext cx="9144000" cy="730885"/>
          </a:xfrm>
          <a:prstGeom prst="rect">
            <a:avLst/>
          </a:prstGeom>
          <a:noFill/>
          <a:ln w="9525">
            <a:noFill/>
          </a:ln>
        </p:spPr>
        <p:txBody>
          <a:bodyPr lIns="91413" tIns="45706" rIns="91413" bIns="45706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填空</a:t>
            </a:r>
            <a:r>
              <a:rPr lang="zh-CN" altLang="en-US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题评分细则说明</a:t>
            </a:r>
            <a:endParaRPr lang="zh-CN" altLang="zh-CN" sz="4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68" name="文本框 4"/>
          <p:cNvSpPr txBox="1"/>
          <p:nvPr/>
        </p:nvSpPr>
        <p:spPr>
          <a:xfrm>
            <a:off x="476250" y="2666365"/>
            <a:ext cx="73158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QQ</a:t>
            </a:r>
            <a:r>
              <a:rPr lang="zh-CN" altLang="zh-CN" sz="2000" b="1" dirty="0">
                <a:latin typeface="+mn-ea"/>
                <a:ea typeface="+mn-ea"/>
              </a:rPr>
              <a:t>群名：</a:t>
            </a:r>
            <a:r>
              <a:rPr lang="en-US" altLang="zh-CN" sz="2000" b="1" dirty="0">
                <a:latin typeface="+mn-ea"/>
                <a:ea typeface="+mn-ea"/>
              </a:rPr>
              <a:t>2025</a:t>
            </a:r>
            <a:r>
              <a:rPr lang="zh-CN" altLang="en-US" sz="2000" b="1" dirty="0">
                <a:latin typeface="+mn-ea"/>
                <a:ea typeface="+mn-ea"/>
              </a:rPr>
              <a:t>年</a:t>
            </a:r>
            <a:r>
              <a:rPr lang="en-US" altLang="zh-CN" sz="2000" b="1" dirty="0">
                <a:latin typeface="+mn-ea"/>
                <a:ea typeface="+mn-ea"/>
              </a:rPr>
              <a:t>9</a:t>
            </a:r>
            <a:r>
              <a:rPr lang="zh-CN" altLang="en-US" sz="2000" b="1" dirty="0">
                <a:latin typeface="+mn-ea"/>
                <a:ea typeface="+mn-ea"/>
              </a:rPr>
              <a:t>月济南市</a:t>
            </a:r>
            <a:r>
              <a:rPr lang="zh-CN" altLang="en-US" sz="2000" b="1" dirty="0">
                <a:latin typeface="+mn-ea"/>
                <a:ea typeface="+mn-ea"/>
              </a:rPr>
              <a:t>开学考填空题阅卷群</a:t>
            </a:r>
            <a:endParaRPr lang="zh-CN" altLang="en-US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QQ</a:t>
            </a:r>
            <a:r>
              <a:rPr lang="zh-CN" altLang="en-US" sz="2000" b="1" dirty="0">
                <a:latin typeface="+mn-ea"/>
                <a:ea typeface="+mn-ea"/>
              </a:rPr>
              <a:t>群号：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1022113139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1" descr="IMG_4939"/>
          <p:cNvPicPr>
            <a:picLocks noChangeAspect="1"/>
          </p:cNvPicPr>
          <p:nvPr/>
        </p:nvPicPr>
        <p:blipFill>
          <a:blip r:embed="rId1"/>
          <a:srcRect l="11394" t="14778" r="10823" b="20926"/>
          <a:stretch>
            <a:fillRect/>
          </a:stretch>
        </p:blipFill>
        <p:spPr>
          <a:xfrm>
            <a:off x="5885180" y="2666365"/>
            <a:ext cx="1609725" cy="2366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922655" y="218440"/>
            <a:ext cx="37592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ⅱ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38" y="47625"/>
            <a:ext cx="9075738" cy="49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27965" y="3803015"/>
            <a:ext cx="8572500" cy="1508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200" b="1" dirty="0">
                <a:solidFill>
                  <a:srgbClr val="FF0000"/>
                </a:solidFill>
                <a:latin typeface="+mn-ea"/>
                <a:ea typeface="+mn-ea"/>
              </a:rPr>
              <a:t>说明：</a:t>
            </a:r>
            <a:endParaRPr lang="zh-CN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sz="22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）按点得分；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</a:rPr>
              <a:t>12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分点处，须利用二阶导判断一阶导增，其他方法酌情给分。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-2147482360" name="图片 -2147482361"/>
          <p:cNvPicPr>
            <a:picLocks noChangeAspect="1"/>
          </p:cNvPicPr>
          <p:nvPr/>
        </p:nvPicPr>
        <p:blipFill>
          <a:blip r:embed="rId2"/>
          <a:srcRect l="1697" r="1134"/>
          <a:stretch>
            <a:fillRect/>
          </a:stretch>
        </p:blipFill>
        <p:spPr>
          <a:xfrm>
            <a:off x="516255" y="631190"/>
            <a:ext cx="7342505" cy="29140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 advTm="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554214" y="1428750"/>
            <a:ext cx="5467444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QQ</a:t>
            </a:r>
            <a:r>
              <a:rPr lang="zh-CN" altLang="zh-CN" sz="2000" b="1" dirty="0">
                <a:latin typeface="+mn-ea"/>
                <a:ea typeface="+mn-ea"/>
              </a:rPr>
              <a:t>群名：</a:t>
            </a:r>
            <a:r>
              <a:rPr lang="en-US" altLang="zh-CN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2025</a:t>
            </a:r>
            <a:r>
              <a:rPr lang="zh-CN" altLang="zh-CN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zh-CN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月济南市高中三年级摸底考试</a:t>
            </a:r>
            <a:endParaRPr lang="en-US" altLang="zh-CN" sz="2000" b="1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zh-CN" altLang="en-US" sz="2000" b="1" dirty="0">
                <a:latin typeface="+mn-ea"/>
                <a:ea typeface="+mn-ea"/>
                <a:sym typeface="+mn-ea"/>
              </a:rPr>
              <a:t>数学</a:t>
            </a:r>
            <a:r>
              <a:rPr lang="en-US" sz="2000" b="1" dirty="0">
                <a:latin typeface="+mn-ea"/>
                <a:ea typeface="+mn-ea"/>
                <a:sym typeface="+mn-ea"/>
              </a:rPr>
              <a:t>18</a:t>
            </a:r>
            <a:r>
              <a:rPr lang="zh-CN" altLang="en-US" sz="2000" b="1" dirty="0">
                <a:latin typeface="+mn-ea"/>
                <a:ea typeface="+mn-ea"/>
                <a:sym typeface="+mn-ea"/>
              </a:rPr>
              <a:t>题</a:t>
            </a:r>
            <a:endParaRPr lang="zh-CN" altLang="en-US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QQ</a:t>
            </a:r>
            <a:r>
              <a:rPr lang="zh-CN" altLang="en-US" sz="2000" b="1" dirty="0">
                <a:latin typeface="+mn-ea"/>
                <a:ea typeface="+mn-ea"/>
              </a:rPr>
              <a:t>群号：</a:t>
            </a:r>
            <a:r>
              <a:rPr lang="en-US" altLang="zh-CN" sz="2000" b="1" dirty="0">
                <a:latin typeface="+mn-ea"/>
                <a:ea typeface="+mn-ea"/>
              </a:rPr>
              <a:t>1014707650</a:t>
            </a:r>
            <a:endParaRPr lang="en-US" altLang="zh-CN" sz="2000" b="1" dirty="0">
              <a:latin typeface="+mn-ea"/>
              <a:ea typeface="+mn-ea"/>
            </a:endParaRPr>
          </a:p>
        </p:txBody>
      </p:sp>
      <p:pic>
        <p:nvPicPr>
          <p:cNvPr id="3" name="图片 2" descr="IMG_49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5855" y="52070"/>
            <a:ext cx="2805430" cy="4991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1020763" y="3290888"/>
            <a:ext cx="677863" cy="677863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898650" y="508000"/>
            <a:ext cx="274638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>
            <a:off x="4535488" y="1054100"/>
            <a:ext cx="274638" cy="27622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549775" y="4511675"/>
            <a:ext cx="136525" cy="13652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85950" y="1557338"/>
            <a:ext cx="1630363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charset="-122"/>
              </a:rPr>
              <a:t>THANKS</a:t>
            </a:r>
            <a:endParaRPr lang="zh-CN" altLang="en-US" sz="26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42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29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18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87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00" y="-437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0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922655" y="218440"/>
            <a:ext cx="43395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填空题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每小题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分，共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38" y="47625"/>
            <a:ext cx="9075738" cy="49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-2147482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730885"/>
            <a:ext cx="8831580" cy="35991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 advTm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4"/>
          <p:cNvSpPr txBox="1"/>
          <p:nvPr/>
        </p:nvSpPr>
        <p:spPr>
          <a:xfrm>
            <a:off x="476250" y="1409065"/>
            <a:ext cx="73158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QQ</a:t>
            </a:r>
            <a:r>
              <a:rPr lang="zh-CN" altLang="zh-CN" sz="2000" b="1" dirty="0">
                <a:latin typeface="+mn-ea"/>
                <a:ea typeface="+mn-ea"/>
              </a:rPr>
              <a:t>群名：</a:t>
            </a:r>
            <a:r>
              <a:rPr lang="zh-CN" altLang="en-US" sz="2000" b="1" dirty="0">
                <a:latin typeface="+mn-ea"/>
                <a:ea typeface="+mn-ea"/>
              </a:rPr>
              <a:t>填空题阅卷交流群</a:t>
            </a:r>
            <a:endParaRPr lang="zh-CN" altLang="en-US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QQ</a:t>
            </a:r>
            <a:r>
              <a:rPr lang="zh-CN" altLang="en-US" sz="2000" b="1" dirty="0">
                <a:latin typeface="+mn-ea"/>
                <a:ea typeface="+mn-ea"/>
              </a:rPr>
              <a:t>群号：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1022113139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1" descr="IMG_49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5180" y="0"/>
            <a:ext cx="2892425" cy="514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60095"/>
            <a:ext cx="9144000" cy="18288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7" name="TextBox 1"/>
          <p:cNvSpPr txBox="1"/>
          <p:nvPr/>
        </p:nvSpPr>
        <p:spPr>
          <a:xfrm>
            <a:off x="0" y="1309052"/>
            <a:ext cx="9144000" cy="730885"/>
          </a:xfrm>
          <a:prstGeom prst="rect">
            <a:avLst/>
          </a:prstGeom>
          <a:noFill/>
          <a:ln w="9525">
            <a:noFill/>
          </a:ln>
        </p:spPr>
        <p:txBody>
          <a:bodyPr lIns="91413" tIns="45706" rIns="91413" bIns="45706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18</a:t>
            </a:r>
            <a:r>
              <a:rPr lang="zh-CN" altLang="en-US" sz="4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题评分细则说明</a:t>
            </a:r>
            <a:endParaRPr lang="zh-CN" altLang="zh-CN" sz="4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68" name="文本框 4"/>
          <p:cNvSpPr txBox="1"/>
          <p:nvPr/>
        </p:nvSpPr>
        <p:spPr>
          <a:xfrm>
            <a:off x="476250" y="2666365"/>
            <a:ext cx="731583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QQ</a:t>
            </a:r>
            <a:r>
              <a:rPr lang="zh-CN" altLang="zh-CN" sz="2000" b="1" dirty="0">
                <a:latin typeface="+mn-ea"/>
                <a:ea typeface="+mn-ea"/>
              </a:rPr>
              <a:t>群名：</a:t>
            </a:r>
            <a:r>
              <a:rPr lang="en-US" altLang="zh-CN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2025</a:t>
            </a:r>
            <a:r>
              <a:rPr lang="zh-CN" altLang="zh-CN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zh-CN" sz="2000" b="1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月济南市高中三年级摸底考试</a:t>
            </a:r>
            <a:endParaRPr lang="en-US" altLang="zh-CN" sz="2000" b="1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>
                <a:latin typeface="+mn-ea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zh-CN" altLang="en-US" sz="2000" b="1" dirty="0">
                <a:latin typeface="+mn-ea"/>
                <a:ea typeface="+mn-ea"/>
              </a:rPr>
              <a:t>数学</a:t>
            </a:r>
            <a:r>
              <a:rPr lang="en-US" sz="2000" b="1" dirty="0">
                <a:latin typeface="+mn-ea"/>
                <a:ea typeface="+mn-ea"/>
              </a:rPr>
              <a:t>18</a:t>
            </a:r>
            <a:r>
              <a:rPr lang="zh-CN" altLang="en-US" sz="2000" b="1" dirty="0">
                <a:latin typeface="+mn-ea"/>
                <a:ea typeface="+mn-ea"/>
              </a:rPr>
              <a:t>题</a:t>
            </a:r>
            <a:endParaRPr lang="zh-CN" altLang="en-US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QQ</a:t>
            </a:r>
            <a:r>
              <a:rPr lang="zh-CN" altLang="en-US" sz="2000" b="1" dirty="0">
                <a:latin typeface="+mn-ea"/>
                <a:ea typeface="+mn-ea"/>
              </a:rPr>
              <a:t>群号：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1014707650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1" descr="IMG_4938"/>
          <p:cNvPicPr>
            <a:picLocks noChangeAspect="1"/>
          </p:cNvPicPr>
          <p:nvPr/>
        </p:nvPicPr>
        <p:blipFill>
          <a:blip r:embed="rId1"/>
          <a:srcRect l="10911" t="15111" r="9594" b="21333"/>
          <a:stretch>
            <a:fillRect/>
          </a:stretch>
        </p:blipFill>
        <p:spPr>
          <a:xfrm>
            <a:off x="5945505" y="2588895"/>
            <a:ext cx="1712595" cy="24345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922338" y="218158"/>
            <a:ext cx="33000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38" y="47625"/>
            <a:ext cx="9075738" cy="49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题"/>
          <p:cNvPicPr>
            <a:picLocks noChangeAspect="1"/>
          </p:cNvPicPr>
          <p:nvPr/>
        </p:nvPicPr>
        <p:blipFill>
          <a:blip r:embed="rId1"/>
          <a:srcRect t="4746"/>
          <a:stretch>
            <a:fillRect/>
          </a:stretch>
        </p:blipFill>
        <p:spPr>
          <a:xfrm>
            <a:off x="516255" y="815340"/>
            <a:ext cx="6654800" cy="2961640"/>
          </a:xfrm>
          <a:prstGeom prst="rect">
            <a:avLst/>
          </a:prstGeom>
        </p:spPr>
      </p:pic>
      <p:sp>
        <p:nvSpPr>
          <p:cNvPr id="5" name="TextBox 1"/>
          <p:cNvSpPr txBox="1"/>
          <p:nvPr>
            <p:custDataLst>
              <p:tags r:id="rId2"/>
            </p:custDataLst>
          </p:nvPr>
        </p:nvSpPr>
        <p:spPr>
          <a:xfrm>
            <a:off x="516255" y="3968115"/>
            <a:ext cx="81775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9525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本题第一问</a:t>
            </a:r>
            <a:r>
              <a:rPr lang="en-US" altLang="zh-CN" sz="2800" dirty="0">
                <a:solidFill>
                  <a:srgbClr val="2B44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分，第二问</a:t>
            </a:r>
            <a:r>
              <a:rPr lang="en-US" altLang="zh-CN" sz="2800" dirty="0">
                <a:solidFill>
                  <a:srgbClr val="2B44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分，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第三问</a:t>
            </a:r>
            <a:r>
              <a:rPr lang="en-US" altLang="zh-CN" sz="2800" dirty="0">
                <a:solidFill>
                  <a:srgbClr val="2B44FF"/>
                </a:solidFill>
                <a:latin typeface="Times New Roman" panose="02020603050405020304" pitchFamily="18" charset="0"/>
                <a:sym typeface="+mn-ea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分，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共</a:t>
            </a:r>
            <a:r>
              <a:rPr lang="en-US" altLang="zh-CN" sz="2800" dirty="0">
                <a:solidFill>
                  <a:srgbClr val="2B44FF"/>
                </a:solidFill>
                <a:latin typeface="Times New Roman" panose="02020603050405020304" pitchFamily="18" charset="0"/>
              </a:rPr>
              <a:t>17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 advTm="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38" y="47625"/>
            <a:ext cx="9075738" cy="49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604520"/>
            <a:ext cx="3342640" cy="4217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</a:t>
            </a:r>
            <a:endParaRPr lang="zh-CN" sz="22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r>
              <a:rPr 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）按点得分。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分点处，①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使用零点存在定理寻找零点时找点或者取极限均可以；②未用函数正负符号变化说明零点存在的扣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分③找点的两个全对方可得分，至少有一个错误扣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分；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4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分点处未说明导函数正负符号变化或者原函数单调性变化的不得分。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810578" y="218158"/>
            <a:ext cx="33000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-2147482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80" y="123190"/>
            <a:ext cx="5709920" cy="45967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 advTm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922655" y="218440"/>
            <a:ext cx="39719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ⅰ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38" y="47625"/>
            <a:ext cx="9075738" cy="49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9055" y="4325620"/>
            <a:ext cx="8315960" cy="475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按点得分：构造函数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分，证明函数单调递增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分，证明函数比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0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大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分，证明最终结论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分。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     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-2147482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" y="787400"/>
            <a:ext cx="8967470" cy="27063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 advTm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38" y="47625"/>
            <a:ext cx="9075738" cy="49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46430" y="4467860"/>
            <a:ext cx="2720340" cy="567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按点得分。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977900" y="208280"/>
            <a:ext cx="3681095" cy="516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ⅰ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-21474823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" y="624205"/>
            <a:ext cx="7031990" cy="38246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 advTm="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938" y="623888"/>
            <a:ext cx="811212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113" y="242888"/>
            <a:ext cx="276225" cy="27463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TextBox 25"/>
          <p:cNvSpPr txBox="1"/>
          <p:nvPr/>
        </p:nvSpPr>
        <p:spPr>
          <a:xfrm>
            <a:off x="922655" y="218440"/>
            <a:ext cx="39719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题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第（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）问（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ⅰ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分</a:t>
            </a:r>
            <a:endParaRPr lang="zh-CN" altLang="en-US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38" y="47625"/>
            <a:ext cx="9075738" cy="498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2420" y="4623435"/>
            <a:ext cx="8315960" cy="475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说明：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按点得分，若有其他方法，酌情给分。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  <a:p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     </a:t>
            </a:r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zh-CN" altLang="en-US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-2147482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" y="631190"/>
            <a:ext cx="6084570" cy="40824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 advTm="0">
    <p:pull/>
  </p:transition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SELECTED" val="True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SELECTED" val="True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SELECTED" val="True"/>
</p:tagLst>
</file>

<file path=ppt/tags/tag17.xml><?xml version="1.0" encoding="utf-8"?>
<p:tagLst xmlns:p="http://schemas.openxmlformats.org/presentationml/2006/main">
  <p:tag name="SELECTED" val="True"/>
</p:tagLst>
</file>

<file path=ppt/tags/tag18.xml><?xml version="1.0" encoding="utf-8"?>
<p:tagLst xmlns:p="http://schemas.openxmlformats.org/presentationml/2006/main">
  <p:tag name="SELECTED" val="True"/>
</p:tagLst>
</file>

<file path=ppt/tags/tag19.xml><?xml version="1.0" encoding="utf-8"?>
<p:tagLst xmlns:p="http://schemas.openxmlformats.org/presentationml/2006/main">
  <p:tag name="KSO_WPP_MARK_KEY" val="8e8bf16b-1e05-493d-bf76-9a3156e53b48"/>
  <p:tag name="COMMONDATA" val="eyJoZGlkIjoiNjFkZjg4MDhkNTA2ZmE0ZWUyYTM2Nzg4MGJhYzkxMDUifQ=="/>
  <p:tag name="commondata" val="eyJoZGlkIjoiY2U2ZDcwZTgzODI1NWVlNTE0YjJhNmNiYzYxMTQ3MWIifQ=="/>
</p:tagLst>
</file>

<file path=ppt/tags/tag2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SELECTED" val="True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42000">
              <a:srgbClr val="F0F0F0"/>
            </a:gs>
            <a:gs pos="0">
              <a:schemeClr val="bg1"/>
            </a:gs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lin ang="189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WPS 演示</Application>
  <PresentationFormat>全屏显示(16:9)</PresentationFormat>
  <Paragraphs>66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华文中宋</vt:lpstr>
      <vt:lpstr>Times New Roman</vt:lpstr>
      <vt:lpstr>微软雅黑</vt:lpstr>
      <vt:lpstr>Arial Unicode MS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么么是蚂蚁</cp:lastModifiedBy>
  <cp:revision>966</cp:revision>
  <dcterms:created xsi:type="dcterms:W3CDTF">2015-01-23T04:02:00Z</dcterms:created>
  <dcterms:modified xsi:type="dcterms:W3CDTF">2025-09-10T07:24:55Z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2052-12.1.0.22529</vt:lpwstr>
  </property>
  <property fmtid="{D5CDD505-2E9C-101B-9397-08002B2CF9AE}" pid="4" name="ICV">
    <vt:lpwstr>A2A55FB8D6414E0A868DAA056FB4F850_13</vt:lpwstr>
  </property>
</Properties>
</file>