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docx" ContentType="application/vnd.openxmlformats-officedocument.wordprocessingml.documen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41"/>
  </p:handoutMasterIdLst>
  <p:sldIdLst>
    <p:sldId id="260" r:id="rId3"/>
    <p:sldId id="401" r:id="rId4"/>
    <p:sldId id="402" r:id="rId5"/>
    <p:sldId id="403" r:id="rId6"/>
    <p:sldId id="404" r:id="rId7"/>
    <p:sldId id="273" r:id="rId8"/>
    <p:sldId id="274" r:id="rId9"/>
    <p:sldId id="407" r:id="rId10"/>
    <p:sldId id="410" r:id="rId11"/>
    <p:sldId id="441" r:id="rId12"/>
    <p:sldId id="283" r:id="rId13"/>
    <p:sldId id="284" r:id="rId14"/>
    <p:sldId id="411" r:id="rId15"/>
    <p:sldId id="413" r:id="rId16"/>
    <p:sldId id="414" r:id="rId17"/>
    <p:sldId id="415" r:id="rId18"/>
    <p:sldId id="293" r:id="rId19"/>
    <p:sldId id="417" r:id="rId20"/>
    <p:sldId id="442" r:id="rId21"/>
    <p:sldId id="443" r:id="rId22"/>
    <p:sldId id="445" r:id="rId23"/>
    <p:sldId id="446" r:id="rId24"/>
    <p:sldId id="447" r:id="rId25"/>
    <p:sldId id="420" r:id="rId26"/>
    <p:sldId id="302" r:id="rId27"/>
    <p:sldId id="303" r:id="rId28"/>
    <p:sldId id="421" r:id="rId29"/>
    <p:sldId id="422" r:id="rId30"/>
    <p:sldId id="423" r:id="rId31"/>
    <p:sldId id="313" r:id="rId32"/>
    <p:sldId id="426" r:id="rId33"/>
    <p:sldId id="428" r:id="rId34"/>
    <p:sldId id="323" r:id="rId35"/>
    <p:sldId id="358" r:id="rId37"/>
    <p:sldId id="361" r:id="rId38"/>
    <p:sldId id="363" r:id="rId39"/>
    <p:sldId id="364" r:id="rId40"/>
  </p:sldIdLst>
  <p:sldSz cx="12190095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E79"/>
    <a:srgbClr val="2F5597"/>
    <a:srgbClr val="1F4E79"/>
    <a:srgbClr val="2E75B6"/>
    <a:srgbClr val="70AD47"/>
    <a:srgbClr val="548235"/>
    <a:srgbClr val="385723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854" autoAdjust="0"/>
  </p:normalViewPr>
  <p:slideViewPr>
    <p:cSldViewPr showGuides="1">
      <p:cViewPr varScale="1">
        <p:scale>
          <a:sx n="76" d="100"/>
          <a:sy n="76" d="100"/>
        </p:scale>
        <p:origin x="-258" y="-96"/>
      </p:cViewPr>
      <p:guideLst>
        <p:guide orient="horz" pos="2160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15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00445-E839-4BDF-8DF2-D8143818C8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1EFD-9855-4AE3-A504-77F50F4EB6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9916-5EC3-4590-8CB1-0934F6982E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603B-E5D8-42A3-B21E-4A6C6E9A90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603B-E5D8-42A3-B21E-4A6C6E9A90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10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slide" Target="../slides/slide36.xml"/><Relationship Id="rId8" Type="http://schemas.openxmlformats.org/officeDocument/2006/relationships/slide" Target="../slides/slide35.xml"/><Relationship Id="rId7" Type="http://schemas.openxmlformats.org/officeDocument/2006/relationships/slide" Target="../slides/slide34.xml"/><Relationship Id="rId6" Type="http://schemas.openxmlformats.org/officeDocument/2006/relationships/slide" Target="../slides/slide33.xml"/><Relationship Id="rId5" Type="http://schemas.openxmlformats.org/officeDocument/2006/relationships/slide" Target="../slides/slide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slide" Target="../slides/slide1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tags" Target="../tags/tag1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4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5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8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slide" Target="../slides/sl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3" y="-36669"/>
            <a:ext cx="12312541" cy="69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8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任意多边形: 形状 42"/>
          <p:cNvSpPr/>
          <p:nvPr userDrawn="1">
            <p:custDataLst>
              <p:tags r:id="rId3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7" name="任意多边形: 形状 4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8" name="标题 1"/>
          <p:cNvSpPr>
            <a:spLocks noGrp="1"/>
          </p:cNvSpPr>
          <p:nvPr userDrawn="1"/>
        </p:nvSpPr>
        <p:spPr>
          <a:xfrm>
            <a:off x="257142" y="121920"/>
            <a:ext cx="4375696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集训真题  走进高考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6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7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8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910630" y="62373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1323707" y="62373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1735134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2147829" y="62373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: 形状 42"/>
          <p:cNvSpPr/>
          <p:nvPr userDrawn="1">
            <p:custDataLst>
              <p:tags r:id="rId3"/>
            </p:custDataLst>
          </p:nvPr>
        </p:nvSpPr>
        <p:spPr>
          <a:xfrm rot="10800000">
            <a:off x="4700294" y="0"/>
            <a:ext cx="752377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4" name="任意多边形: 形状 4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6099651" cy="73152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38" h="919">
                <a:moveTo>
                  <a:pt x="0" y="0"/>
                </a:moveTo>
                <a:lnTo>
                  <a:pt x="2438" y="0"/>
                </a:lnTo>
                <a:lnTo>
                  <a:pt x="3096" y="0"/>
                </a:lnTo>
                <a:lnTo>
                  <a:pt x="3190" y="0"/>
                </a:lnTo>
                <a:lnTo>
                  <a:pt x="5534" y="0"/>
                </a:lnTo>
                <a:lnTo>
                  <a:pt x="5628" y="0"/>
                </a:lnTo>
                <a:lnTo>
                  <a:pt x="6286" y="0"/>
                </a:lnTo>
                <a:lnTo>
                  <a:pt x="8724" y="0"/>
                </a:lnTo>
                <a:lnTo>
                  <a:pt x="9050" y="0"/>
                </a:lnTo>
                <a:lnTo>
                  <a:pt x="9738" y="460"/>
                </a:lnTo>
                <a:lnTo>
                  <a:pt x="9050" y="919"/>
                </a:lnTo>
                <a:lnTo>
                  <a:pt x="6612" y="919"/>
                </a:lnTo>
                <a:lnTo>
                  <a:pt x="5860" y="919"/>
                </a:lnTo>
                <a:lnTo>
                  <a:pt x="5628" y="919"/>
                </a:lnTo>
                <a:lnTo>
                  <a:pt x="3422" y="919"/>
                </a:lnTo>
                <a:lnTo>
                  <a:pt x="3190" y="919"/>
                </a:lnTo>
                <a:lnTo>
                  <a:pt x="2438" y="919"/>
                </a:lnTo>
                <a:lnTo>
                  <a:pt x="0" y="919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5" name="标题 1"/>
          <p:cNvSpPr>
            <a:spLocks noGrp="1"/>
          </p:cNvSpPr>
          <p:nvPr userDrawn="1"/>
        </p:nvSpPr>
        <p:spPr>
          <a:xfrm>
            <a:off x="257142" y="121920"/>
            <a:ext cx="4910614" cy="4660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知能落实  素养提升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919461" y="6217912"/>
            <a:ext cx="244825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01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1332538" y="6217912"/>
            <a:ext cx="243174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02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1743965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03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2156660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04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2569357" y="6217912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05</a:t>
            </a:r>
            <a:endParaRPr lang="en-US" altLang="zh-CN" b="1" dirty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298205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06</a:t>
            </a:r>
            <a:endParaRPr lang="en-US" altLang="zh-CN" b="1" dirty="0" smtClean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3394750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07</a:t>
            </a:r>
            <a:endParaRPr lang="en-US" altLang="zh-CN" b="1" dirty="0" smtClean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3807446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08</a:t>
            </a:r>
            <a:endParaRPr lang="en-US" altLang="zh-CN" b="1" dirty="0" smtClean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4220143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09</a:t>
            </a:r>
            <a:endParaRPr lang="en-US" altLang="zh-CN" b="1" dirty="0" smtClean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2838" y="6221450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10</a:t>
            </a:r>
            <a:endParaRPr lang="en-US" altLang="zh-CN" b="1" dirty="0" smtClean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045535" y="6219986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11</a:t>
            </a:r>
            <a:endParaRPr lang="en-US" altLang="zh-CN" b="1" dirty="0" smtClean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5458231" y="6219986"/>
            <a:ext cx="244443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经典繁仿黑" pitchFamily="49" charset="-122"/>
              </a:rPr>
              <a:t>12</a:t>
            </a:r>
            <a:endParaRPr lang="en-US" altLang="zh-CN" b="1" dirty="0" smtClean="0">
              <a:solidFill>
                <a:srgbClr val="1F4E79"/>
              </a:solidFill>
              <a:latin typeface="微软雅黑" panose="020B0503020204020204" charset="-122"/>
              <a:ea typeface="微软雅黑" panose="020B0503020204020204" charset="-122"/>
              <a:cs typeface="经典繁仿黑" pitchFamily="49" charset="-122"/>
            </a:endParaRPr>
          </a:p>
        </p:txBody>
      </p:sp>
      <p:sp>
        <p:nvSpPr>
          <p:cNvPr id="3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7" name="文本框 7">
            <a:hlinkClick r:id="rId5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9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0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1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多边形: 形状 42"/>
          <p:cNvSpPr/>
          <p:nvPr userDrawn="1">
            <p:custDataLst>
              <p:tags r:id="rId4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6"/>
            </p:custDataLst>
          </p:nvPr>
        </p:nvSpPr>
        <p:spPr>
          <a:xfrm>
            <a:off x="9363" y="1628800"/>
            <a:ext cx="11557635" cy="2621280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1" h="3482">
                <a:moveTo>
                  <a:pt x="0" y="0"/>
                </a:moveTo>
                <a:lnTo>
                  <a:pt x="7777" y="0"/>
                </a:lnTo>
                <a:lnTo>
                  <a:pt x="7777" y="0"/>
                </a:lnTo>
                <a:lnTo>
                  <a:pt x="7875" y="0"/>
                </a:lnTo>
                <a:lnTo>
                  <a:pt x="7875" y="0"/>
                </a:lnTo>
                <a:lnTo>
                  <a:pt x="15652" y="0"/>
                </a:lnTo>
                <a:lnTo>
                  <a:pt x="15652" y="0"/>
                </a:lnTo>
                <a:lnTo>
                  <a:pt x="16473" y="0"/>
                </a:lnTo>
                <a:lnTo>
                  <a:pt x="18201" y="1741"/>
                </a:lnTo>
                <a:lnTo>
                  <a:pt x="16473" y="3482"/>
                </a:lnTo>
                <a:lnTo>
                  <a:pt x="8598" y="3482"/>
                </a:lnTo>
                <a:lnTo>
                  <a:pt x="7875" y="3482"/>
                </a:lnTo>
                <a:lnTo>
                  <a:pt x="0" y="3482"/>
                </a:lnTo>
                <a:lnTo>
                  <a:pt x="0" y="0"/>
                </a:lnTo>
                <a:close/>
              </a:path>
            </a:pathLst>
          </a:custGeom>
          <a:solidFill>
            <a:srgbClr val="2F5597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4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847876" y="13514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知识点一　盐类的水解及其规律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847876" y="13514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知识点一　盐类的水解及其规律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知识点二　影响盐类水解的因素及其应用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7876" y="13514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知识点二　影响盐类水解的因素及其应用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525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知识点三　水解常数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en-US" altLang="zh-CN" sz="2800" b="1" baseline="-25000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及应用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对点练通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7876" y="13514"/>
            <a:ext cx="525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知识点三　水解常数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en-US" altLang="zh-CN" sz="2800" b="1" i="1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en-US" altLang="zh-CN" sz="2800" b="1" baseline="-25000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及应用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"/>
            <a:ext cx="12190636" cy="6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动作按钮: 前进或下一项 14">
            <a:hlinkClick r:id="" action="ppaction://hlinkshowjump?jump=nextslide" highlightClick="1"/>
          </p:cNvPr>
          <p:cNvSpPr/>
          <p:nvPr userDrawn="1"/>
        </p:nvSpPr>
        <p:spPr>
          <a:xfrm>
            <a:off x="11274228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5" name="动作按钮: 前进或下一项 14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10845024" y="6384292"/>
            <a:ext cx="279998" cy="290195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6" name="动作按钮: 结束 15">
            <a:hlinkClick r:id="" action="ppaction://hlinkshowjump?jump=endshow" highlightClick="1"/>
          </p:cNvPr>
          <p:cNvSpPr/>
          <p:nvPr userDrawn="1"/>
        </p:nvSpPr>
        <p:spPr>
          <a:xfrm>
            <a:off x="11660258" y="6370957"/>
            <a:ext cx="263491" cy="31305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7">
            <a:hlinkClick r:id="rId3" action="ppaction://hlinksldjump"/>
          </p:cNvPr>
          <p:cNvSpPr txBox="1"/>
          <p:nvPr userDrawn="1"/>
        </p:nvSpPr>
        <p:spPr>
          <a:xfrm>
            <a:off x="10152329" y="6451600"/>
            <a:ext cx="573013" cy="2095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>
              <a:lnSpc>
                <a:spcPct val="90000"/>
              </a:lnSpc>
            </a:pPr>
            <a:r>
              <a:rPr lang="zh-CN" altLang="en-US" sz="1600" b="1" dirty="0">
                <a:solidFill>
                  <a:srgbClr val="686868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dirty="0">
              <a:solidFill>
                <a:srgbClr val="68686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25559" y="-12701"/>
            <a:ext cx="12241529" cy="58356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47876" y="1351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知识点四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: 形状 42"/>
          <p:cNvSpPr/>
          <p:nvPr userDrawn="1">
            <p:custDataLst>
              <p:tags r:id="rId4"/>
            </p:custDataLst>
          </p:nvPr>
        </p:nvSpPr>
        <p:spPr>
          <a:xfrm rot="10800000">
            <a:off x="9527565" y="-12700"/>
            <a:ext cx="2688405" cy="583565"/>
          </a:xfrm>
          <a:custGeom>
            <a:avLst/>
            <a:gdLst>
              <a:gd name="connsiteX0" fmla="*/ 0 w 8688116"/>
              <a:gd name="connsiteY0" fmla="*/ 0 h 5303520"/>
              <a:gd name="connsiteX1" fmla="*/ 6543749 w 8688116"/>
              <a:gd name="connsiteY1" fmla="*/ 0 h 5303520"/>
              <a:gd name="connsiteX2" fmla="*/ 6543750 w 8688116"/>
              <a:gd name="connsiteY2" fmla="*/ 1 h 5303520"/>
              <a:gd name="connsiteX3" fmla="*/ 7234157 w 8688116"/>
              <a:gd name="connsiteY3" fmla="*/ 1 h 5303520"/>
              <a:gd name="connsiteX4" fmla="*/ 8688116 w 8688116"/>
              <a:gd name="connsiteY4" fmla="*/ 2651761 h 5303520"/>
              <a:gd name="connsiteX5" fmla="*/ 7234157 w 8688116"/>
              <a:gd name="connsiteY5" fmla="*/ 5303520 h 5303520"/>
              <a:gd name="connsiteX6" fmla="*/ 0 w 8688116"/>
              <a:gd name="connsiteY6" fmla="*/ 530352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116" h="5303520">
                <a:moveTo>
                  <a:pt x="0" y="0"/>
                </a:moveTo>
                <a:lnTo>
                  <a:pt x="6543749" y="0"/>
                </a:lnTo>
                <a:lnTo>
                  <a:pt x="6543750" y="1"/>
                </a:lnTo>
                <a:lnTo>
                  <a:pt x="7234157" y="1"/>
                </a:lnTo>
                <a:lnTo>
                  <a:pt x="8688116" y="2651761"/>
                </a:lnTo>
                <a:lnTo>
                  <a:pt x="7234157" y="5303520"/>
                </a:lnTo>
                <a:lnTo>
                  <a:pt x="0" y="5303520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Normal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15746" y="45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自主梳理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emf"/><Relationship Id="rId1" Type="http://schemas.openxmlformats.org/officeDocument/2006/relationships/oleObject" Target="../embeddings/Document7.doc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emf"/><Relationship Id="rId1" Type="http://schemas.openxmlformats.org/officeDocument/2006/relationships/oleObject" Target="../embeddings/Document8.doc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emf"/><Relationship Id="rId1" Type="http://schemas.openxmlformats.org/officeDocument/2006/relationships/oleObject" Target="../embeddings/Document9.doc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emf"/><Relationship Id="rId1" Type="http://schemas.openxmlformats.org/officeDocument/2006/relationships/oleObject" Target="../embeddings/Document10.doc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1" Type="http://schemas.openxmlformats.org/officeDocument/2006/relationships/oleObject" Target="../embeddings/Document11.doc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1" Type="http://schemas.openxmlformats.org/officeDocument/2006/relationships/oleObject" Target="../embeddings/Document12.doc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4.emf"/><Relationship Id="rId1" Type="http://schemas.openxmlformats.org/officeDocument/2006/relationships/oleObject" Target="../embeddings/Document1.doc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emf"/><Relationship Id="rId1" Type="http://schemas.openxmlformats.org/officeDocument/2006/relationships/oleObject" Target="../embeddings/Document13.doc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3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9.emf"/><Relationship Id="rId2" Type="http://schemas.openxmlformats.org/officeDocument/2006/relationships/oleObject" Target="../embeddings/Document14.doc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0.xml"/><Relationship Id="rId1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1" Type="http://schemas.openxmlformats.org/officeDocument/2006/relationships/oleObject" Target="../embeddings/Document15.doc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1" Type="http://schemas.openxmlformats.org/officeDocument/2006/relationships/oleObject" Target="../embeddings/Document16.doc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1" Type="http://schemas.openxmlformats.org/officeDocument/2006/relationships/oleObject" Target="../embeddings/Document17.doc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1" Type="http://schemas.openxmlformats.org/officeDocument/2006/relationships/oleObject" Target="../embeddings/Document18.doc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5.emf"/><Relationship Id="rId3" Type="http://schemas.openxmlformats.org/officeDocument/2006/relationships/package" Target="../embeddings/Document20.docx"/><Relationship Id="rId2" Type="http://schemas.openxmlformats.org/officeDocument/2006/relationships/image" Target="../media/image24.emf"/><Relationship Id="rId1" Type="http://schemas.openxmlformats.org/officeDocument/2006/relationships/oleObject" Target="../embeddings/Document19.doc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7.emf"/><Relationship Id="rId3" Type="http://schemas.openxmlformats.org/officeDocument/2006/relationships/oleObject" Target="../embeddings/Document22.doc"/><Relationship Id="rId2" Type="http://schemas.openxmlformats.org/officeDocument/2006/relationships/image" Target="../media/image26.emf"/><Relationship Id="rId1" Type="http://schemas.openxmlformats.org/officeDocument/2006/relationships/oleObject" Target="../embeddings/Document21.doc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8.emf"/><Relationship Id="rId1" Type="http://schemas.openxmlformats.org/officeDocument/2006/relationships/oleObject" Target="../embeddings/Document23.doc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0.emf"/><Relationship Id="rId1" Type="http://schemas.openxmlformats.org/officeDocument/2006/relationships/oleObject" Target="../embeddings/Document24.doc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emf"/><Relationship Id="rId1" Type="http://schemas.openxmlformats.org/officeDocument/2006/relationships/oleObject" Target="../embeddings/Document3.doc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1" Type="http://schemas.openxmlformats.org/officeDocument/2006/relationships/oleObject" Target="../embeddings/Document4.doc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emf"/><Relationship Id="rId1" Type="http://schemas.openxmlformats.org/officeDocument/2006/relationships/oleObject" Target="../embeddings/Document5.doc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emf"/><Relationship Id="rId2" Type="http://schemas.openxmlformats.org/officeDocument/2006/relationships/oleObject" Target="../embeddings/Document6.doc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0418" y="764704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盐类的水解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6" name="Picture 2" descr="RJ928XS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11" y="680170"/>
            <a:ext cx="5269041" cy="60611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733484" y="633214"/>
            <a:ext cx="425499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zh-CN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水电离</a:t>
            </a:r>
            <a:r>
              <a:rPr lang="zh-CN" altLang="zh-CN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产</a:t>
            </a:r>
            <a:endParaRPr lang="en-US" altLang="zh-CN" dirty="0" smtClean="0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30000"/>
              </a:lnSpc>
            </a:pPr>
            <a:r>
              <a:rPr lang="zh-CN" altLang="zh-CN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生的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zh-CN" altLang="zh-CN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OH</a:t>
            </a:r>
            <a:r>
              <a:rPr lang="zh-CN" altLang="zh-CN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790234" y="103006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弱电解质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519142" y="170404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弱酸根离子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854704" y="200145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弱碱阳离子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70712" y="2595573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zh-CN" altLang="zh-CN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323756" y="296813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OH</a:t>
            </a:r>
            <a:r>
              <a:rPr lang="zh-CN" altLang="zh-CN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065190" y="340718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电离平衡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188568" y="370774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835374" y="551032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酸碱中和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5" grpId="1"/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2588" y="1082675"/>
          <a:ext cx="11353800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Document" r:id="rId1" imgW="11505565" imgH="2383155" progId="Word.Document.8">
                  <p:embed/>
                </p:oleObj>
              </mc:Choice>
              <mc:Fallback>
                <p:oleObj name="Document" r:id="rId1" imgW="11505565" imgH="2383155" progId="Word.Document.8">
                  <p:embed/>
                  <p:pic>
                    <p:nvPicPr>
                      <p:cNvPr id="0" name="图片 2253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2588" y="1082675"/>
                        <a:ext cx="11353800" cy="234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764704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 dirty="0">
                <a:latin typeface="Arial" panose="020B0604020202020204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影响盐类水解的因素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1390148"/>
            <a:ext cx="11397613" cy="42492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内因：形成盐的弱酸或弱碱越弱，其对应的弱酸根离子或弱碱阳离子的水解程度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，溶液的碱性或酸性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如水解程度：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外因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盐类水解平衡同电离平衡一样，当温度、浓度等条件改变时，会引起水解平衡的移动，从而影响盐类水解的程度。其中浓度的影响通常包括：加水稀释、加入适量的酸或碱及能与酸或碱反应的盐等。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21682" y="2085900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越大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6048305" y="209436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越强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4078982" y="2708007"/>
            <a:ext cx="3722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&gt;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764264" y="2708920"/>
            <a:ext cx="3722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&gt;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4" grpId="1"/>
      <p:bldP spid="6" grpId="1"/>
      <p:bldP spid="7" grpId="1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789756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实例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07640" y="1488801"/>
          <a:ext cx="11353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1" imgW="11505565" imgH="1192530" progId="Word.Document.8">
                  <p:embed/>
                </p:oleObj>
              </mc:Choice>
              <mc:Fallback>
                <p:oleObj name="Document" r:id="rId1" imgW="11505565" imgH="119253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7640" y="1488801"/>
                        <a:ext cx="11353800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25538" y="2696394"/>
          <a:ext cx="11258300" cy="2971800"/>
        </p:xfrm>
        <a:graphic>
          <a:graphicData uri="http://schemas.openxmlformats.org/drawingml/2006/table">
            <a:tbl>
              <a:tblPr/>
              <a:tblGrid>
                <a:gridCol w="1872206"/>
                <a:gridCol w="2160240"/>
                <a:gridCol w="1152128"/>
                <a:gridCol w="1152128"/>
                <a:gridCol w="492159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条件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平衡移动方向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</a:t>
                      </a:r>
                      <a:r>
                        <a:rPr lang="zh-CN" sz="2600" kern="100" baseline="30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pH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现象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升温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通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HCl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加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加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NaHCO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8959" marR="48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036495" y="333102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向右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4705205" y="335699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增多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5866711" y="335699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减小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8681298" y="3356992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颜色变深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3033292" y="397818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向左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4702002" y="400415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增多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5863508" y="400415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减小</a:t>
            </a:r>
            <a:endParaRPr lang="zh-CN" altLang="en-US" sz="2600" dirty="0"/>
          </a:p>
        </p:txBody>
      </p:sp>
      <p:sp>
        <p:nvSpPr>
          <p:cNvPr id="14" name="矩形 13"/>
          <p:cNvSpPr/>
          <p:nvPr/>
        </p:nvSpPr>
        <p:spPr>
          <a:xfrm>
            <a:off x="8678095" y="4004151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颜色变浅</a:t>
            </a: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3033292" y="456677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向右</a:t>
            </a:r>
            <a:endParaRPr lang="zh-CN" altLang="en-US" sz="2600" dirty="0"/>
          </a:p>
        </p:txBody>
      </p:sp>
      <p:sp>
        <p:nvSpPr>
          <p:cNvPr id="16" name="矩形 15"/>
          <p:cNvSpPr/>
          <p:nvPr/>
        </p:nvSpPr>
        <p:spPr>
          <a:xfrm>
            <a:off x="4702002" y="459274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增多</a:t>
            </a:r>
            <a:endParaRPr lang="zh-CN" altLang="en-US" sz="2600" dirty="0"/>
          </a:p>
        </p:txBody>
      </p:sp>
      <p:sp>
        <p:nvSpPr>
          <p:cNvPr id="17" name="矩形 16"/>
          <p:cNvSpPr/>
          <p:nvPr/>
        </p:nvSpPr>
        <p:spPr>
          <a:xfrm>
            <a:off x="5863508" y="4592741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en-US" sz="2600" dirty="0"/>
          </a:p>
        </p:txBody>
      </p:sp>
      <p:sp>
        <p:nvSpPr>
          <p:cNvPr id="18" name="矩形 17"/>
          <p:cNvSpPr/>
          <p:nvPr/>
        </p:nvSpPr>
        <p:spPr>
          <a:xfrm>
            <a:off x="8678095" y="4592741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颜色变浅</a:t>
            </a:r>
            <a:endParaRPr lang="zh-CN" altLang="en-US" sz="2600" dirty="0"/>
          </a:p>
        </p:txBody>
      </p:sp>
      <p:sp>
        <p:nvSpPr>
          <p:cNvPr id="19" name="矩形 18"/>
          <p:cNvSpPr/>
          <p:nvPr/>
        </p:nvSpPr>
        <p:spPr>
          <a:xfrm>
            <a:off x="3061492" y="513346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向右</a:t>
            </a:r>
            <a:endParaRPr lang="zh-CN" altLang="en-US" sz="2600" dirty="0"/>
          </a:p>
        </p:txBody>
      </p:sp>
      <p:sp>
        <p:nvSpPr>
          <p:cNvPr id="20" name="矩形 19"/>
          <p:cNvSpPr/>
          <p:nvPr/>
        </p:nvSpPr>
        <p:spPr>
          <a:xfrm>
            <a:off x="4730202" y="515942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减少</a:t>
            </a:r>
            <a:endParaRPr lang="zh-CN" altLang="en-US" sz="2600" dirty="0"/>
          </a:p>
        </p:txBody>
      </p:sp>
      <p:sp>
        <p:nvSpPr>
          <p:cNvPr id="21" name="矩形 20"/>
          <p:cNvSpPr/>
          <p:nvPr/>
        </p:nvSpPr>
        <p:spPr>
          <a:xfrm>
            <a:off x="5891708" y="515942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增大</a:t>
            </a:r>
            <a:endParaRPr lang="zh-CN" altLang="en-US" sz="2600" dirty="0"/>
          </a:p>
        </p:txBody>
      </p:sp>
      <p:sp>
        <p:nvSpPr>
          <p:cNvPr id="22" name="矩形 21"/>
          <p:cNvSpPr/>
          <p:nvPr/>
        </p:nvSpPr>
        <p:spPr>
          <a:xfrm>
            <a:off x="7254947" y="5159427"/>
            <a:ext cx="41857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生成红褐色沉淀，放出气体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1" grpId="0"/>
      <p:bldP spid="20" grpId="0"/>
      <p:bldP spid="19" grpId="0"/>
      <p:bldP spid="7" grpId="1"/>
      <p:bldP spid="8" grpId="1"/>
      <p:bldP spid="9" grpId="1"/>
      <p:bldP spid="10" grpId="1"/>
      <p:bldP spid="11" grpId="1"/>
      <p:bldP spid="12" grpId="1"/>
      <p:bldP spid="13" grpId="1"/>
      <p:bldP spid="14" grpId="1"/>
      <p:bldP spid="15" grpId="1"/>
      <p:bldP spid="16" grpId="1"/>
      <p:bldP spid="17" grpId="1"/>
      <p:bldP spid="18" grpId="1"/>
      <p:bldP spid="22" grpId="1"/>
      <p:bldP spid="21" grpId="1"/>
      <p:bldP spid="20" grpId="1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1649437"/>
            <a:ext cx="11654075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为探究盐类水解是一个吸热过程，请用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溶液和其他必要试剂，设计一个简单的实验方案：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________________________________________________________________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098" name="Picture 2" descr="微思考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3" y="1214623"/>
            <a:ext cx="1395033" cy="4348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25840" y="2152436"/>
            <a:ext cx="10869966" cy="12296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取</a:t>
            </a:r>
            <a:r>
              <a:rPr lang="en-US" altLang="zh-CN" sz="2600" b="1" kern="100" dirty="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溶液，滴加酚酞溶液呈红色，然后分成两份</a:t>
            </a:r>
            <a:r>
              <a:rPr lang="zh-CN" altLang="zh-CN" sz="2600" b="1" kern="100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endParaRPr lang="en-US" altLang="zh-CN" sz="2600" b="1" kern="100" dirty="0" smtClean="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 dirty="0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加热</a:t>
            </a: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其中一份，若红色变深，则盐类水解吸热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2588" y="811683"/>
          <a:ext cx="11353800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1" imgW="11505565" imgH="5359400" progId="Word.Document.8">
                  <p:embed/>
                </p:oleObj>
              </mc:Choice>
              <mc:Fallback>
                <p:oleObj name="Document" r:id="rId1" imgW="11505565" imgH="5359400" progId="Word.Document.8">
                  <p:embed/>
                  <p:pic>
                    <p:nvPicPr>
                      <p:cNvPr id="0" name="图片 82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2588" y="811683"/>
                        <a:ext cx="11353800" cy="528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096472" y="4916116"/>
            <a:ext cx="28103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Al(OH)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Fe(OH)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10406465" y="4881686"/>
            <a:ext cx="979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525538" y="5491267"/>
            <a:ext cx="979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Fe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5318992" y="5517232"/>
            <a:ext cx="11112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CuSO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667644"/>
            <a:ext cx="11654075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抑制盐类水解的应用举例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在配制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AlCl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SnCl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等溶液时为抑制水解，常先将盐溶于少量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中，再加蒸馏水稀释到所需浓度。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(4)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规范答题示例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ZnCl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溶液可作焊接时的除锈剂的原因：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热的纯碱溶液去油污效果好，原因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___________________________________________________________________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04986" y="1353294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浓盐酸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08651" y="3728645"/>
            <a:ext cx="55563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Zn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水解使溶液显酸性，能溶解铁锈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406574" y="4811531"/>
            <a:ext cx="10861987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碳酸钠的水解为吸热反应，升高温度水解平衡向右移动，溶液的碱性增强，去污效果增强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8" grpId="0"/>
      <p:bldP spid="7" grpId="1"/>
      <p:bldP spid="4" grpId="1"/>
      <p:bldP spid="5" grpId="1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0418" y="857056"/>
            <a:ext cx="11654075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50000"/>
              </a:lnSpc>
              <a:tabLst>
                <a:tab pos="279082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铵态氮肥与草木灰不得混用的理由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：</a:t>
            </a:r>
            <a:endParaRPr lang="en-US" altLang="zh-CN" sz="2600" kern="100" dirty="0" smtClean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tabLst>
                <a:tab pos="2790825" algn="l"/>
              </a:tabLst>
            </a:pP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__________________________________________________________________</a:t>
            </a:r>
            <a:endParaRPr lang="en-US" altLang="zh-CN" sz="2600" kern="100" dirty="0" smtClean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Courier New" panose="02070309020205020404"/>
            </a:endParaRPr>
          </a:p>
          <a:p>
            <a:pPr lvl="0" algn="just">
              <a:lnSpc>
                <a:spcPct val="150000"/>
              </a:lnSpc>
              <a:tabLst>
                <a:tab pos="2790825" algn="l"/>
              </a:tabLst>
            </a:pP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__________________________________________________________________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lnSpc>
                <a:spcPct val="150000"/>
              </a:lnSpc>
              <a:tabLst>
                <a:tab pos="279082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用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MgCl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·6H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晶体得到纯的无水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MgCl</a:t>
            </a:r>
            <a:r>
              <a:rPr lang="en-US" altLang="zh-CN" sz="2600" kern="100" baseline="-250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的操作方法及理由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</a:t>
            </a:r>
            <a:endParaRPr lang="en-US" altLang="zh-CN" sz="2600" kern="100" dirty="0" smtClean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lvl="0" algn="just">
              <a:lnSpc>
                <a:spcPct val="150000"/>
              </a:lnSpc>
              <a:tabLst>
                <a:tab pos="2790825" algn="l"/>
              </a:tabLst>
            </a:pP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__________________________________________________________________</a:t>
            </a:r>
            <a:endParaRPr lang="en-US" altLang="zh-CN" sz="2600" kern="100" dirty="0" smtClean="0">
              <a:solidFill>
                <a:prstClr val="black"/>
              </a:solidFill>
              <a:latin typeface="Times New Roman" panose="02020603050405020304"/>
              <a:ea typeface="微软雅黑" panose="020B0503020204020204" charset="-122"/>
              <a:cs typeface="Courier New" panose="02070309020205020404"/>
            </a:endParaRPr>
          </a:p>
          <a:p>
            <a:pPr lvl="0" algn="just">
              <a:lnSpc>
                <a:spcPct val="150000"/>
              </a:lnSpc>
              <a:tabLst>
                <a:tab pos="2790825" algn="l"/>
              </a:tabLst>
            </a:pP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__________________________________________________________________</a:t>
            </a:r>
            <a:r>
              <a:rPr lang="zh-CN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31266" y="1509836"/>
          <a:ext cx="106045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1" imgW="10781665" imgH="1192530" progId="Word.Document.8">
                  <p:embed/>
                </p:oleObj>
              </mc:Choice>
              <mc:Fallback>
                <p:oleObj name="Document" r:id="rId1" imgW="10781665" imgH="1192530" progId="Word.Document.8">
                  <p:embed/>
                  <p:pic>
                    <p:nvPicPr>
                      <p:cNvPr id="0" name="图片 1434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1266" y="1509836"/>
                        <a:ext cx="1060450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94048" y="3153494"/>
            <a:ext cx="10861987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在干燥的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HCl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气流中加热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MgCl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·6H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，可以得到无水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MgCl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HCl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气流能抑制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MgCl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的水解，且带走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MgCl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·6H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因受热产生的</a:t>
            </a:r>
            <a:r>
              <a:rPr lang="zh-CN" altLang="zh-CN" sz="26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水蒸气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642592"/>
            <a:ext cx="11654075" cy="10383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一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外界因素对盐类水解的影响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下列有关电解质溶液的说法不正确的是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6062" y="1570038"/>
          <a:ext cx="11353800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Document" r:id="rId1" imgW="11505565" imgH="4764405" progId="Word.Document.8">
                  <p:embed/>
                </p:oleObj>
              </mc:Choice>
              <mc:Fallback>
                <p:oleObj name="Document" r:id="rId1" imgW="11505565" imgH="4764405" progId="Word.Document.8">
                  <p:embed/>
                  <p:pic>
                    <p:nvPicPr>
                      <p:cNvPr id="0" name="图片 2355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6062" y="1570038"/>
                        <a:ext cx="11353800" cy="469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0241" y="2262127"/>
            <a:ext cx="11397613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通入少量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HCl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气体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		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加入少量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加入少量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NaOH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固体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		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升高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温度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73949" y="174132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4545" y="1161446"/>
          <a:ext cx="113538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cument" r:id="rId1" imgW="11505565" imgH="1192530" progId="Word.Document.8">
                  <p:embed/>
                </p:oleObj>
              </mc:Choice>
              <mc:Fallback>
                <p:oleObj name="Document" r:id="rId1" imgW="11505565" imgH="1192530" progId="Word.Document.8">
                  <p:embed/>
                  <p:pic>
                    <p:nvPicPr>
                      <p:cNvPr id="0" name="图片 2662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4545" y="1161446"/>
                        <a:ext cx="1135380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65622"/>
            <a:ext cx="11654075" cy="16284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二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盐类水解的应用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52095" indent="-252095" algn="just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下列物质的水溶液在空气中小心加热蒸干至质量不再减少为止，能得到较纯净的原溶质的是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2312220"/>
            <a:ext cx="11397613" cy="16802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en-US" altLang="zh-CN" sz="2600" kern="100" dirty="0" err="1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Ca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(HCO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</a:t>
            </a: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⑤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KMnO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⑦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FeCl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endParaRPr lang="en-US" altLang="zh-CN" sz="2600" kern="100" baseline="-25000" dirty="0" smtClean="0">
              <a:latin typeface="Times New Roman" panose="02020603050405020304"/>
              <a:ea typeface="微软雅黑" panose="020B0503020204020204" charset="-122"/>
              <a:cs typeface="Courier New" panose="02070309020205020404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610485" algn="l"/>
              </a:tabLst>
            </a:pP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33500" y="1723630"/>
            <a:ext cx="851515" cy="561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>
              <a:lnSpc>
                <a:spcPct val="130000"/>
              </a:lnSpc>
            </a:pPr>
            <a:r>
              <a:rPr lang="en-US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①③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96417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/>
                <a:cs typeface="Courier New" panose="02070309020205020404"/>
              </a:rPr>
              <a:t>2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盐类水解的规律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1521861"/>
            <a:ext cx="11397613" cy="65252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有弱才水解，越弱越水解；谁强显谁性，同强显中性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35768" y="2251249"/>
          <a:ext cx="11504612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1" imgW="11649075" imgH="2440940" progId="Word.Document.8">
                  <p:embed/>
                </p:oleObj>
              </mc:Choice>
              <mc:Fallback>
                <p:oleObj name="Document" r:id="rId1" imgW="11649075" imgH="2440940" progId="Word.Document.8">
                  <p:embed/>
                  <p:pic>
                    <p:nvPicPr>
                      <p:cNvPr id="0" name="图片 51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5768" y="2251249"/>
                        <a:ext cx="11504612" cy="240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949681" y="2912418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否</a:t>
            </a:r>
            <a:endParaRPr lang="zh-CN" altLang="en-US" sz="2600"/>
          </a:p>
        </p:txBody>
      </p:sp>
      <p:sp>
        <p:nvSpPr>
          <p:cNvPr id="7" name="矩形 6"/>
          <p:cNvSpPr/>
          <p:nvPr/>
        </p:nvSpPr>
        <p:spPr>
          <a:xfrm>
            <a:off x="10284251" y="291556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中性</a:t>
            </a:r>
            <a:endParaRPr lang="zh-CN" altLang="en-US" sz="2600"/>
          </a:p>
        </p:txBody>
      </p:sp>
      <p:sp>
        <p:nvSpPr>
          <p:cNvPr id="8" name="矩形 7"/>
          <p:cNvSpPr/>
          <p:nvPr/>
        </p:nvSpPr>
        <p:spPr>
          <a:xfrm>
            <a:off x="5976242" y="3525147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</a:t>
            </a:r>
            <a:endParaRPr lang="zh-CN" altLang="en-US" sz="260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559798" y="3442741"/>
          <a:ext cx="22923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文档" r:id="rId3" imgW="2331085" imgH="598805" progId="Word.Document.12">
                  <p:embed/>
                </p:oleObj>
              </mc:Choice>
              <mc:Fallback>
                <p:oleObj name="文档" r:id="rId3" imgW="2331085" imgH="598805" progId="Word.Document.12">
                  <p:embed/>
                  <p:pic>
                    <p:nvPicPr>
                      <p:cNvPr id="0" name="图片 51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9798" y="3442741"/>
                        <a:ext cx="2292350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0318626" y="3500095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酸性</a:t>
            </a:r>
            <a:endParaRPr lang="zh-CN" altLang="en-US" sz="2600"/>
          </a:p>
        </p:txBody>
      </p:sp>
      <p:sp>
        <p:nvSpPr>
          <p:cNvPr id="10" name="矩形 9"/>
          <p:cNvSpPr/>
          <p:nvPr/>
        </p:nvSpPr>
        <p:spPr>
          <a:xfrm>
            <a:off x="5996637" y="410121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</a:t>
            </a:r>
            <a:endParaRPr lang="zh-CN" altLang="en-US" sz="2600"/>
          </a:p>
        </p:txBody>
      </p:sp>
      <p:sp>
        <p:nvSpPr>
          <p:cNvPr id="11" name="矩形 10"/>
          <p:cNvSpPr/>
          <p:nvPr/>
        </p:nvSpPr>
        <p:spPr>
          <a:xfrm>
            <a:off x="10356259" y="4064546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碱性</a:t>
            </a:r>
            <a:endParaRPr lang="zh-CN" altLang="en-US"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3" grpId="1"/>
      <p:bldP spid="7" grpId="1"/>
      <p:bldP spid="8" grpId="1"/>
      <p:bldP spid="9" grpId="1"/>
      <p:bldP spid="10" grpId="1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37506"/>
            <a:ext cx="11654075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下列有关问题与盐类的水解有关的是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1462950"/>
            <a:ext cx="11397613" cy="24527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ZnCl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溶液可作焊接金属中的除锈剂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草木灰与铵态氮肥不能混合施用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实验室盛放碳酸钠溶液的试剂瓶不能用磨口玻璃塞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加热蒸干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溶液得到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Cu(OH)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固体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02094" y="849238"/>
            <a:ext cx="1518364" cy="561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>
              <a:lnSpc>
                <a:spcPct val="130000"/>
              </a:lnSpc>
            </a:pPr>
            <a:r>
              <a:rPr lang="en-US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①②③④</a:t>
            </a:r>
            <a:endParaRPr lang="zh-CN" altLang="en-US" sz="26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37506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5.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维持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的稳定对生命体的生理活动、化学电源的高效工作等具有重要意义。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1462950"/>
            <a:ext cx="11397613" cy="65252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常温下，在不同试剂中加入酸或碱后体系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的变化如表所示。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10631" y="2264346"/>
          <a:ext cx="10081119" cy="3431616"/>
        </p:xfrm>
        <a:graphic>
          <a:graphicData uri="http://schemas.openxmlformats.org/drawingml/2006/table">
            <a:tbl>
              <a:tblPr/>
              <a:tblGrid>
                <a:gridCol w="4664397"/>
                <a:gridCol w="1203716"/>
                <a:gridCol w="2106503"/>
                <a:gridCol w="2106503"/>
              </a:tblGrid>
              <a:tr h="57193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试剂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pH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1143872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初始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通入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0.01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mol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HCl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气体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加入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0.01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mol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 dirty="0" err="1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固体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ⅰ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.1 L 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7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i="1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8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ⅱ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.0.10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mol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 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COOH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0.10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mol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CH</a:t>
                      </a:r>
                      <a:r>
                        <a:rPr lang="en-US" sz="2400" kern="100" baseline="-250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COONa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配制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成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 L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的溶液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4.76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4.67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4.85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2639" marR="3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837506"/>
            <a:ext cx="11654075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忽略通入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气体前后体系的体积变化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结合化学用语解释试剂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ⅱ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显酸性的原因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：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11380" y="946298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62520" y="2076674"/>
          <a:ext cx="10945812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Document" r:id="rId1" imgW="11128375" imgH="2383155" progId="Word.Document.8">
                  <p:embed/>
                </p:oleObj>
              </mc:Choice>
              <mc:Fallback>
                <p:oleObj name="Document" r:id="rId1" imgW="11128375" imgH="2383155" progId="Word.Document.8">
                  <p:embed/>
                  <p:pic>
                    <p:nvPicPr>
                      <p:cNvPr id="0" name="图片 297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2520" y="2076674"/>
                        <a:ext cx="10945812" cy="234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87767"/>
            <a:ext cx="11654075" cy="54495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试剂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ⅱ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中微粒浓度关系正确的有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填序号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en-US" altLang="zh-CN" sz="26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(CH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COOH)&gt;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(Na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)&gt;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(CH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b.2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(CH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(CH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COOH)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en-US" altLang="zh-CN" sz="26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(CH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COOH)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(CH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0.2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(4)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由表中数据可知，试剂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ⅱ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受一定量的酸和碱的影响不大。溶液的这种能对抗外来少量强酸、强碱或适当稀释，而保持溶液的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几乎不变的作用称为缓冲作用。下列溶液具有缓冲作用的是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填序号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a.HCl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NaCl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 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					b.Na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Cl  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			</a:t>
            </a:r>
            <a:r>
              <a:rPr lang="en-US" altLang="zh-CN" sz="2600" kern="100" dirty="0" err="1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d.KOH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KCl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84383" y="874290"/>
            <a:ext cx="4988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bc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5998146" y="4470629"/>
            <a:ext cx="4988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bc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:\孙婷婷\2024\课件\2025版 创新设计 高考总复习 化学 人教版 鲁琼\题后归纳．TIF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777230"/>
            <a:ext cx="8978615" cy="5261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45218" y="1339863"/>
          <a:ext cx="11353800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Document" r:id="rId2" imgW="11505565" imgH="4764405" progId="Word.Document.8">
                  <p:embed/>
                </p:oleObj>
              </mc:Choice>
              <mc:Fallback>
                <p:oleObj name="Document" r:id="rId2" imgW="11505565" imgH="4764405" progId="Word.Document.8">
                  <p:embed/>
                  <p:pic>
                    <p:nvPicPr>
                      <p:cNvPr id="0" name="图片 317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5218" y="1339863"/>
                        <a:ext cx="11353800" cy="469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15205" y="1809990"/>
            <a:ext cx="7920530" cy="2208606"/>
          </a:xfrm>
          <a:prstGeom prst="rect">
            <a:avLst/>
          </a:prstGeom>
          <a:noFill/>
        </p:spPr>
        <p:txBody>
          <a:bodyPr wrap="square" lIns="121910" tIns="60954" rIns="121910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知识点三　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水解常数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en-US" altLang="zh-CN" sz="4800" b="1" i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en-US" altLang="zh-CN" sz="4800" b="1" baseline="-250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及应用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2">
            <a:hlinkClick r:id="rId1" action="ppaction://hlinksldjump"/>
          </p:cNvPr>
          <p:cNvSpPr txBox="1"/>
          <p:nvPr/>
        </p:nvSpPr>
        <p:spPr>
          <a:xfrm>
            <a:off x="3114421" y="4601759"/>
            <a:ext cx="2549525" cy="559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800" b="1" dirty="0" smtClean="0">
                <a:solidFill>
                  <a:srgbClr val="254E7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自主梳理</a:t>
            </a:r>
            <a:endParaRPr lang="zh-CN" altLang="en-US" sz="2800" b="1" dirty="0">
              <a:solidFill>
                <a:srgbClr val="254E7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9">
            <a:hlinkClick r:id="rId2" action="ppaction://hlinksldjump"/>
          </p:cNvPr>
          <p:cNvSpPr txBox="1"/>
          <p:nvPr/>
        </p:nvSpPr>
        <p:spPr>
          <a:xfrm>
            <a:off x="6528054" y="4627159"/>
            <a:ext cx="2549525" cy="559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254E7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对点练通</a:t>
            </a:r>
            <a:endParaRPr lang="zh-CN" altLang="en-US" sz="2800" b="1" dirty="0" smtClean="0">
              <a:solidFill>
                <a:srgbClr val="254E7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814808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水解常数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71114" y="1494381"/>
          <a:ext cx="113538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1" imgW="11505565" imgH="4168775" progId="Word.Document.8">
                  <p:embed/>
                </p:oleObj>
              </mc:Choice>
              <mc:Fallback>
                <p:oleObj name="Document" r:id="rId1" imgW="11505565" imgH="4168775" progId="Word.Document.8">
                  <p:embed/>
                  <p:pic>
                    <p:nvPicPr>
                      <p:cNvPr id="0" name="图片 1127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1114" y="1494381"/>
                        <a:ext cx="11353800" cy="410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550" y="802282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/>
                <a:cs typeface="Courier New" panose="02070309020205020404"/>
              </a:rPr>
              <a:t>2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en-US" altLang="zh-CN" sz="2600" b="1" i="1" kern="100">
                <a:latin typeface="Times New Roman" panose="02020603050405020304"/>
                <a:cs typeface="Courier New" panose="02070309020205020404"/>
              </a:rPr>
              <a:t>K</a:t>
            </a:r>
            <a:r>
              <a:rPr lang="en-US" altLang="zh-CN" sz="2600" b="1" kern="100" baseline="-25000">
                <a:latin typeface="Times New Roman" panose="02020603050405020304"/>
                <a:cs typeface="Courier New" panose="02070309020205020404"/>
              </a:rPr>
              <a:t>h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sz="2600" b="1" i="1" kern="100" dirty="0" err="1">
                <a:latin typeface="Times New Roman" panose="02020603050405020304"/>
                <a:cs typeface="Courier New" panose="02070309020205020404"/>
              </a:rPr>
              <a:t>K</a:t>
            </a:r>
            <a:r>
              <a:rPr lang="en-US" altLang="zh-CN" sz="2600" b="1" kern="100" baseline="-25000" dirty="0" err="1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或</a:t>
            </a:r>
            <a:r>
              <a:rPr lang="en-US" altLang="zh-CN" sz="2600" b="1" i="1" kern="100" dirty="0">
                <a:latin typeface="Times New Roman" panose="02020603050405020304"/>
                <a:cs typeface="Courier New" panose="02070309020205020404"/>
              </a:rPr>
              <a:t>K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的换算关系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1142" y="1447206"/>
          <a:ext cx="113538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1" imgW="11505565" imgH="2184400" progId="Word.Document.8">
                  <p:embed/>
                </p:oleObj>
              </mc:Choice>
              <mc:Fallback>
                <p:oleObj name="Document" r:id="rId1" imgW="11505565" imgH="2184400" progId="Word.Document.8">
                  <p:embed/>
                  <p:pic>
                    <p:nvPicPr>
                      <p:cNvPr id="0" name="图片 92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1142" y="1447206"/>
                        <a:ext cx="1135380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714600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 dirty="0">
                <a:latin typeface="Arial" panose="020B0604020202020204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水解常数的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应用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6402" y="1356595"/>
          <a:ext cx="1106805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1" imgW="11424920" imgH="4883150" progId="Word.Document.8">
                  <p:embed/>
                </p:oleObj>
              </mc:Choice>
              <mc:Fallback>
                <p:oleObj name="Document" r:id="rId1" imgW="11424920" imgH="4883150" progId="Word.Document.8">
                  <p:embed/>
                  <p:pic>
                    <p:nvPicPr>
                      <p:cNvPr id="0" name="图片 122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6402" y="1356595"/>
                        <a:ext cx="11068050" cy="474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2588" y="920526"/>
          <a:ext cx="11353800" cy="488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1" imgW="11505565" imgH="4962525" progId="Word.Document.8">
                  <p:embed/>
                </p:oleObj>
              </mc:Choice>
              <mc:Fallback>
                <p:oleObj name="Document" r:id="rId1" imgW="11505565" imgH="4962525" progId="Word.Document.8">
                  <p:embed/>
                  <p:pic>
                    <p:nvPicPr>
                      <p:cNvPr id="0" name="图片 133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2588" y="920526"/>
                        <a:ext cx="11353800" cy="488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3297" y="1533138"/>
            <a:ext cx="11654075" cy="30479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已知：相关物质的电离常数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(25 </a:t>
            </a:r>
            <a:r>
              <a:rPr lang="zh-CN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℃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COOH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600" b="1" i="1" kern="100" dirty="0" err="1">
                <a:latin typeface="Times New Roman" panose="02020603050405020304"/>
                <a:cs typeface="Courier New" panose="02070309020205020404"/>
              </a:rPr>
              <a:t>K</a:t>
            </a:r>
            <a:r>
              <a:rPr lang="en-US" altLang="zh-CN" sz="2600" b="1" kern="100" baseline="-25000" dirty="0" err="1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1.8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10</a:t>
            </a:r>
            <a:r>
              <a:rPr lang="zh-CN" altLang="zh-CN" sz="2600" b="1" kern="100" baseline="300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HCN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600" b="1" i="1" kern="100" dirty="0" err="1">
                <a:latin typeface="Times New Roman" panose="02020603050405020304"/>
                <a:cs typeface="Courier New" panose="02070309020205020404"/>
              </a:rPr>
              <a:t>K</a:t>
            </a:r>
            <a:r>
              <a:rPr lang="en-US" altLang="zh-CN" sz="2600" b="1" kern="100" baseline="-25000" dirty="0" err="1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4.9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10</a:t>
            </a:r>
            <a:r>
              <a:rPr lang="zh-CN" altLang="zh-CN" sz="2600" b="1" kern="100" baseline="300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cs typeface="Courier New" panose="02070309020205020404"/>
              </a:rPr>
              <a:t>10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600" b="1" i="1" kern="100" dirty="0">
                <a:latin typeface="Times New Roman" panose="02020603050405020304"/>
                <a:cs typeface="Courier New" panose="02070309020205020404"/>
              </a:rPr>
              <a:t>K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a1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4.5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10</a:t>
            </a:r>
            <a:r>
              <a:rPr lang="zh-CN" altLang="zh-CN" sz="2600" b="1" kern="100" baseline="300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cs typeface="Courier New" panose="02070309020205020404"/>
              </a:rPr>
              <a:t>7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600" b="1" i="1" kern="100" dirty="0">
                <a:latin typeface="Times New Roman" panose="02020603050405020304"/>
                <a:cs typeface="Courier New" panose="02070309020205020404"/>
              </a:rPr>
              <a:t>K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a2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4.7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10</a:t>
            </a:r>
            <a:r>
              <a:rPr lang="zh-CN" altLang="zh-CN" sz="2600" b="1" kern="100" baseline="30000" dirty="0"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sz="2600" b="1" kern="100" baseline="30000" dirty="0">
                <a:latin typeface="Times New Roman" panose="02020603050405020304"/>
                <a:cs typeface="Courier New" panose="02070309020205020404"/>
              </a:rPr>
              <a:t>11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排序：相同物质的量浓度的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COONa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NaHCO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600" b="1" kern="100" dirty="0" err="1">
                <a:latin typeface="Times New Roman" panose="02020603050405020304"/>
                <a:cs typeface="Courier New" panose="02070309020205020404"/>
              </a:rPr>
              <a:t>NaCN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溶液，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pH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由大到小的顺序：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，水的电离程度由大到小的顺序：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50" name="Picture 2" descr="微思考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1" y="1095492"/>
            <a:ext cx="1395033" cy="4348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016728" y="3382044"/>
            <a:ext cx="2518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2303834" y="3991625"/>
            <a:ext cx="2518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＞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7" grpId="1"/>
      <p:bldP spid="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943944"/>
            <a:ext cx="11654075" cy="18485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1.(1)25 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0.01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的水解常数表达式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	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，其值约为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5642" y="2810867"/>
          <a:ext cx="11149012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Document" r:id="rId1" imgW="11294745" imgH="2383155" progId="Word.Document.8">
                  <p:embed/>
                </p:oleObj>
              </mc:Choice>
              <mc:Fallback>
                <p:oleObj name="Document" r:id="rId1" imgW="11294745" imgH="2383155" progId="Word.Document.8">
                  <p:embed/>
                  <p:pic>
                    <p:nvPicPr>
                      <p:cNvPr id="0" name="图片 327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5642" y="2810867"/>
                        <a:ext cx="11149012" cy="234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164232" y="1592527"/>
          <a:ext cx="532923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文档" r:id="rId3" imgW="5339715" imgH="1192530" progId="Word.Document.12">
                  <p:embed/>
                </p:oleObj>
              </mc:Choice>
              <mc:Fallback>
                <p:oleObj name="文档" r:id="rId3" imgW="5339715" imgH="1192530" progId="Word.Document.12">
                  <p:embed/>
                  <p:pic>
                    <p:nvPicPr>
                      <p:cNvPr id="0" name="图片 327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4232" y="1592527"/>
                        <a:ext cx="5329237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798346" y="2217390"/>
            <a:ext cx="20746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10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6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 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mol·L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2986336" y="3390509"/>
            <a:ext cx="29049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1.67</a:t>
            </a:r>
            <a:r>
              <a:rPr lang="en-US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10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7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 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mol·L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7541392" y="3416474"/>
            <a:ext cx="25987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r>
              <a:rPr lang="en-US" altLang="zh-CN" sz="260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10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 </a:t>
            </a:r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mol·L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7233299" y="430156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60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12" grpId="0"/>
      <p:bldP spid="4" grpId="1"/>
      <p:bldP spid="11" grpId="1"/>
      <p:bldP spid="8" grpId="1"/>
      <p:bldP spid="1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34566" y="1153194"/>
          <a:ext cx="113538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Document" r:id="rId1" imgW="11505565" imgH="1192530" progId="Word.Document.8">
                  <p:embed/>
                </p:oleObj>
              </mc:Choice>
              <mc:Fallback>
                <p:oleObj name="Document" r:id="rId1" imgW="11505565" imgH="1192530" progId="Word.Document.8">
                  <p:embed/>
                  <p:pic>
                    <p:nvPicPr>
                      <p:cNvPr id="0" name="图片 348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4566" y="1153194"/>
                        <a:ext cx="1135380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87783" y="2316534"/>
          <a:ext cx="11204575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Document" r:id="rId3" imgW="11392535" imgH="1787525" progId="Word.Document.8">
                  <p:embed/>
                </p:oleObj>
              </mc:Choice>
              <mc:Fallback>
                <p:oleObj name="Document" r:id="rId3" imgW="11392535" imgH="1787525" progId="Word.Document.8">
                  <p:embed/>
                  <p:pic>
                    <p:nvPicPr>
                      <p:cNvPr id="0" name="图片 348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783" y="2316534"/>
                        <a:ext cx="11204575" cy="176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817475" y="1750912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10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1085358" y="3500095"/>
            <a:ext cx="11464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10</a:t>
            </a:r>
            <a:r>
              <a:rPr lang="en-US" altLang="zh-CN" sz="2600" baseline="30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10</a:t>
            </a:r>
            <a:r>
              <a:rPr lang="en-US" altLang="zh-CN" sz="2600" i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mn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4" grpId="1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998068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已知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25 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6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，则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25 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NaHA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溶液呈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性，写出推导过程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1143908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(2023·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北京卷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下列过程与水解反应无关的是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232" y="1769352"/>
            <a:ext cx="11397613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热的纯碱溶液去除油脂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重油在高温、高压和催化剂作用下转化为小分子烃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蛋白质在酶的作用下转化为氨基酸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向沸水中滴入饱和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溶液制备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Fe(OH)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胶体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69303" y="764550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北京卷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测定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溶液先升温再降温过程中的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，数据如下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58000" y="282770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975108" y="1764037"/>
          <a:ext cx="4614610" cy="1516953"/>
        </p:xfrm>
        <a:graphic>
          <a:graphicData uri="http://schemas.openxmlformats.org/drawingml/2006/table">
            <a:tbl>
              <a:tblPr/>
              <a:tblGrid>
                <a:gridCol w="1331938"/>
                <a:gridCol w="891423"/>
                <a:gridCol w="797083"/>
                <a:gridCol w="797083"/>
                <a:gridCol w="797083"/>
              </a:tblGrid>
              <a:tr h="505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时刻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②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③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④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温度</a:t>
                      </a: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/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℃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25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pH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9.66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9.52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9.37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9.25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66678" y="1565324"/>
          <a:ext cx="113538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Document" r:id="rId1" imgW="11505565" imgH="4168775" progId="Word.Document.8">
                  <p:embed/>
                </p:oleObj>
              </mc:Choice>
              <mc:Fallback>
                <p:oleObj name="Document" r:id="rId1" imgW="11505565" imgH="4168775" progId="Word.Document.8">
                  <p:embed/>
                  <p:pic>
                    <p:nvPicPr>
                      <p:cNvPr id="0" name="图片 378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6678" y="1565324"/>
                        <a:ext cx="11353800" cy="410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966935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(2023·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海南卷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25 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℃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水溶液的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随其浓度的变化关系如图所示。下列说法正确的是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3232" y="2153200"/>
            <a:ext cx="11397613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en-US" altLang="zh-CN" sz="2600" i="1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0.6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时，溶液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i="1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)&lt;0.01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水解程度随其浓度增大而减小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在水中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K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&lt;4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11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D.0.2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0.3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endParaRPr lang="en-US" altLang="zh-CN" sz="2600" kern="100" baseline="30000" dirty="0" smtClean="0">
              <a:latin typeface="Times New Roman" panose="02020603050405020304"/>
              <a:ea typeface="微软雅黑" panose="020B0503020204020204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溶液等体积混合，得到的溶液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)&lt;2</a:t>
            </a:r>
            <a:r>
              <a:rPr lang="zh-CN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8914" name="Picture 2" descr="rj929a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0" y="1758229"/>
            <a:ext cx="4094551" cy="31683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418" y="837506"/>
            <a:ext cx="11654075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4.</a:t>
            </a:r>
            <a:r>
              <a:rPr lang="en-US" altLang="zh-CN" sz="2600" b="1" kern="100">
                <a:latin typeface="Times New Roman" panose="02020603050405020304"/>
                <a:cs typeface="Courier New" panose="02070309020205020404"/>
              </a:rPr>
              <a:t>(2022·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湖南卷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为探究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的性质，进行了如下实验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(FeCl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溶液浓度均为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91666" y="2167286"/>
          <a:ext cx="10801200" cy="3840480"/>
        </p:xfrm>
        <a:graphic>
          <a:graphicData uri="http://schemas.openxmlformats.org/drawingml/2006/table">
            <a:tbl>
              <a:tblPr/>
              <a:tblGrid>
                <a:gridCol w="792088"/>
                <a:gridCol w="10009112"/>
              </a:tblGrid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实验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操作与现象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在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5 mL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水中滴加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滴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FeCl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溶液，呈棕黄色；煮沸，溶液变红褐色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在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5 mL FeCl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溶液中滴加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滴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溶液，变红褐色；再滴加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K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[Fe(CN)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6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]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溶液，产生蓝色沉淀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③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在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5 mL Na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SO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溶液中滴加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滴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FeCl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溶液，变红褐色；将上述混合液分成两份，一份滴加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K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[Fe(CN)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6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]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溶液，无蓝色沉淀生成；另一份煮沸，产生红褐色沉淀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82588" y="1196752"/>
          <a:ext cx="113538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Document" r:id="rId1" imgW="11505565" imgH="2978150" progId="Word.Document.8">
                  <p:embed/>
                </p:oleObj>
              </mc:Choice>
              <mc:Fallback>
                <p:oleObj name="Document" r:id="rId1" imgW="11505565" imgH="2978150" progId="Word.Document.8">
                  <p:embed/>
                  <p:pic>
                    <p:nvPicPr>
                      <p:cNvPr id="0" name="图片 450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2588" y="1196752"/>
                        <a:ext cx="1135380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774876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b="1" kern="100">
                <a:latin typeface="Arial" panose="020B0604020202020204"/>
                <a:cs typeface="Courier New" panose="02070309020205020404"/>
              </a:rPr>
              <a:t>3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盐类水解离子方程式的书写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0538" y="1420963"/>
          <a:ext cx="11163300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1" imgW="11351260" imgH="4764405" progId="Word.Document.8">
                  <p:embed/>
                </p:oleObj>
              </mc:Choice>
              <mc:Fallback>
                <p:oleObj name="Document" r:id="rId1" imgW="11351260" imgH="4764405" progId="Word.Document.8">
                  <p:embed/>
                  <p:pic>
                    <p:nvPicPr>
                      <p:cNvPr id="0" name="图片 61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0538" y="1420963"/>
                        <a:ext cx="11163300" cy="469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8128" y="808855"/>
            <a:ext cx="11654075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实例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写出下列盐溶液中水解的离子方程式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Cl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FeCl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⑤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AlCl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S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溶液混合：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AlCl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溶液混合：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18" y="692696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下列有关盐的说法不正确的是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78180" y="1386840"/>
          <a:ext cx="9996805" cy="314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Document" r:id="rId1" imgW="11378565" imgH="3573780" progId="Word.Document.8">
                  <p:embed/>
                </p:oleObj>
              </mc:Choice>
              <mc:Fallback>
                <p:oleObj name="Document" r:id="rId1" imgW="11378565" imgH="3573780" progId="Word.Document.8">
                  <p:embed/>
                  <p:pic>
                    <p:nvPicPr>
                      <p:cNvPr id="0" name="图片 184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8180" y="1386840"/>
                        <a:ext cx="9996805" cy="3145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2840" y="909514"/>
            <a:ext cx="11654075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室温下，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CN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9.32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，据此，</a:t>
            </a:r>
            <a:endParaRPr lang="zh-CN" altLang="zh-CN" sz="2600" kern="100" dirty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marL="252095" indent="-252095"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下列说法错误的是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9002" y="2151484"/>
          <a:ext cx="113538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Document" r:id="rId1" imgW="11505565" imgH="2978150" progId="Word.Document.8">
                  <p:embed/>
                </p:oleObj>
              </mc:Choice>
              <mc:Fallback>
                <p:oleObj name="Document" r:id="rId1" imgW="11505565" imgH="2978150" progId="Word.Document.8">
                  <p:embed/>
                  <p:pic>
                    <p:nvPicPr>
                      <p:cNvPr id="0" name="图片 194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9002" y="2151484"/>
                        <a:ext cx="11353800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418" y="680170"/>
            <a:ext cx="11654075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常温下，浓度均为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0.1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的下列四种盐溶液，其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测定如表所示：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232" y="3247113"/>
            <a:ext cx="11397613" cy="304888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下列说法正确的是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　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四种溶液中，水的电离程度：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&gt;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&gt;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④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&gt;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B.Na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NaHCO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溶液中，粒子种类相同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将等浓度的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CH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HClO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溶液比较，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pH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小的是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HClO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D.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溶液中水电离出的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zh-CN" altLang="zh-CN" sz="2600" kern="100" baseline="-25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平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＝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×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10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11.6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 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mol·L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26654" y="1441628"/>
          <a:ext cx="9649071" cy="1783080"/>
        </p:xfrm>
        <a:graphic>
          <a:graphicData uri="http://schemas.openxmlformats.org/drawingml/2006/table">
            <a:tbl>
              <a:tblPr/>
              <a:tblGrid>
                <a:gridCol w="1436534"/>
                <a:gridCol w="2545622"/>
                <a:gridCol w="2033329"/>
                <a:gridCol w="1888971"/>
                <a:gridCol w="17446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序号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②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③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④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CH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COONa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NaHCO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NaClO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pH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8.8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9.7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11.6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10.3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:\孙婷婷\2024\课件\2025版 创新设计 高考总复习 化学 人教版 鲁琼\题后归纳．TIF"/>
          <p:cNvPicPr/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021915"/>
            <a:ext cx="8978615" cy="526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2622693" y="859796"/>
            <a:ext cx="9208790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zh-CN" altLang="zh-CN" sz="26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酸式盐水溶液酸碱性的判断</a:t>
            </a:r>
            <a:endParaRPr lang="zh-CN" altLang="zh-CN" sz="1050" kern="10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06083" y="1508090"/>
          <a:ext cx="113538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Document" r:id="rId2" imgW="11505565" imgH="4352290" progId="Word.Document.8">
                  <p:embed/>
                </p:oleObj>
              </mc:Choice>
              <mc:Fallback>
                <p:oleObj name="Document" r:id="rId2" imgW="11505565" imgH="4352290" progId="Word.Document.8">
                  <p:embed/>
                  <p:pic>
                    <p:nvPicPr>
                      <p:cNvPr id="0" name="图片 2150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083" y="1508090"/>
                        <a:ext cx="11353800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Nzk3YmU1NzY5OWM3ZjBmOWUzOTUxODE4Mjk1YTc1NW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4550</Words>
  <Application>WPS 演示</Application>
  <PresentationFormat>自定义</PresentationFormat>
  <Paragraphs>418</Paragraphs>
  <Slides>37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24</vt:i4>
      </vt:variant>
      <vt:variant>
        <vt:lpstr>幻灯片标题</vt:lpstr>
      </vt:variant>
      <vt:variant>
        <vt:i4>37</vt:i4>
      </vt:variant>
    </vt:vector>
  </HeadingPairs>
  <TitlesOfParts>
    <vt:vector size="77" baseType="lpstr">
      <vt:lpstr>Arial</vt:lpstr>
      <vt:lpstr>宋体</vt:lpstr>
      <vt:lpstr>Wingdings</vt:lpstr>
      <vt:lpstr>微软雅黑</vt:lpstr>
      <vt:lpstr>Arial</vt:lpstr>
      <vt:lpstr>思源黑体 CN Normal</vt:lpstr>
      <vt:lpstr>黑体</vt:lpstr>
      <vt:lpstr>经典繁仿黑</vt:lpstr>
      <vt:lpstr>Courier New</vt:lpstr>
      <vt:lpstr>Times New Roman</vt:lpstr>
      <vt:lpstr>Courier New</vt:lpstr>
      <vt:lpstr>Calibri</vt:lpstr>
      <vt:lpstr>Arial Unicode MS</vt:lpstr>
      <vt:lpstr>Times New Roman</vt:lpstr>
      <vt:lpstr>华文细黑</vt:lpstr>
      <vt:lpstr>Office 主题​​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Word.Document.12</vt:lpstr>
      <vt:lpstr>Word.Document.12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caicai</cp:lastModifiedBy>
  <cp:revision>33</cp:revision>
  <dcterms:created xsi:type="dcterms:W3CDTF">2024-01-15T03:14:00Z</dcterms:created>
  <dcterms:modified xsi:type="dcterms:W3CDTF">2025-09-25T08:17:05Z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D78A705D7C60447E9D7A4718505D1309_13</vt:lpwstr>
  </property>
  <property fmtid="{D5CDD505-2E9C-101B-9397-08002B2CF9AE}" pid="3" name="KSOProductBuildVer">
    <vt:lpwstr>2052-12.1.0.22529</vt:lpwstr>
  </property>
</Properties>
</file>