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doc" ContentType="application/msword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3"/>
  </p:handoutMasterIdLst>
  <p:sldIdLst>
    <p:sldId id="256" r:id="rId3"/>
    <p:sldId id="441" r:id="rId5"/>
    <p:sldId id="442" r:id="rId6"/>
    <p:sldId id="447" r:id="rId7"/>
    <p:sldId id="449" r:id="rId8"/>
    <p:sldId id="453" r:id="rId9"/>
    <p:sldId id="454" r:id="rId10"/>
    <p:sldId id="458" r:id="rId11"/>
    <p:sldId id="460" r:id="rId12"/>
  </p:sldIdLst>
  <p:sldSz cx="1219009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E79"/>
    <a:srgbClr val="2F5597"/>
    <a:srgbClr val="1F4E79"/>
    <a:srgbClr val="2E75B6"/>
    <a:srgbClr val="70AD47"/>
    <a:srgbClr val="548235"/>
    <a:srgbClr val="385723"/>
    <a:srgbClr val="C5E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86403" autoAdjust="0"/>
  </p:normalViewPr>
  <p:slideViewPr>
    <p:cSldViewPr>
      <p:cViewPr varScale="1">
        <p:scale>
          <a:sx n="76" d="100"/>
          <a:sy n="76" d="100"/>
        </p:scale>
        <p:origin x="-25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5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28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00445-E839-4BDF-8DF2-D8143818C8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11EFD-9855-4AE3-A504-77F50F4EB6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89916-5EC3-4590-8CB1-0934F6982E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7603B-E5D8-42A3-B21E-4A6C6E9A906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4" Type="http://schemas.openxmlformats.org/officeDocument/2006/relationships/tags" Target="../tags/tag10.xml"/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slide" Target="../slides/slide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slide" Target="../slides/slide3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tags" Target="../tags/tag1.xml"/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4" Type="http://schemas.openxmlformats.org/officeDocument/2006/relationships/tags" Target="../tags/tag4.xml"/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tags" Target="../tags/tag5.xml"/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4" Type="http://schemas.openxmlformats.org/officeDocument/2006/relationships/tags" Target="../tags/tag6.xml"/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7.xml"/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8.xml"/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4" Type="http://schemas.openxmlformats.org/officeDocument/2006/relationships/tags" Target="../tags/tag9.xml"/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53" y="-36669"/>
            <a:ext cx="12312541" cy="6905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8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9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5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6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7" name="文本框 7">
            <a:hlinkClick r:id="rId3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矩形 17"/>
          <p:cNvSpPr/>
          <p:nvPr userDrawn="1"/>
        </p:nvSpPr>
        <p:spPr>
          <a:xfrm>
            <a:off x="-25559" y="-12701"/>
            <a:ext cx="12241529" cy="583567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TextBox 18"/>
          <p:cNvSpPr txBox="1"/>
          <p:nvPr userDrawn="1"/>
        </p:nvSpPr>
        <p:spPr>
          <a:xfrm>
            <a:off x="847876" y="1351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知识点四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: 形状 42"/>
          <p:cNvSpPr/>
          <p:nvPr userDrawn="1">
            <p:custDataLst>
              <p:tags r:id="rId4"/>
            </p:custDataLst>
          </p:nvPr>
        </p:nvSpPr>
        <p:spPr>
          <a:xfrm rot="10800000">
            <a:off x="9527565" y="-12700"/>
            <a:ext cx="2688405" cy="583565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8116" h="5303520">
                <a:moveTo>
                  <a:pt x="0" y="0"/>
                </a:moveTo>
                <a:lnTo>
                  <a:pt x="6543749" y="0"/>
                </a:lnTo>
                <a:lnTo>
                  <a:pt x="6543750" y="1"/>
                </a:lnTo>
                <a:lnTo>
                  <a:pt x="7234157" y="1"/>
                </a:lnTo>
                <a:lnTo>
                  <a:pt x="8688116" y="2651761"/>
                </a:lnTo>
                <a:lnTo>
                  <a:pt x="7234157" y="5303520"/>
                </a:lnTo>
                <a:lnTo>
                  <a:pt x="0" y="5303520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10415746" y="4524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对点练通</a:t>
            </a:r>
            <a:endParaRPr lang="zh-CN" altLang="en-US" sz="24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任意多边形: 形状 42"/>
          <p:cNvSpPr/>
          <p:nvPr userDrawn="1">
            <p:custDataLst>
              <p:tags r:id="rId3"/>
            </p:custDataLst>
          </p:nvPr>
        </p:nvSpPr>
        <p:spPr>
          <a:xfrm rot="10800000">
            <a:off x="4700294" y="0"/>
            <a:ext cx="7523771" cy="731520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38" h="919">
                <a:moveTo>
                  <a:pt x="0" y="0"/>
                </a:moveTo>
                <a:lnTo>
                  <a:pt x="2438" y="0"/>
                </a:lnTo>
                <a:lnTo>
                  <a:pt x="3096" y="0"/>
                </a:lnTo>
                <a:lnTo>
                  <a:pt x="3190" y="0"/>
                </a:lnTo>
                <a:lnTo>
                  <a:pt x="5534" y="0"/>
                </a:lnTo>
                <a:lnTo>
                  <a:pt x="5628" y="0"/>
                </a:lnTo>
                <a:lnTo>
                  <a:pt x="6286" y="0"/>
                </a:lnTo>
                <a:lnTo>
                  <a:pt x="8724" y="0"/>
                </a:lnTo>
                <a:lnTo>
                  <a:pt x="9050" y="0"/>
                </a:lnTo>
                <a:lnTo>
                  <a:pt x="9738" y="460"/>
                </a:lnTo>
                <a:lnTo>
                  <a:pt x="9050" y="919"/>
                </a:lnTo>
                <a:lnTo>
                  <a:pt x="6612" y="919"/>
                </a:lnTo>
                <a:lnTo>
                  <a:pt x="5860" y="919"/>
                </a:lnTo>
                <a:lnTo>
                  <a:pt x="5628" y="919"/>
                </a:lnTo>
                <a:lnTo>
                  <a:pt x="3422" y="919"/>
                </a:lnTo>
                <a:lnTo>
                  <a:pt x="3190" y="919"/>
                </a:lnTo>
                <a:lnTo>
                  <a:pt x="2438" y="919"/>
                </a:lnTo>
                <a:lnTo>
                  <a:pt x="0" y="91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27" name="任意多边形: 形状 42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6099651" cy="731520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38" h="919">
                <a:moveTo>
                  <a:pt x="0" y="0"/>
                </a:moveTo>
                <a:lnTo>
                  <a:pt x="2438" y="0"/>
                </a:lnTo>
                <a:lnTo>
                  <a:pt x="3096" y="0"/>
                </a:lnTo>
                <a:lnTo>
                  <a:pt x="3190" y="0"/>
                </a:lnTo>
                <a:lnTo>
                  <a:pt x="5534" y="0"/>
                </a:lnTo>
                <a:lnTo>
                  <a:pt x="5628" y="0"/>
                </a:lnTo>
                <a:lnTo>
                  <a:pt x="6286" y="0"/>
                </a:lnTo>
                <a:lnTo>
                  <a:pt x="8724" y="0"/>
                </a:lnTo>
                <a:lnTo>
                  <a:pt x="9050" y="0"/>
                </a:lnTo>
                <a:lnTo>
                  <a:pt x="9738" y="460"/>
                </a:lnTo>
                <a:lnTo>
                  <a:pt x="9050" y="919"/>
                </a:lnTo>
                <a:lnTo>
                  <a:pt x="6612" y="919"/>
                </a:lnTo>
                <a:lnTo>
                  <a:pt x="5860" y="919"/>
                </a:lnTo>
                <a:lnTo>
                  <a:pt x="5628" y="919"/>
                </a:lnTo>
                <a:lnTo>
                  <a:pt x="3422" y="919"/>
                </a:lnTo>
                <a:lnTo>
                  <a:pt x="3190" y="919"/>
                </a:lnTo>
                <a:lnTo>
                  <a:pt x="2438" y="919"/>
                </a:lnTo>
                <a:lnTo>
                  <a:pt x="0" y="919"/>
                </a:lnTo>
                <a:lnTo>
                  <a:pt x="0" y="0"/>
                </a:lnTo>
                <a:close/>
              </a:path>
            </a:pathLst>
          </a:cu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28" name="标题 1"/>
          <p:cNvSpPr>
            <a:spLocks noGrp="1"/>
          </p:cNvSpPr>
          <p:nvPr userDrawn="1"/>
        </p:nvSpPr>
        <p:spPr>
          <a:xfrm>
            <a:off x="257142" y="121920"/>
            <a:ext cx="4375696" cy="46609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 smtClean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集训真题  走进高考</a:t>
            </a:r>
            <a:endParaRPr lang="zh-CN" altLang="en-US" sz="32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5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46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47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48" name="文本框 7">
            <a:hlinkClick r:id="rId5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9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910630" y="6237312"/>
            <a:ext cx="244825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01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50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1323707" y="6237312"/>
            <a:ext cx="243174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02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51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1735134" y="6237312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03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52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2147829" y="6237312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04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53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2560526" y="6237312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05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54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2973222" y="6240850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06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55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3385919" y="6240850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07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9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任意多边形: 形状 42"/>
          <p:cNvSpPr/>
          <p:nvPr userDrawn="1">
            <p:custDataLst>
              <p:tags r:id="rId3"/>
            </p:custDataLst>
          </p:nvPr>
        </p:nvSpPr>
        <p:spPr>
          <a:xfrm rot="10800000">
            <a:off x="4700294" y="0"/>
            <a:ext cx="7523771" cy="731520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38" h="919">
                <a:moveTo>
                  <a:pt x="0" y="0"/>
                </a:moveTo>
                <a:lnTo>
                  <a:pt x="2438" y="0"/>
                </a:lnTo>
                <a:lnTo>
                  <a:pt x="3096" y="0"/>
                </a:lnTo>
                <a:lnTo>
                  <a:pt x="3190" y="0"/>
                </a:lnTo>
                <a:lnTo>
                  <a:pt x="5534" y="0"/>
                </a:lnTo>
                <a:lnTo>
                  <a:pt x="5628" y="0"/>
                </a:lnTo>
                <a:lnTo>
                  <a:pt x="6286" y="0"/>
                </a:lnTo>
                <a:lnTo>
                  <a:pt x="8724" y="0"/>
                </a:lnTo>
                <a:lnTo>
                  <a:pt x="9050" y="0"/>
                </a:lnTo>
                <a:lnTo>
                  <a:pt x="9738" y="460"/>
                </a:lnTo>
                <a:lnTo>
                  <a:pt x="9050" y="919"/>
                </a:lnTo>
                <a:lnTo>
                  <a:pt x="6612" y="919"/>
                </a:lnTo>
                <a:lnTo>
                  <a:pt x="5860" y="919"/>
                </a:lnTo>
                <a:lnTo>
                  <a:pt x="5628" y="919"/>
                </a:lnTo>
                <a:lnTo>
                  <a:pt x="3422" y="919"/>
                </a:lnTo>
                <a:lnTo>
                  <a:pt x="3190" y="919"/>
                </a:lnTo>
                <a:lnTo>
                  <a:pt x="2438" y="919"/>
                </a:lnTo>
                <a:lnTo>
                  <a:pt x="0" y="91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4" name="任意多边形: 形状 42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6099651" cy="731520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38" h="919">
                <a:moveTo>
                  <a:pt x="0" y="0"/>
                </a:moveTo>
                <a:lnTo>
                  <a:pt x="2438" y="0"/>
                </a:lnTo>
                <a:lnTo>
                  <a:pt x="3096" y="0"/>
                </a:lnTo>
                <a:lnTo>
                  <a:pt x="3190" y="0"/>
                </a:lnTo>
                <a:lnTo>
                  <a:pt x="5534" y="0"/>
                </a:lnTo>
                <a:lnTo>
                  <a:pt x="5628" y="0"/>
                </a:lnTo>
                <a:lnTo>
                  <a:pt x="6286" y="0"/>
                </a:lnTo>
                <a:lnTo>
                  <a:pt x="8724" y="0"/>
                </a:lnTo>
                <a:lnTo>
                  <a:pt x="9050" y="0"/>
                </a:lnTo>
                <a:lnTo>
                  <a:pt x="9738" y="460"/>
                </a:lnTo>
                <a:lnTo>
                  <a:pt x="9050" y="919"/>
                </a:lnTo>
                <a:lnTo>
                  <a:pt x="6612" y="919"/>
                </a:lnTo>
                <a:lnTo>
                  <a:pt x="5860" y="919"/>
                </a:lnTo>
                <a:lnTo>
                  <a:pt x="5628" y="919"/>
                </a:lnTo>
                <a:lnTo>
                  <a:pt x="3422" y="919"/>
                </a:lnTo>
                <a:lnTo>
                  <a:pt x="3190" y="919"/>
                </a:lnTo>
                <a:lnTo>
                  <a:pt x="2438" y="919"/>
                </a:lnTo>
                <a:lnTo>
                  <a:pt x="0" y="919"/>
                </a:lnTo>
                <a:lnTo>
                  <a:pt x="0" y="0"/>
                </a:lnTo>
                <a:close/>
              </a:path>
            </a:pathLst>
          </a:cu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15" name="标题 1"/>
          <p:cNvSpPr>
            <a:spLocks noGrp="1"/>
          </p:cNvSpPr>
          <p:nvPr userDrawn="1"/>
        </p:nvSpPr>
        <p:spPr>
          <a:xfrm>
            <a:off x="257142" y="121920"/>
            <a:ext cx="4910614" cy="466090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dirty="0" smtClean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知能落实  素养提升</a:t>
            </a:r>
            <a:endParaRPr lang="zh-CN" altLang="en-US" sz="32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6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919461" y="6217912"/>
            <a:ext cx="244825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01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17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1332538" y="6217912"/>
            <a:ext cx="243174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02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18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1743965" y="6217912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03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19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2156660" y="6217912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04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20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2569357" y="6217912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05</a:t>
            </a:r>
            <a:endParaRPr lang="en-US" altLang="zh-CN" b="1" dirty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22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2982053" y="6221450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06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23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3394750" y="6221450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07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24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3807446" y="6221450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08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25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4220143" y="6221450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09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26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4632838" y="6221450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10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27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5045535" y="6219986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11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28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5458231" y="6219986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12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29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5853185" y="6223393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13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30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6248139" y="6226800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14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31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6643092" y="6230207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15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32" name="Rectangle 21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7038045" y="6233614"/>
            <a:ext cx="244443" cy="32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364" tIns="51181" rIns="102364" bIns="51181" anchor="ctr"/>
          <a:lstStyle/>
          <a:p>
            <a:pPr algn="ctr" defTabSz="768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 smtClean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  <a:cs typeface="经典繁仿黑" pitchFamily="49" charset="-122"/>
              </a:rPr>
              <a:t>16</a:t>
            </a:r>
            <a:endParaRPr lang="en-US" altLang="zh-CN" b="1" dirty="0" smtClean="0">
              <a:solidFill>
                <a:srgbClr val="1F4E79"/>
              </a:solidFill>
              <a:latin typeface="微软雅黑" panose="020B0503020204020204" charset="-122"/>
              <a:ea typeface="微软雅黑" panose="020B0503020204020204" charset="-122"/>
              <a:cs typeface="经典繁仿黑" pitchFamily="49" charset="-122"/>
            </a:endParaRPr>
          </a:p>
        </p:txBody>
      </p:sp>
      <p:sp>
        <p:nvSpPr>
          <p:cNvPr id="34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35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36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37" name="文本框 7">
            <a:hlinkClick r:id="rId5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9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0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1" name="文本框 7">
            <a:hlinkClick r:id="rId3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任意多边形: 形状 42"/>
          <p:cNvSpPr/>
          <p:nvPr userDrawn="1">
            <p:custDataLst>
              <p:tags r:id="rId4"/>
            </p:custDataLst>
          </p:nvPr>
        </p:nvSpPr>
        <p:spPr>
          <a:xfrm>
            <a:off x="9363" y="1628800"/>
            <a:ext cx="11557635" cy="2621280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01" h="3482">
                <a:moveTo>
                  <a:pt x="0" y="0"/>
                </a:moveTo>
                <a:lnTo>
                  <a:pt x="7777" y="0"/>
                </a:lnTo>
                <a:lnTo>
                  <a:pt x="7777" y="0"/>
                </a:lnTo>
                <a:lnTo>
                  <a:pt x="7875" y="0"/>
                </a:lnTo>
                <a:lnTo>
                  <a:pt x="7875" y="0"/>
                </a:lnTo>
                <a:lnTo>
                  <a:pt x="15652" y="0"/>
                </a:lnTo>
                <a:lnTo>
                  <a:pt x="15652" y="0"/>
                </a:lnTo>
                <a:lnTo>
                  <a:pt x="16473" y="0"/>
                </a:lnTo>
                <a:lnTo>
                  <a:pt x="18201" y="1741"/>
                </a:lnTo>
                <a:lnTo>
                  <a:pt x="16473" y="3482"/>
                </a:lnTo>
                <a:lnTo>
                  <a:pt x="8598" y="3482"/>
                </a:lnTo>
                <a:lnTo>
                  <a:pt x="7875" y="3482"/>
                </a:lnTo>
                <a:lnTo>
                  <a:pt x="0" y="3482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19" name="任意多边形: 形状 42"/>
          <p:cNvSpPr/>
          <p:nvPr userDrawn="1">
            <p:custDataLst>
              <p:tags r:id="rId6"/>
            </p:custDataLst>
          </p:nvPr>
        </p:nvSpPr>
        <p:spPr>
          <a:xfrm>
            <a:off x="9363" y="1628800"/>
            <a:ext cx="11557635" cy="2621280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01" h="3482">
                <a:moveTo>
                  <a:pt x="0" y="0"/>
                </a:moveTo>
                <a:lnTo>
                  <a:pt x="7777" y="0"/>
                </a:lnTo>
                <a:lnTo>
                  <a:pt x="7777" y="0"/>
                </a:lnTo>
                <a:lnTo>
                  <a:pt x="7875" y="0"/>
                </a:lnTo>
                <a:lnTo>
                  <a:pt x="7875" y="0"/>
                </a:lnTo>
                <a:lnTo>
                  <a:pt x="15652" y="0"/>
                </a:lnTo>
                <a:lnTo>
                  <a:pt x="15652" y="0"/>
                </a:lnTo>
                <a:lnTo>
                  <a:pt x="16473" y="0"/>
                </a:lnTo>
                <a:lnTo>
                  <a:pt x="18201" y="1741"/>
                </a:lnTo>
                <a:lnTo>
                  <a:pt x="16473" y="3482"/>
                </a:lnTo>
                <a:lnTo>
                  <a:pt x="8598" y="3482"/>
                </a:lnTo>
                <a:lnTo>
                  <a:pt x="7875" y="3482"/>
                </a:lnTo>
                <a:lnTo>
                  <a:pt x="0" y="3482"/>
                </a:lnTo>
                <a:lnTo>
                  <a:pt x="0" y="0"/>
                </a:lnTo>
                <a:close/>
              </a:path>
            </a:pathLst>
          </a:custGeom>
          <a:solidFill>
            <a:srgbClr val="2F5597">
              <a:alpha val="9176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4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5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6" name="文本框 7">
            <a:hlinkClick r:id="rId3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矩形 25"/>
          <p:cNvSpPr/>
          <p:nvPr userDrawn="1"/>
        </p:nvSpPr>
        <p:spPr>
          <a:xfrm>
            <a:off x="-25559" y="-12701"/>
            <a:ext cx="12241529" cy="583567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TextBox 26"/>
          <p:cNvSpPr txBox="1"/>
          <p:nvPr userDrawn="1"/>
        </p:nvSpPr>
        <p:spPr>
          <a:xfrm>
            <a:off x="847876" y="1351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知识点一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任意多边形: 形状 42"/>
          <p:cNvSpPr/>
          <p:nvPr userDrawn="1">
            <p:custDataLst>
              <p:tags r:id="rId4"/>
            </p:custDataLst>
          </p:nvPr>
        </p:nvSpPr>
        <p:spPr>
          <a:xfrm rot="10800000">
            <a:off x="9527565" y="-12700"/>
            <a:ext cx="2688405" cy="583565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8116" h="5303520">
                <a:moveTo>
                  <a:pt x="0" y="0"/>
                </a:moveTo>
                <a:lnTo>
                  <a:pt x="6543749" y="0"/>
                </a:lnTo>
                <a:lnTo>
                  <a:pt x="6543750" y="1"/>
                </a:lnTo>
                <a:lnTo>
                  <a:pt x="7234157" y="1"/>
                </a:lnTo>
                <a:lnTo>
                  <a:pt x="8688116" y="2651761"/>
                </a:lnTo>
                <a:lnTo>
                  <a:pt x="7234157" y="5303520"/>
                </a:lnTo>
                <a:lnTo>
                  <a:pt x="0" y="5303520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29" name="TextBox 28"/>
          <p:cNvSpPr txBox="1"/>
          <p:nvPr userDrawn="1"/>
        </p:nvSpPr>
        <p:spPr>
          <a:xfrm>
            <a:off x="10415746" y="4524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自主梳理</a:t>
            </a:r>
            <a:endParaRPr lang="zh-CN" altLang="en-US" sz="24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5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6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7" name="文本框 7">
            <a:hlinkClick r:id="rId3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1" name="矩形 30"/>
          <p:cNvSpPr/>
          <p:nvPr userDrawn="1"/>
        </p:nvSpPr>
        <p:spPr>
          <a:xfrm>
            <a:off x="-25559" y="-12701"/>
            <a:ext cx="12241529" cy="583567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31"/>
          <p:cNvSpPr txBox="1"/>
          <p:nvPr userDrawn="1"/>
        </p:nvSpPr>
        <p:spPr>
          <a:xfrm>
            <a:off x="847876" y="1351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知识点一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任意多边形: 形状 42"/>
          <p:cNvSpPr/>
          <p:nvPr userDrawn="1">
            <p:custDataLst>
              <p:tags r:id="rId4"/>
            </p:custDataLst>
          </p:nvPr>
        </p:nvSpPr>
        <p:spPr>
          <a:xfrm rot="10800000">
            <a:off x="9527565" y="-12700"/>
            <a:ext cx="2688405" cy="583565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8116" h="5303520">
                <a:moveTo>
                  <a:pt x="0" y="0"/>
                </a:moveTo>
                <a:lnTo>
                  <a:pt x="6543749" y="0"/>
                </a:lnTo>
                <a:lnTo>
                  <a:pt x="6543750" y="1"/>
                </a:lnTo>
                <a:lnTo>
                  <a:pt x="7234157" y="1"/>
                </a:lnTo>
                <a:lnTo>
                  <a:pt x="8688116" y="2651761"/>
                </a:lnTo>
                <a:lnTo>
                  <a:pt x="7234157" y="5303520"/>
                </a:lnTo>
                <a:lnTo>
                  <a:pt x="0" y="5303520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34" name="TextBox 33"/>
          <p:cNvSpPr txBox="1"/>
          <p:nvPr userDrawn="1"/>
        </p:nvSpPr>
        <p:spPr>
          <a:xfrm>
            <a:off x="10415746" y="4524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对点练通</a:t>
            </a:r>
            <a:endParaRPr lang="zh-CN" altLang="en-US" sz="24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5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6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7" name="文本框 7">
            <a:hlinkClick r:id="rId3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矩形 12"/>
          <p:cNvSpPr/>
          <p:nvPr userDrawn="1"/>
        </p:nvSpPr>
        <p:spPr>
          <a:xfrm>
            <a:off x="-25559" y="-12701"/>
            <a:ext cx="12241529" cy="583567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47876" y="1351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知识点二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任意多边形: 形状 42"/>
          <p:cNvSpPr/>
          <p:nvPr userDrawn="1">
            <p:custDataLst>
              <p:tags r:id="rId4"/>
            </p:custDataLst>
          </p:nvPr>
        </p:nvSpPr>
        <p:spPr>
          <a:xfrm rot="10800000">
            <a:off x="9527565" y="-12700"/>
            <a:ext cx="2688405" cy="583565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8116" h="5303520">
                <a:moveTo>
                  <a:pt x="0" y="0"/>
                </a:moveTo>
                <a:lnTo>
                  <a:pt x="6543749" y="0"/>
                </a:lnTo>
                <a:lnTo>
                  <a:pt x="6543750" y="1"/>
                </a:lnTo>
                <a:lnTo>
                  <a:pt x="7234157" y="1"/>
                </a:lnTo>
                <a:lnTo>
                  <a:pt x="8688116" y="2651761"/>
                </a:lnTo>
                <a:lnTo>
                  <a:pt x="7234157" y="5303520"/>
                </a:lnTo>
                <a:lnTo>
                  <a:pt x="0" y="5303520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10415746" y="4524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自主梳理</a:t>
            </a:r>
            <a:endParaRPr lang="zh-CN" altLang="en-US" sz="24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5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6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7" name="文本框 7">
            <a:hlinkClick r:id="rId3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矩形 17"/>
          <p:cNvSpPr/>
          <p:nvPr userDrawn="1"/>
        </p:nvSpPr>
        <p:spPr>
          <a:xfrm>
            <a:off x="-25559" y="-12701"/>
            <a:ext cx="12241529" cy="583567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TextBox 18"/>
          <p:cNvSpPr txBox="1"/>
          <p:nvPr userDrawn="1"/>
        </p:nvSpPr>
        <p:spPr>
          <a:xfrm>
            <a:off x="847876" y="1351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知识点二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: 形状 42"/>
          <p:cNvSpPr/>
          <p:nvPr userDrawn="1">
            <p:custDataLst>
              <p:tags r:id="rId4"/>
            </p:custDataLst>
          </p:nvPr>
        </p:nvSpPr>
        <p:spPr>
          <a:xfrm rot="10800000">
            <a:off x="9527565" y="-12700"/>
            <a:ext cx="2688405" cy="583565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8116" h="5303520">
                <a:moveTo>
                  <a:pt x="0" y="0"/>
                </a:moveTo>
                <a:lnTo>
                  <a:pt x="6543749" y="0"/>
                </a:lnTo>
                <a:lnTo>
                  <a:pt x="6543750" y="1"/>
                </a:lnTo>
                <a:lnTo>
                  <a:pt x="7234157" y="1"/>
                </a:lnTo>
                <a:lnTo>
                  <a:pt x="8688116" y="2651761"/>
                </a:lnTo>
                <a:lnTo>
                  <a:pt x="7234157" y="5303520"/>
                </a:lnTo>
                <a:lnTo>
                  <a:pt x="0" y="5303520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10415746" y="4524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对点练通</a:t>
            </a:r>
            <a:endParaRPr lang="zh-CN" altLang="en-US" sz="24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5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6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7" name="文本框 7">
            <a:hlinkClick r:id="rId3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矩形 12"/>
          <p:cNvSpPr/>
          <p:nvPr userDrawn="1"/>
        </p:nvSpPr>
        <p:spPr>
          <a:xfrm>
            <a:off x="-25559" y="-12701"/>
            <a:ext cx="12241529" cy="583567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47876" y="1351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知识点三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任意多边形: 形状 42"/>
          <p:cNvSpPr/>
          <p:nvPr userDrawn="1">
            <p:custDataLst>
              <p:tags r:id="rId4"/>
            </p:custDataLst>
          </p:nvPr>
        </p:nvSpPr>
        <p:spPr>
          <a:xfrm rot="10800000">
            <a:off x="9527565" y="-12700"/>
            <a:ext cx="2688405" cy="583565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8116" h="5303520">
                <a:moveTo>
                  <a:pt x="0" y="0"/>
                </a:moveTo>
                <a:lnTo>
                  <a:pt x="6543749" y="0"/>
                </a:lnTo>
                <a:lnTo>
                  <a:pt x="6543750" y="1"/>
                </a:lnTo>
                <a:lnTo>
                  <a:pt x="7234157" y="1"/>
                </a:lnTo>
                <a:lnTo>
                  <a:pt x="8688116" y="2651761"/>
                </a:lnTo>
                <a:lnTo>
                  <a:pt x="7234157" y="5303520"/>
                </a:lnTo>
                <a:lnTo>
                  <a:pt x="0" y="5303520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10415746" y="4524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自主梳理</a:t>
            </a:r>
            <a:endParaRPr lang="zh-CN" altLang="en-US" sz="24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5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6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7" name="文本框 7">
            <a:hlinkClick r:id="rId3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矩形 17"/>
          <p:cNvSpPr/>
          <p:nvPr userDrawn="1"/>
        </p:nvSpPr>
        <p:spPr>
          <a:xfrm>
            <a:off x="-25559" y="-12701"/>
            <a:ext cx="12241529" cy="583567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TextBox 18"/>
          <p:cNvSpPr txBox="1"/>
          <p:nvPr userDrawn="1"/>
        </p:nvSpPr>
        <p:spPr>
          <a:xfrm>
            <a:off x="847876" y="1351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知识点三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: 形状 42"/>
          <p:cNvSpPr/>
          <p:nvPr userDrawn="1">
            <p:custDataLst>
              <p:tags r:id="rId4"/>
            </p:custDataLst>
          </p:nvPr>
        </p:nvSpPr>
        <p:spPr>
          <a:xfrm rot="10800000">
            <a:off x="9527565" y="-12700"/>
            <a:ext cx="2688405" cy="583565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8116" h="5303520">
                <a:moveTo>
                  <a:pt x="0" y="0"/>
                </a:moveTo>
                <a:lnTo>
                  <a:pt x="6543749" y="0"/>
                </a:lnTo>
                <a:lnTo>
                  <a:pt x="6543750" y="1"/>
                </a:lnTo>
                <a:lnTo>
                  <a:pt x="7234157" y="1"/>
                </a:lnTo>
                <a:lnTo>
                  <a:pt x="8688116" y="2651761"/>
                </a:lnTo>
                <a:lnTo>
                  <a:pt x="7234157" y="5303520"/>
                </a:lnTo>
                <a:lnTo>
                  <a:pt x="0" y="5303520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10415746" y="4524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对点练通</a:t>
            </a:r>
            <a:endParaRPr lang="zh-CN" altLang="en-US" sz="24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F:\图片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83"/>
            <a:ext cx="12190636" cy="68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动作按钮: 前进或下一项 14">
            <a:hlinkClick r:id="" action="ppaction://hlinkshowjump?jump=nextslide" highlightClick="1"/>
          </p:cNvPr>
          <p:cNvSpPr/>
          <p:nvPr userDrawn="1"/>
        </p:nvSpPr>
        <p:spPr>
          <a:xfrm>
            <a:off x="11274228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5" name="动作按钮: 前进或下一项 14">
            <a:hlinkClick r:id="" action="ppaction://hlinkshowjump?jump=previousslide" highlightClick="1"/>
          </p:cNvPr>
          <p:cNvSpPr/>
          <p:nvPr userDrawn="1"/>
        </p:nvSpPr>
        <p:spPr>
          <a:xfrm rot="10800000">
            <a:off x="10845024" y="6384292"/>
            <a:ext cx="279998" cy="290195"/>
          </a:xfrm>
          <a:prstGeom prst="actionButtonForwardNex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6" name="动作按钮: 结束 15">
            <a:hlinkClick r:id="" action="ppaction://hlinkshowjump?jump=endshow" highlightClick="1"/>
          </p:cNvPr>
          <p:cNvSpPr/>
          <p:nvPr userDrawn="1"/>
        </p:nvSpPr>
        <p:spPr>
          <a:xfrm>
            <a:off x="11660258" y="6370957"/>
            <a:ext cx="263491" cy="313055"/>
          </a:xfrm>
          <a:prstGeom prst="actionButtonE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sp>
        <p:nvSpPr>
          <p:cNvPr id="17" name="文本框 7">
            <a:hlinkClick r:id="rId3" action="ppaction://hlinksldjump"/>
          </p:cNvPr>
          <p:cNvSpPr txBox="1"/>
          <p:nvPr userDrawn="1"/>
        </p:nvSpPr>
        <p:spPr>
          <a:xfrm>
            <a:off x="10152329" y="6451600"/>
            <a:ext cx="573013" cy="2095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 anchorCtr="0"/>
          <a:lstStyle/>
          <a:p>
            <a:pPr lvl="0">
              <a:lnSpc>
                <a:spcPct val="90000"/>
              </a:lnSpc>
            </a:pPr>
            <a:r>
              <a:rPr lang="zh-CN" altLang="en-US" sz="1600" b="1" dirty="0">
                <a:solidFill>
                  <a:srgbClr val="68686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lang="zh-CN" altLang="en-US" sz="1600" b="1" dirty="0">
              <a:solidFill>
                <a:srgbClr val="68686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矩形 12"/>
          <p:cNvSpPr/>
          <p:nvPr userDrawn="1"/>
        </p:nvSpPr>
        <p:spPr>
          <a:xfrm>
            <a:off x="-25559" y="-12701"/>
            <a:ext cx="12241529" cy="583567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47876" y="1351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知识点四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任意多边形: 形状 42"/>
          <p:cNvSpPr/>
          <p:nvPr userDrawn="1">
            <p:custDataLst>
              <p:tags r:id="rId4"/>
            </p:custDataLst>
          </p:nvPr>
        </p:nvSpPr>
        <p:spPr>
          <a:xfrm rot="10800000">
            <a:off x="9527565" y="-12700"/>
            <a:ext cx="2688405" cy="583565"/>
          </a:xfrm>
          <a:custGeom>
            <a:avLst/>
            <a:gdLst>
              <a:gd name="connsiteX0" fmla="*/ 0 w 8688116"/>
              <a:gd name="connsiteY0" fmla="*/ 0 h 5303520"/>
              <a:gd name="connsiteX1" fmla="*/ 6543749 w 8688116"/>
              <a:gd name="connsiteY1" fmla="*/ 0 h 5303520"/>
              <a:gd name="connsiteX2" fmla="*/ 6543750 w 8688116"/>
              <a:gd name="connsiteY2" fmla="*/ 1 h 5303520"/>
              <a:gd name="connsiteX3" fmla="*/ 7234157 w 8688116"/>
              <a:gd name="connsiteY3" fmla="*/ 1 h 5303520"/>
              <a:gd name="connsiteX4" fmla="*/ 8688116 w 8688116"/>
              <a:gd name="connsiteY4" fmla="*/ 2651761 h 5303520"/>
              <a:gd name="connsiteX5" fmla="*/ 7234157 w 8688116"/>
              <a:gd name="connsiteY5" fmla="*/ 5303520 h 5303520"/>
              <a:gd name="connsiteX6" fmla="*/ 0 w 8688116"/>
              <a:gd name="connsiteY6" fmla="*/ 5303520 h 530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8116" h="5303520">
                <a:moveTo>
                  <a:pt x="0" y="0"/>
                </a:moveTo>
                <a:lnTo>
                  <a:pt x="6543749" y="0"/>
                </a:lnTo>
                <a:lnTo>
                  <a:pt x="6543750" y="1"/>
                </a:lnTo>
                <a:lnTo>
                  <a:pt x="7234157" y="1"/>
                </a:lnTo>
                <a:lnTo>
                  <a:pt x="8688116" y="2651761"/>
                </a:lnTo>
                <a:lnTo>
                  <a:pt x="7234157" y="5303520"/>
                </a:lnTo>
                <a:lnTo>
                  <a:pt x="0" y="5303520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思源黑体 CN Normal"/>
              <a:cs typeface="+mn-cs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10415746" y="4524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自主梳理</a:t>
            </a:r>
            <a:endParaRPr lang="zh-CN" altLang="en-US" sz="24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file:///E:\&#23385;&#23159;&#23159;\2024\&#35838;&#20214;\2025&#29256;%20&#21019;&#26032;&#35774;&#35745;%20&#39640;&#32771;&#24635;&#22797;&#20064;%20&#21270;&#23398;%20&#40065;&#31185;&#29256;%20&#40065;&#29756;\&#37197;&#22871;PPT&#35838;&#20214;\&#31532;&#22235;&#37096;&#20998;&#12288;&#21270;&#23398;&#21453;&#24212;&#21407;&#29702;\RJ894A.TIF" TargetMode="External"/><Relationship Id="rId4" Type="http://schemas.openxmlformats.org/officeDocument/2006/relationships/image" Target="../media/image6.png"/><Relationship Id="rId3" Type="http://schemas.openxmlformats.org/officeDocument/2006/relationships/image" Target="file:///E:\&#23385;&#23159;&#23159;\2024\&#35838;&#20214;\2025&#29256;%20&#21019;&#26032;&#35774;&#35745;%20&#39640;&#32771;&#24635;&#22797;&#20064;%20&#21270;&#23398;%20&#40065;&#31185;&#29256;%20&#40065;&#29756;\&#37197;&#22871;PPT&#35838;&#20214;\&#31532;&#22235;&#37096;&#20998;&#12288;&#21270;&#23398;&#21453;&#24212;&#21407;&#29702;\RJ893A.TIF" TargetMode="External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file:///E:\&#23385;&#23159;&#23159;\2024\&#35838;&#20214;\2025&#29256;%20&#21019;&#26032;&#35774;&#35745;%20&#39640;&#32771;&#24635;&#22797;&#20064;%20&#21270;&#23398;%20&#40065;&#31185;&#29256;%20&#40065;&#29756;\&#37197;&#22871;PPT&#35838;&#20214;\&#31532;&#22235;&#37096;&#20998;&#12288;&#21270;&#23398;&#21453;&#24212;&#21407;&#29702;\RJ896A.TIF" TargetMode="External"/><Relationship Id="rId4" Type="http://schemas.openxmlformats.org/officeDocument/2006/relationships/image" Target="../media/image8.png"/><Relationship Id="rId3" Type="http://schemas.openxmlformats.org/officeDocument/2006/relationships/image" Target="file:///E:\&#23385;&#23159;&#23159;\2024\&#35838;&#20214;\2025&#29256;%20&#21019;&#26032;&#35774;&#35745;%20&#39640;&#32771;&#24635;&#22797;&#20064;%20&#21270;&#23398;%20&#40065;&#31185;&#29256;%20&#40065;&#29756;\&#37197;&#22871;PPT&#35838;&#20214;\&#31532;&#22235;&#37096;&#20998;&#12288;&#21270;&#23398;&#21453;&#24212;&#21407;&#29702;\RJ895A.TIF" TargetMode="External"/><Relationship Id="rId2" Type="http://schemas.openxmlformats.org/officeDocument/2006/relationships/image" Target="../media/image7.png"/><Relationship Id="rId1" Type="http://schemas.openxmlformats.org/officeDocument/2006/relationships/tags" Target="../tags/tag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2.emf"/><Relationship Id="rId4" Type="http://schemas.openxmlformats.org/officeDocument/2006/relationships/oleObject" Target="../embeddings/Document2.doc"/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oleObject" Target="../embeddings/Document1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8075459" y="-50645"/>
            <a:ext cx="4141357" cy="6910233"/>
          </a:xfrm>
          <a:prstGeom prst="rect">
            <a:avLst/>
          </a:prstGeom>
          <a:solidFill>
            <a:srgbClr val="4B2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"/>
          <p:cNvSpPr txBox="1"/>
          <p:nvPr/>
        </p:nvSpPr>
        <p:spPr>
          <a:xfrm>
            <a:off x="8704507" y="231313"/>
            <a:ext cx="2012859" cy="61500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培优微</a:t>
            </a:r>
            <a:r>
              <a:rPr lang="zh-CN" altLang="en-US" sz="3600" b="1" kern="800" dirty="0" smtClean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课   </a:t>
            </a:r>
            <a:r>
              <a:rPr lang="zh-CN" altLang="en-US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　</a:t>
            </a:r>
            <a:r>
              <a:rPr lang="zh-CN" altLang="en-US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一元强酸</a:t>
            </a:r>
            <a:r>
              <a:rPr lang="en-US" altLang="zh-CN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lang="zh-CN" altLang="en-US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碱</a:t>
            </a:r>
            <a:r>
              <a:rPr lang="en-US" altLang="zh-CN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r>
              <a:rPr lang="zh-CN" altLang="en-US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与一元弱酸</a:t>
            </a:r>
            <a:r>
              <a:rPr lang="en-US" altLang="zh-CN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lang="zh-CN" altLang="en-US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碱</a:t>
            </a:r>
            <a:r>
              <a:rPr lang="en-US" altLang="zh-CN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r>
              <a:rPr lang="zh-CN" altLang="en-US" sz="3600" b="1" kern="800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的性质比较及稀释图像</a:t>
            </a:r>
            <a:endParaRPr lang="en-US" altLang="zh-CN" sz="3600" b="1" kern="800" dirty="0" smtClean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899104" y="2060848"/>
            <a:ext cx="7553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b="1" kern="800" smtClean="0">
                <a:solidFill>
                  <a:prstClr val="white">
                    <a:lumMod val="9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21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0418" y="1718981"/>
            <a:ext cx="11654075" cy="648230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b="1" kern="100" dirty="0">
                <a:latin typeface="Arial" panose="020B0604020202020204"/>
                <a:ea typeface="黑体" panose="02010609060101010101" charset="-122"/>
                <a:cs typeface="Courier New" panose="02070309020205020404"/>
              </a:rPr>
              <a:t>1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.</a:t>
            </a:r>
            <a:r>
              <a:rPr lang="zh-CN" altLang="zh-CN" sz="2600" b="1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相同物质的量浓度、相同体积盐酸与醋酸溶液的</a:t>
            </a:r>
            <a:r>
              <a:rPr lang="zh-CN" altLang="zh-CN" sz="2600" b="1" kern="100" dirty="0" smtClean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比较</a:t>
            </a:r>
            <a:endParaRPr lang="zh-CN" altLang="en-US" sz="2600" kern="100" dirty="0">
              <a:latin typeface="微软雅黑" panose="020B0503020204020204" charset="-122"/>
              <a:ea typeface="微软雅黑" panose="020B0503020204020204" charset="-122"/>
              <a:cs typeface="Courier New" panose="02070309020205020404" pitchFamily="49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62558" y="295078"/>
            <a:ext cx="11654075" cy="648230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一、一元强酸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(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如盐酸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)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与一元弱酸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(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如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CH</a:t>
            </a:r>
            <a:r>
              <a:rPr lang="en-US" altLang="zh-CN" sz="2600" kern="100" baseline="-250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3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COOH)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的比较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pic>
        <p:nvPicPr>
          <p:cNvPr id="2" name="Picture 2" descr="微点聚焦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48" y="1234993"/>
            <a:ext cx="2050550" cy="452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910632" y="2519371"/>
          <a:ext cx="10225134" cy="2743200"/>
        </p:xfrm>
        <a:graphic>
          <a:graphicData uri="http://schemas.openxmlformats.org/drawingml/2006/table">
            <a:tbl>
              <a:tblPr/>
              <a:tblGrid>
                <a:gridCol w="1893541"/>
                <a:gridCol w="1681398"/>
                <a:gridCol w="1287786"/>
                <a:gridCol w="1490744"/>
                <a:gridCol w="2084195"/>
                <a:gridCol w="1787470"/>
              </a:tblGrid>
              <a:tr h="1322063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　比较项目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 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酸　　　　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400" i="1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c</a:t>
                      </a:r>
                      <a:r>
                        <a:rPr lang="zh-CN" sz="2400" kern="100" baseline="-250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平</a:t>
                      </a:r>
                      <a:r>
                        <a:rPr lang="en-US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(H</a:t>
                      </a:r>
                      <a:r>
                        <a:rPr lang="zh-CN" sz="2400" kern="100" baseline="300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＋</a:t>
                      </a:r>
                      <a:r>
                        <a:rPr lang="en-US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)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pH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中和碱的能力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与活泼金属反应产生</a:t>
                      </a:r>
                      <a:r>
                        <a:rPr lang="en-US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H</a:t>
                      </a:r>
                      <a:r>
                        <a:rPr lang="en-US" sz="2400" kern="100" baseline="-250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2</a:t>
                      </a: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的量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开始与金属反应的速率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盐酸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大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小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相同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相同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大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醋酸溶液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小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大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小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8025" marR="58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0418" y="559957"/>
            <a:ext cx="11654075" cy="647332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b="1" kern="100">
                <a:latin typeface="Arial" panose="020B0604020202020204"/>
                <a:ea typeface="黑体" panose="02010609060101010101" charset="-122"/>
                <a:cs typeface="Courier New" panose="02070309020205020404"/>
              </a:rPr>
              <a:t>2</a:t>
            </a:r>
            <a:r>
              <a:rPr lang="en-US" altLang="zh-CN" sz="2600" kern="10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.</a:t>
            </a:r>
            <a:r>
              <a:rPr lang="zh-CN" altLang="zh-CN" sz="2600" b="1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相同</a:t>
            </a:r>
            <a:r>
              <a:rPr lang="en-US" altLang="zh-CN" sz="2600" b="1" kern="100" dirty="0">
                <a:latin typeface="Times New Roman" panose="02020603050405020304"/>
                <a:ea typeface="黑体" panose="02010609060101010101" charset="-122"/>
                <a:cs typeface="Courier New" panose="02070309020205020404"/>
              </a:rPr>
              <a:t>pH</a:t>
            </a:r>
            <a:r>
              <a:rPr lang="zh-CN" altLang="zh-CN" sz="2600" b="1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、相同体积盐酸与醋酸溶液的比较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13570" y="1333872"/>
          <a:ext cx="10513170" cy="2743200"/>
        </p:xfrm>
        <a:graphic>
          <a:graphicData uri="http://schemas.openxmlformats.org/drawingml/2006/table">
            <a:tbl>
              <a:tblPr/>
              <a:tblGrid>
                <a:gridCol w="2016224"/>
                <a:gridCol w="1488166"/>
                <a:gridCol w="1320146"/>
                <a:gridCol w="2088232"/>
                <a:gridCol w="1848207"/>
                <a:gridCol w="1752195"/>
              </a:tblGrid>
              <a:tr h="702994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　比较项目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 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酸　　　　　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400" i="1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c</a:t>
                      </a:r>
                      <a:r>
                        <a:rPr lang="zh-CN" sz="2400" kern="100" baseline="-250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平</a:t>
                      </a:r>
                      <a:r>
                        <a:rPr lang="en-US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(H</a:t>
                      </a:r>
                      <a:r>
                        <a:rPr lang="zh-CN" sz="2400" kern="100" baseline="300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＋</a:t>
                      </a:r>
                      <a:r>
                        <a:rPr lang="en-US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)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400" i="1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c</a:t>
                      </a:r>
                      <a:r>
                        <a:rPr lang="zh-CN" sz="2400" kern="100" baseline="-250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平</a:t>
                      </a:r>
                      <a:r>
                        <a:rPr lang="en-US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(</a:t>
                      </a: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酸</a:t>
                      </a:r>
                      <a:r>
                        <a:rPr lang="en-US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)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中和碱的能力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与足量活泼金属反应产生</a:t>
                      </a:r>
                      <a:r>
                        <a:rPr lang="en-US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H</a:t>
                      </a:r>
                      <a:r>
                        <a:rPr lang="en-US" sz="2400" kern="100" baseline="-250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2</a:t>
                      </a: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的量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开始与金属反应的速率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盐酸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相同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小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小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少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相同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醋酸溶液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大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大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多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52223" marR="522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0418" y="1006574"/>
            <a:ext cx="11654075" cy="1248394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marL="252095" indent="-252095"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1.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常温下，有体积相同的四种溶液：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①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pH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2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CH</a:t>
            </a:r>
            <a:r>
              <a:rPr lang="en-US" altLang="zh-CN" sz="2600" kern="100" baseline="-250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3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COOH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溶液；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②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pH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2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的盐酸；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③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0.01 </a:t>
            </a:r>
            <a:r>
              <a:rPr lang="en-US" altLang="zh-CN" sz="2600" kern="100" dirty="0" err="1" smtClean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mol</a:t>
            </a: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/L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醋酸溶液；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④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0.01 </a:t>
            </a:r>
            <a:r>
              <a:rPr lang="en-US" altLang="zh-CN" sz="2600" kern="100" dirty="0" err="1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mol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/L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的盐酸，下列说法正确的是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(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　　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)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03232" y="2204413"/>
            <a:ext cx="11397613" cy="2448723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A.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把四种溶液稀释到相同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pH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，所需水的体积：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①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&gt;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②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④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③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B.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四种溶液中和氢氧化钠的能力：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①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②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④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&gt;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③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C.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与镁条反应的起始速率的大小关系为：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①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&gt;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②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④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&gt;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③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D.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与镁条反应生成相同体积的氢气所需的时间为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①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&lt;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②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④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&lt;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③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004276" y="1729675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88390"/>
            <a:r>
              <a:rPr lang="en-US" altLang="zh-C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华文细黑" panose="02010600040101010101" pitchFamily="2" charset="-122"/>
                <a:cs typeface="Times New Roman" panose="02020603050405020304" pitchFamily="18" charset="0"/>
              </a:rPr>
              <a:t>D</a:t>
            </a:r>
            <a:endParaRPr lang="zh-CN" altLang="en-US" sz="3200" b="1" dirty="0">
              <a:solidFill>
                <a:srgbClr val="C00000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050" name="Picture 2" descr="培优专练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73" y="586258"/>
            <a:ext cx="1901957" cy="402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0418" y="536154"/>
            <a:ext cx="11654075" cy="648230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2.</a:t>
            </a:r>
            <a:r>
              <a:rPr lang="en-US" altLang="zh-CN" sz="2600" b="1" kern="100">
                <a:latin typeface="Times New Roman" panose="02020603050405020304"/>
                <a:cs typeface="Courier New" panose="02070309020205020404"/>
              </a:rPr>
              <a:t>(2024·</a:t>
            </a:r>
            <a:r>
              <a:rPr lang="zh-CN" altLang="zh-CN" sz="2600" b="1" kern="100" dirty="0">
                <a:latin typeface="Times New Roman" panose="02020603050405020304"/>
                <a:cs typeface="Times New Roman" panose="02020603050405020304"/>
              </a:rPr>
              <a:t>沈阳联合体月考</a:t>
            </a:r>
            <a:r>
              <a:rPr lang="en-US" altLang="zh-CN" sz="2600" b="1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常温下，有关下列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4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种溶液的叙述中错误的是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(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　　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)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03232" y="3140517"/>
            <a:ext cx="11397613" cy="2448723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A.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温度下降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10 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℃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，四种溶液的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pH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均不变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B.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在溶液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①②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中分别加入适量的氯化铵晶体，两种溶液的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pH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均减小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C.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等体积的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③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、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④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溶液分别与足量锌反应，生成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H</a:t>
            </a:r>
            <a:r>
              <a:rPr lang="en-US" altLang="zh-CN" sz="2600" kern="100" baseline="-250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2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的量：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④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&lt;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③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D.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将溶液</a:t>
            </a:r>
            <a:r>
              <a:rPr lang="en-US" altLang="zh-CN" sz="2600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①④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等体积混合，所得溶液中显碱性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512746" y="620688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88390"/>
            <a:r>
              <a:rPr lang="en-US" altLang="zh-C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华文细黑" panose="02010600040101010101" pitchFamily="2" charset="-122"/>
                <a:cs typeface="Times New Roman" panose="02020603050405020304" pitchFamily="18" charset="0"/>
              </a:rPr>
              <a:t>A</a:t>
            </a:r>
            <a:endParaRPr lang="zh-CN" altLang="en-US" sz="3200" b="1" dirty="0">
              <a:solidFill>
                <a:srgbClr val="C00000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196379" y="1310932"/>
          <a:ext cx="7367737" cy="1783080"/>
        </p:xfrm>
        <a:graphic>
          <a:graphicData uri="http://schemas.openxmlformats.org/drawingml/2006/table">
            <a:tbl>
              <a:tblPr/>
              <a:tblGrid>
                <a:gridCol w="1221966"/>
                <a:gridCol w="1221966"/>
                <a:gridCol w="2479873"/>
                <a:gridCol w="1221966"/>
                <a:gridCol w="122196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6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编号</a:t>
                      </a:r>
                      <a:endParaRPr lang="zh-CN" sz="105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600" kern="100">
                          <a:effectLst/>
                          <a:latin typeface="宋体" panose="02010600030101010101" pitchFamily="2" charset="-122"/>
                          <a:ea typeface="微软雅黑" panose="020B0503020204020204" charset="-122"/>
                          <a:cs typeface="Times New Roman" panose="02020603050405020304"/>
                        </a:rPr>
                        <a:t>①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600" kern="100">
                          <a:effectLst/>
                          <a:latin typeface="宋体" panose="02010600030101010101" pitchFamily="2" charset="-122"/>
                          <a:ea typeface="微软雅黑" panose="020B0503020204020204" charset="-122"/>
                          <a:cs typeface="Times New Roman" panose="02020603050405020304"/>
                        </a:rPr>
                        <a:t>②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600" kern="100">
                          <a:effectLst/>
                          <a:latin typeface="宋体" panose="02010600030101010101" pitchFamily="2" charset="-122"/>
                          <a:ea typeface="微软雅黑" panose="020B0503020204020204" charset="-122"/>
                          <a:cs typeface="Times New Roman" panose="02020603050405020304"/>
                        </a:rPr>
                        <a:t>③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600" kern="100">
                          <a:effectLst/>
                          <a:latin typeface="宋体" panose="02010600030101010101" pitchFamily="2" charset="-122"/>
                          <a:ea typeface="微软雅黑" panose="020B0503020204020204" charset="-122"/>
                          <a:cs typeface="Times New Roman" panose="02020603050405020304"/>
                        </a:rPr>
                        <a:t>④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6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溶液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6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氨水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6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氢氧化钠溶液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6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醋酸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6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盐酸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6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pH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6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11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6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11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6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3</a:t>
                      </a:r>
                      <a:endParaRPr lang="zh-CN" sz="105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en-US" sz="26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3</a:t>
                      </a:r>
                      <a:endParaRPr lang="zh-CN" sz="105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0418" y="1835677"/>
            <a:ext cx="11654075" cy="647332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b="1" kern="100">
                <a:latin typeface="Arial" panose="020B0604020202020204"/>
                <a:ea typeface="黑体" panose="02010609060101010101" charset="-122"/>
                <a:cs typeface="Courier New" panose="02070309020205020404"/>
              </a:rPr>
              <a:t>1</a:t>
            </a:r>
            <a:r>
              <a:rPr lang="en-US" altLang="zh-CN" sz="2600" kern="10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.</a:t>
            </a:r>
            <a:r>
              <a:rPr lang="zh-CN" altLang="zh-CN" sz="2600" b="1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相同体积、相同浓度的盐酸、醋酸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62558" y="411774"/>
            <a:ext cx="11654075" cy="648230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二、一元强酸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(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如盐酸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)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与一元弱酸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(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如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CH</a:t>
            </a:r>
            <a:r>
              <a:rPr lang="en-US" altLang="zh-CN" sz="2600" kern="100" baseline="-250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3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COOH)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稀释图像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比较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pic>
        <p:nvPicPr>
          <p:cNvPr id="4098" name="Picture 2" descr="微点聚焦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25" y="1405744"/>
            <a:ext cx="1864136" cy="411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766614" y="2609592"/>
          <a:ext cx="10729192" cy="2907640"/>
        </p:xfrm>
        <a:graphic>
          <a:graphicData uri="http://schemas.openxmlformats.org/drawingml/2006/table">
            <a:tbl>
              <a:tblPr/>
              <a:tblGrid>
                <a:gridCol w="5070646"/>
                <a:gridCol w="5658546"/>
              </a:tblGrid>
              <a:tr h="22322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endParaRPr lang="en-US" sz="2400" kern="100">
                        <a:effectLst/>
                        <a:latin typeface="Times New Roman" panose="02020603050405020304"/>
                        <a:ea typeface="微软雅黑" panose="020B0503020204020204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endParaRPr lang="en-US" sz="2400" kern="100" dirty="0">
                        <a:effectLst/>
                        <a:latin typeface="Times New Roman" panose="02020603050405020304"/>
                        <a:ea typeface="微软雅黑" panose="020B0503020204020204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3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加水稀释相同的倍数，醋酸的</a:t>
                      </a:r>
                      <a:r>
                        <a:rPr lang="en-US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pH</a:t>
                      </a:r>
                      <a:r>
                        <a:rPr lang="zh-CN" sz="2400" kern="10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大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加水稀释到相同的</a:t>
                      </a:r>
                      <a:r>
                        <a:rPr lang="en-US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pH</a:t>
                      </a: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，盐酸加入的水多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100" name="Picture 4" descr="E:\孙婷婷\2024\课件\2025版 创新设计 高考总复习 化学 鲁科版 鲁琼\配套PPT课件\第四部分　化学反应原理\RJ893A.TIF"/>
          <p:cNvPicPr>
            <a:picLocks noChangeAspect="1" noChangeArrowheads="1"/>
          </p:cNvPicPr>
          <p:nvPr/>
        </p:nvPicPr>
        <p:blipFill>
          <a:blip r:embed="rId2" r:link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723" y="2838495"/>
            <a:ext cx="2989355" cy="182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E:\孙婷婷\2024\课件\2025版 创新设计 高考总复习 化学 鲁科版 鲁琼\配套PPT课件\第四部分　化学反应原理\RJ894A.TIF"/>
          <p:cNvPicPr>
            <a:picLocks noChangeAspect="1" noChangeArrowheads="1"/>
          </p:cNvPicPr>
          <p:nvPr/>
        </p:nvPicPr>
        <p:blipFill>
          <a:blip r:embed="rId4" r:link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350" y="2852694"/>
            <a:ext cx="2853474" cy="1793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0418" y="561946"/>
            <a:ext cx="11654075" cy="647332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b="1" kern="100">
                <a:latin typeface="Arial" panose="020B0604020202020204"/>
                <a:ea typeface="黑体" panose="02010609060101010101" charset="-122"/>
                <a:cs typeface="Courier New" panose="02070309020205020404"/>
              </a:rPr>
              <a:t>2</a:t>
            </a:r>
            <a:r>
              <a:rPr lang="en-US" altLang="zh-CN" sz="2600" kern="10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.</a:t>
            </a:r>
            <a:r>
              <a:rPr lang="zh-CN" altLang="zh-CN" sz="2600" b="1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相同体积、相同</a:t>
            </a:r>
            <a:r>
              <a:rPr lang="en-US" altLang="zh-CN" sz="2600" b="1" kern="100" dirty="0">
                <a:latin typeface="Times New Roman" panose="02020603050405020304"/>
                <a:ea typeface="黑体" panose="02010609060101010101" charset="-122"/>
                <a:cs typeface="Courier New" panose="02070309020205020404"/>
              </a:rPr>
              <a:t>pH</a:t>
            </a:r>
            <a:r>
              <a:rPr lang="zh-CN" altLang="zh-CN" sz="2600" b="1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的盐酸、醋酸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66445" y="1334135"/>
          <a:ext cx="11250295" cy="3126105"/>
        </p:xfrm>
        <a:graphic>
          <a:graphicData uri="http://schemas.openxmlformats.org/drawingml/2006/table">
            <a:tbl>
              <a:tblPr/>
              <a:tblGrid>
                <a:gridCol w="5180965"/>
                <a:gridCol w="6069330"/>
              </a:tblGrid>
              <a:tr h="24841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endParaRPr lang="en-US" sz="2400" kern="100" dirty="0">
                        <a:effectLst/>
                        <a:latin typeface="Times New Roman" panose="02020603050405020304"/>
                        <a:ea typeface="微软雅黑" panose="020B0503020204020204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endParaRPr lang="en-US" sz="2400" kern="100">
                        <a:effectLst/>
                        <a:latin typeface="Times New Roman" panose="02020603050405020304"/>
                        <a:ea typeface="微软雅黑" panose="020B0503020204020204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9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加水稀释相同的倍数，盐酸的</a:t>
                      </a:r>
                      <a:r>
                        <a:rPr lang="en-US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pH</a:t>
                      </a: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大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10485" algn="l"/>
                        </a:tabLst>
                      </a:pP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加水稀释到相同的</a:t>
                      </a:r>
                      <a:r>
                        <a:rPr lang="en-US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Courier New" panose="02070309020205020404"/>
                        </a:rPr>
                        <a:t>pH</a:t>
                      </a:r>
                      <a:r>
                        <a:rPr lang="zh-CN" sz="2400" kern="100" dirty="0">
                          <a:effectLst/>
                          <a:latin typeface="Times New Roman" panose="02020603050405020304"/>
                          <a:ea typeface="微软雅黑" panose="020B0503020204020204" charset="-122"/>
                          <a:cs typeface="Times New Roman" panose="02020603050405020304"/>
                        </a:rPr>
                        <a:t>，醋酸加入的水多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cs typeface="Courier New" panose="020703090202050204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122" name="Picture 2" descr="E:\孙婷婷\2024\课件\2025版 创新设计 高考总复习 化学 鲁科版 鲁琼\配套PPT课件\第四部分　化学反应原理\RJ895A.TIF"/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515" y="1581785"/>
            <a:ext cx="3079750" cy="2361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1" name="Picture 1" descr="E:\孙婷婷\2024\课件\2025版 创新设计 高考总复习 化学 鲁科版 鲁琼\配套PPT课件\第四部分　化学反应原理\RJ896A.TIF"/>
          <p:cNvPicPr>
            <a:picLocks noChangeAspect="1" noChangeArrowheads="1"/>
          </p:cNvPicPr>
          <p:nvPr/>
        </p:nvPicPr>
        <p:blipFill>
          <a:blip r:embed="rId4" r:link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725" y="1514475"/>
            <a:ext cx="2941955" cy="2327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0418" y="988839"/>
            <a:ext cx="11654075" cy="1248394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marL="252095" indent="-252095"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1.</a:t>
            </a:r>
            <a:r>
              <a:rPr lang="en-US" altLang="zh-CN" sz="2600" b="1" kern="100">
                <a:latin typeface="Times New Roman" panose="02020603050405020304"/>
                <a:cs typeface="Courier New" panose="02070309020205020404"/>
              </a:rPr>
              <a:t>(2023·</a:t>
            </a:r>
            <a:r>
              <a:rPr lang="zh-CN" altLang="zh-CN" sz="2600" b="1" kern="100" dirty="0">
                <a:latin typeface="Times New Roman" panose="02020603050405020304"/>
                <a:cs typeface="Times New Roman" panose="02020603050405020304"/>
              </a:rPr>
              <a:t>聊城一中期中</a:t>
            </a:r>
            <a:r>
              <a:rPr lang="en-US" altLang="zh-CN" sz="2600" b="1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常温下，稀释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pH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均为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12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</a:t>
            </a:r>
            <a:r>
              <a:rPr lang="en-US" altLang="zh-CN" sz="2600" kern="100" dirty="0" err="1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NaOH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溶液和氨水时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pH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的变化如图所示，下列说法错误的是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(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　　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)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75240" y="2177300"/>
            <a:ext cx="6528078" cy="3123908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A.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曲线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a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表示氨水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B.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稀释之前，两溶液浓度相等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C.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若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x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10</a:t>
            </a:r>
            <a:r>
              <a:rPr lang="en-US" altLang="zh-CN" sz="2600" kern="100" baseline="300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3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，则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y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9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10485" algn="l"/>
              </a:tabLst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D.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稀释之前，等体积的两溶液中和相同浓度盐酸的能力：</a:t>
            </a:r>
            <a:r>
              <a:rPr lang="en-US" altLang="zh-CN" sz="2600" kern="100" dirty="0" err="1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NaOH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溶液</a:t>
            </a: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&lt;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氨水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pic>
        <p:nvPicPr>
          <p:cNvPr id="2050" name="Picture 2" descr="培优专练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73" y="568523"/>
            <a:ext cx="1901957" cy="402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5107318" y="1699414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88390"/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ea typeface="华文细黑" panose="02010600040101010101" pitchFamily="2" charset="-122"/>
                <a:cs typeface="Times New Roman" panose="02020603050405020304" pitchFamily="18" charset="0"/>
              </a:rPr>
              <a:t>B</a:t>
            </a:r>
            <a:endParaRPr lang="zh-CN" altLang="en-US" sz="3200" b="1" dirty="0">
              <a:solidFill>
                <a:srgbClr val="C00000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146" name="Picture 2" descr="LK17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939" y="1965015"/>
            <a:ext cx="3881231" cy="252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014950" y="181106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88390"/>
            <a:r>
              <a:rPr lang="en-US" altLang="zh-C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华文细黑" panose="02010600040101010101" pitchFamily="2" charset="-122"/>
                <a:cs typeface="Times New Roman" panose="02020603050405020304" pitchFamily="18" charset="0"/>
              </a:rPr>
              <a:t>C</a:t>
            </a:r>
            <a:endParaRPr lang="zh-CN" altLang="en-US" sz="3200" b="1" dirty="0">
              <a:solidFill>
                <a:srgbClr val="C00000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262558" y="404664"/>
          <a:ext cx="11353800" cy="195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Document" r:id="rId1" imgW="11505565" imgH="1986280" progId="Word.Document.8">
                  <p:embed/>
                </p:oleObj>
              </mc:Choice>
              <mc:Fallback>
                <p:oleObj name="Document" r:id="rId1" imgW="11505565" imgH="1986280" progId="Word.Document.8">
                  <p:embed/>
                  <p:pic>
                    <p:nvPicPr>
                      <p:cNvPr id="0" name="图片 71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2558" y="404664"/>
                        <a:ext cx="11353800" cy="1951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0" name="Picture 2" descr="RJ898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185" y="1701165"/>
            <a:ext cx="4194175" cy="3599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623092" y="2347291"/>
          <a:ext cx="11353800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Document" r:id="rId4" imgW="11505565" imgH="3771900" progId="Word.Document.8">
                  <p:embed/>
                </p:oleObj>
              </mc:Choice>
              <mc:Fallback>
                <p:oleObj name="Document" r:id="rId4" imgW="11505565" imgH="3771900" progId="Word.Document.8">
                  <p:embed/>
                  <p:pic>
                    <p:nvPicPr>
                      <p:cNvPr id="0" name="图片 717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092" y="2347291"/>
                        <a:ext cx="11353800" cy="3711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TABLE_ENDDRAG_ORIGIN_RECT" val="885*246"/>
  <p:tag name="TABLE_ENDDRAG_RECT" val="60*105*885*246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885</Words>
  <Application>WPS 演示</Application>
  <PresentationFormat>自定义</PresentationFormat>
  <Paragraphs>159</Paragraphs>
  <Slides>9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9" baseType="lpstr">
      <vt:lpstr>Arial</vt:lpstr>
      <vt:lpstr>宋体</vt:lpstr>
      <vt:lpstr>Wingdings</vt:lpstr>
      <vt:lpstr>微软雅黑</vt:lpstr>
      <vt:lpstr>Arial</vt:lpstr>
      <vt:lpstr>思源黑体 CN Normal</vt:lpstr>
      <vt:lpstr>黑体</vt:lpstr>
      <vt:lpstr>经典繁仿黑</vt:lpstr>
      <vt:lpstr>Courier New</vt:lpstr>
      <vt:lpstr>Times New Roman</vt:lpstr>
      <vt:lpstr>Courier New</vt:lpstr>
      <vt:lpstr>Times New Roman</vt:lpstr>
      <vt:lpstr>华文细黑</vt:lpstr>
      <vt:lpstr>微软雅黑 Light</vt:lpstr>
      <vt:lpstr>Calibri</vt:lpstr>
      <vt:lpstr>Arial Unicode MS</vt:lpstr>
      <vt:lpstr>汉仪雅酷黑简</vt:lpstr>
      <vt:lpstr>Office 主题​​</vt:lpstr>
      <vt:lpstr>Word.Document.8</vt:lpstr>
      <vt:lpstr>Word.Document.8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caicai</cp:lastModifiedBy>
  <cp:revision>30</cp:revision>
  <dcterms:created xsi:type="dcterms:W3CDTF">2024-01-15T03:14:00Z</dcterms:created>
  <dcterms:modified xsi:type="dcterms:W3CDTF">2025-09-25T08:09:20Z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29153C5B29C14AFFA32BFBFF0301042B_13</vt:lpwstr>
  </property>
  <property fmtid="{D5CDD505-2E9C-101B-9397-08002B2CF9AE}" pid="3" name="KSOProductBuildVer">
    <vt:lpwstr>2052-12.1.0.22529</vt:lpwstr>
  </property>
</Properties>
</file>