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75" r:id="rId2"/>
    <p:sldId id="256" r:id="rId3"/>
    <p:sldId id="276" r:id="rId4"/>
    <p:sldId id="260" r:id="rId5"/>
    <p:sldId id="469" r:id="rId6"/>
    <p:sldId id="470" r:id="rId7"/>
    <p:sldId id="471" r:id="rId8"/>
    <p:sldId id="472" r:id="rId9"/>
    <p:sldId id="473" r:id="rId10"/>
    <p:sldId id="474" r:id="rId11"/>
    <p:sldId id="283" r:id="rId12"/>
    <p:sldId id="284" r:id="rId13"/>
    <p:sldId id="476" r:id="rId14"/>
    <p:sldId id="477" r:id="rId15"/>
    <p:sldId id="478" r:id="rId16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6600CC"/>
    <a:srgbClr val="00FFFF"/>
    <a:srgbClr val="254E79"/>
    <a:srgbClr val="2F5597"/>
    <a:srgbClr val="1F4E79"/>
    <a:srgbClr val="2E75B6"/>
    <a:srgbClr val="70AD47"/>
    <a:srgbClr val="548235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81" autoAdjust="0"/>
    <p:restoredTop sz="84854" autoAdjust="0"/>
  </p:normalViewPr>
  <p:slideViewPr>
    <p:cSldViewPr>
      <p:cViewPr varScale="1">
        <p:scale>
          <a:sx n="77" d="100"/>
          <a:sy n="77" d="100"/>
        </p:scale>
        <p:origin x="213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880"/>
        <p:guide pos="2160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00445-E839-4BDF-8DF2-D8143818C84A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11EFD-9855-4AE3-A504-77F50F4EB6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5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89916-5EC3-4590-8CB1-0934F6982E25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603B-E5D8-42A3-B21E-4A6C6E9A9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03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image" Target="../media/image1.jpeg"/><Relationship Id="rId7" Type="http://schemas.openxmlformats.org/officeDocument/2006/relationships/slide" Target="../slides/slide6.xm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slide" Target="../slides/slide5.xml"/><Relationship Id="rId11" Type="http://schemas.openxmlformats.org/officeDocument/2006/relationships/slide" Target="../slides/slide10.xml"/><Relationship Id="rId5" Type="http://schemas.openxmlformats.org/officeDocument/2006/relationships/slide" Target="../slides/slide4.xml"/><Relationship Id="rId10" Type="http://schemas.openxmlformats.org/officeDocument/2006/relationships/slide" Target="../slides/slide9.xml"/><Relationship Id="rId4" Type="http://schemas.openxmlformats.org/officeDocument/2006/relationships/slide" Target="../slides/slide1.xml"/><Relationship Id="rId9" Type="http://schemas.openxmlformats.org/officeDocument/2006/relationships/slide" Target="../slides/slide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slide" Target="../slides/sl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slide" Target="../slides/sl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53" y="-36669"/>
            <a:ext cx="12312541" cy="69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8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9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0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145454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4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真题导航</a:t>
            </a:r>
          </a:p>
        </p:txBody>
      </p:sp>
      <p:sp>
        <p:nvSpPr>
          <p:cNvPr id="28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10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919461" y="6217912"/>
            <a:ext cx="244825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01</a:t>
            </a:r>
          </a:p>
        </p:txBody>
      </p:sp>
      <p:sp>
        <p:nvSpPr>
          <p:cNvPr id="12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1332538" y="6217912"/>
            <a:ext cx="243174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02</a:t>
            </a:r>
          </a:p>
        </p:txBody>
      </p:sp>
      <p:sp>
        <p:nvSpPr>
          <p:cNvPr id="17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1743965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03</a:t>
            </a:r>
          </a:p>
        </p:txBody>
      </p:sp>
      <p:sp>
        <p:nvSpPr>
          <p:cNvPr id="18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156660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04</a:t>
            </a:r>
          </a:p>
        </p:txBody>
      </p:sp>
      <p:sp>
        <p:nvSpPr>
          <p:cNvPr id="19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2569357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05</a:t>
            </a:r>
          </a:p>
        </p:txBody>
      </p:sp>
      <p:sp>
        <p:nvSpPr>
          <p:cNvPr id="20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2982053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06</a:t>
            </a:r>
          </a:p>
        </p:txBody>
      </p:sp>
      <p:sp>
        <p:nvSpPr>
          <p:cNvPr id="21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394750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353719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 algn="l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核心整合</a:t>
            </a:r>
          </a:p>
        </p:txBody>
      </p:sp>
      <p:sp>
        <p:nvSpPr>
          <p:cNvPr id="19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0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模拟预测</a:t>
            </a:r>
          </a:p>
        </p:txBody>
      </p:sp>
      <p:sp>
        <p:nvSpPr>
          <p:cNvPr id="19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7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19461" y="6217912"/>
            <a:ext cx="244825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01</a:t>
            </a:r>
          </a:p>
        </p:txBody>
      </p:sp>
      <p:sp>
        <p:nvSpPr>
          <p:cNvPr id="28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332538" y="6217912"/>
            <a:ext cx="243174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02</a:t>
            </a:r>
          </a:p>
        </p:txBody>
      </p:sp>
      <p:sp>
        <p:nvSpPr>
          <p:cNvPr id="29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743965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03</a:t>
            </a:r>
          </a:p>
        </p:txBody>
      </p:sp>
      <p:sp>
        <p:nvSpPr>
          <p:cNvPr id="30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2156660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04</a:t>
            </a:r>
          </a:p>
        </p:txBody>
      </p:sp>
      <p:sp>
        <p:nvSpPr>
          <p:cNvPr id="31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2569357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70403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A4B0B6-C529-EB24-7484-2D99C04CC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1D26281-83D8-DA02-A38D-007E8B64F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3A5603-9045-CD89-7F38-6CADF056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3EC4-4337-4A40-A937-07B1DC08B2C3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4F3D7D-19E6-0B98-E7F7-5BD185BF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5D0F03-9A56-3234-2DEE-C0BE6209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E5F5-ADE6-4530-A918-B4CE7A7752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31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BD5EB4-05A3-4E09-1347-7FC207A99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0BD6-DA50-1637-EB7A-EE4A574CB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ACAD78-267D-11A8-5CA7-E363033B8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3EC4-4337-4A40-A937-07B1DC08B2C3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8D639D-4604-646F-E0D4-BFEE55150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E116DC-7B99-F5F5-C704-083FFCD7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E5F5-ADE6-4530-A918-B4CE7A7752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20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40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5" r:id="rId4"/>
    <p:sldLayoutId id="2147483656" r:id="rId5"/>
    <p:sldLayoutId id="214748365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1292B8-072B-827B-ED57-213CC5C4F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16" y="548632"/>
            <a:ext cx="8802106" cy="360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29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715273"/>
              </p:ext>
            </p:extLst>
          </p:nvPr>
        </p:nvGraphicFramePr>
        <p:xfrm>
          <a:off x="385763" y="728655"/>
          <a:ext cx="11464925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484297" imgH="2972007" progId="Word.Document.8">
                  <p:embed/>
                </p:oleObj>
              </mc:Choice>
              <mc:Fallback>
                <p:oleObj name="Document" r:id="rId2" imgW="11484297" imgH="297200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5763" y="728655"/>
                        <a:ext cx="11464925" cy="295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283185" y="3026422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羧基</a:t>
            </a:r>
            <a:endParaRPr lang="zh-CN" altLang="en-US" sz="2600"/>
          </a:p>
        </p:txBody>
      </p:sp>
      <p:sp>
        <p:nvSpPr>
          <p:cNvPr id="7" name="矩形 6"/>
          <p:cNvSpPr/>
          <p:nvPr/>
        </p:nvSpPr>
        <p:spPr>
          <a:xfrm>
            <a:off x="8729422" y="3015789"/>
            <a:ext cx="24064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加成</a:t>
            </a:r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(</a:t>
            </a:r>
            <a:r>
              <a:rPr lang="zh-CN" altLang="zh-CN" sz="26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还原</a:t>
            </a:r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)</a:t>
            </a:r>
            <a:r>
              <a:rPr lang="zh-CN" altLang="zh-CN" sz="26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反应</a:t>
            </a: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48096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310" y="548632"/>
            <a:ext cx="11654075" cy="6547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150870" algn="l"/>
              </a:tabLst>
            </a:pPr>
            <a:r>
              <a:rPr lang="en-US" altLang="zh-CN" sz="2600" kern="100" dirty="0">
                <a:latin typeface="Times New Roman"/>
                <a:ea typeface="微软雅黑"/>
                <a:cs typeface="Times New Roman"/>
              </a:rPr>
              <a:t>1.</a:t>
            </a:r>
            <a:r>
              <a:rPr lang="zh-CN" altLang="zh-CN" sz="2600" b="1" kern="100" dirty="0">
                <a:latin typeface="Times New Roman"/>
                <a:ea typeface="黑体"/>
                <a:cs typeface="Times New Roman"/>
              </a:rPr>
              <a:t>含官能团有机物的命名</a:t>
            </a:r>
            <a:endParaRPr lang="zh-CN" altLang="zh-CN" sz="1050" kern="100" dirty="0">
              <a:cs typeface="Times New Roman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602741"/>
              </p:ext>
            </p:extLst>
          </p:nvPr>
        </p:nvGraphicFramePr>
        <p:xfrm>
          <a:off x="412283" y="1193172"/>
          <a:ext cx="11464925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484297" imgH="4557198" progId="Word.Document.8">
                  <p:embed/>
                </p:oleObj>
              </mc:Choice>
              <mc:Fallback>
                <p:oleObj name="Document" r:id="rId2" imgW="11484297" imgH="455719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2283" y="1193172"/>
                        <a:ext cx="11464925" cy="453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664923" y="1538905"/>
            <a:ext cx="21291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/>
                <a:ea typeface="微软雅黑"/>
              </a:rPr>
              <a:t>2-</a:t>
            </a:r>
            <a:r>
              <a:rPr lang="zh-CN" altLang="zh-CN" sz="26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甲基丙烯酸</a:t>
            </a:r>
            <a:endParaRPr lang="zh-CN" altLang="en-US" sz="26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54562" y="3159112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苯乙醇</a:t>
            </a:r>
            <a:endParaRPr lang="zh-CN" altLang="en-US" sz="26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32765" y="5064934"/>
            <a:ext cx="29626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3,4,5-</a:t>
            </a:r>
            <a:r>
              <a:rPr lang="zh-CN" altLang="zh-CN" sz="26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三羟基苯甲酸</a:t>
            </a:r>
            <a:endParaRPr lang="zh-CN" altLang="en-US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90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104944"/>
              </p:ext>
            </p:extLst>
          </p:nvPr>
        </p:nvGraphicFramePr>
        <p:xfrm>
          <a:off x="385763" y="1200469"/>
          <a:ext cx="11464925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484297" imgH="2773993" progId="Word.Document.8">
                  <p:embed/>
                </p:oleObj>
              </mc:Choice>
              <mc:Fallback>
                <p:oleObj name="Document" r:id="rId2" imgW="11484297" imgH="2773993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5763" y="1200469"/>
                        <a:ext cx="11464925" cy="276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769545" y="1358882"/>
            <a:ext cx="20457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1,2-</a:t>
            </a:r>
            <a:r>
              <a:rPr lang="zh-CN" altLang="zh-CN" sz="26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二氯乙烯</a:t>
            </a:r>
            <a:endParaRPr lang="zh-CN" altLang="en-US" sz="26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2513" y="3264704"/>
            <a:ext cx="271260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2,4-</a:t>
            </a:r>
            <a:r>
              <a:rPr lang="zh-CN" altLang="zh-CN" sz="26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二羟甲基苯酚</a:t>
            </a:r>
            <a:endParaRPr lang="zh-CN" altLang="en-US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59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4561960-300C-6C59-E74D-2DCA538C0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70" y="84265"/>
            <a:ext cx="10132162" cy="16202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E8F9072-9686-A789-3E2D-4C815BACD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70" y="1188651"/>
            <a:ext cx="9361196" cy="10316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C707BD-D908-AD86-67EA-0462726A9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677" y="2100707"/>
            <a:ext cx="4914936" cy="12239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418DE22-88D0-A9FE-0B95-A3BCACF8B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93" y="3406361"/>
            <a:ext cx="7020897" cy="364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06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35F6B19-6C16-972C-B823-E6F0D85EF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32"/>
            <a:ext cx="11103038" cy="576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65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783E394-A3F9-3B81-C727-367EF6AC8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7" y="1268724"/>
            <a:ext cx="10926522" cy="324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6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BAE1FF2-9603-90D1-EADA-C8319548E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702" y="167253"/>
            <a:ext cx="2664277" cy="65234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82D8F82-54C6-41A4-549E-64CF3A1A7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962" y="532317"/>
            <a:ext cx="1126861" cy="61584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1383C2D-86FC-7BA7-728A-6C76D1EB3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389" y="112348"/>
            <a:ext cx="6890491" cy="67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9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FFAD3F5-7385-A581-6180-B5625AC03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27" y="169478"/>
            <a:ext cx="9519020" cy="628287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BA62288-0D54-BB2E-134A-88DD67F48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298" y="1988816"/>
            <a:ext cx="4548010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1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14266"/>
              </p:ext>
            </p:extLst>
          </p:nvPr>
        </p:nvGraphicFramePr>
        <p:xfrm>
          <a:off x="144463" y="625475"/>
          <a:ext cx="11874500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872047" imgH="5151599" progId="Word.Document.8">
                  <p:embed/>
                </p:oleObj>
              </mc:Choice>
              <mc:Fallback>
                <p:oleObj name="Document" r:id="rId2" imgW="11872047" imgH="515159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463" y="625475"/>
                        <a:ext cx="11874500" cy="513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7365794" y="1538905"/>
            <a:ext cx="36006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1,2-</a:t>
            </a:r>
            <a:r>
              <a:rPr lang="zh-CN" altLang="zh-CN" sz="26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二甲基苯</a:t>
            </a:r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(</a:t>
            </a:r>
            <a:r>
              <a:rPr lang="zh-CN" altLang="zh-CN" sz="26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邻二甲苯</a:t>
            </a:r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)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6256230" y="2609169"/>
            <a:ext cx="57903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spc="-150">
                <a:solidFill>
                  <a:srgbClr val="C00000"/>
                </a:solidFill>
                <a:latin typeface="Times New Roman"/>
                <a:ea typeface="微软雅黑"/>
              </a:rPr>
              <a:t>2-</a:t>
            </a:r>
            <a:r>
              <a:rPr lang="zh-CN" altLang="zh-CN" sz="2600" spc="-15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甲基</a:t>
            </a:r>
            <a:r>
              <a:rPr lang="en-US" altLang="zh-CN" sz="2600" spc="-150" dirty="0">
                <a:solidFill>
                  <a:srgbClr val="C00000"/>
                </a:solidFill>
                <a:latin typeface="Times New Roman"/>
                <a:ea typeface="微软雅黑"/>
              </a:rPr>
              <a:t>-2-</a:t>
            </a:r>
            <a:r>
              <a:rPr lang="zh-CN" altLang="zh-CN" sz="2600" spc="-15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丙烯腈</a:t>
            </a:r>
            <a:r>
              <a:rPr lang="en-US" altLang="zh-CN" sz="2600" spc="-150" dirty="0">
                <a:solidFill>
                  <a:srgbClr val="C00000"/>
                </a:solidFill>
                <a:latin typeface="Times New Roman"/>
                <a:ea typeface="微软雅黑"/>
              </a:rPr>
              <a:t>(</a:t>
            </a:r>
            <a:r>
              <a:rPr lang="zh-CN" altLang="zh-CN" sz="2600" spc="-15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甲基丙烯腈、异丁烯腈</a:t>
            </a:r>
            <a:r>
              <a:rPr lang="en-US" altLang="zh-CN" sz="2600" spc="-150" dirty="0">
                <a:solidFill>
                  <a:srgbClr val="C00000"/>
                </a:solidFill>
                <a:latin typeface="Times New Roman"/>
                <a:ea typeface="微软雅黑"/>
              </a:rPr>
              <a:t>)</a:t>
            </a:r>
            <a:endParaRPr lang="zh-CN" altLang="en-US" sz="2600" spc="-150" dirty="0"/>
          </a:p>
        </p:txBody>
      </p:sp>
      <p:sp>
        <p:nvSpPr>
          <p:cNvPr id="8" name="矩形 7"/>
          <p:cNvSpPr/>
          <p:nvPr/>
        </p:nvSpPr>
        <p:spPr>
          <a:xfrm>
            <a:off x="8510726" y="3789046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丙烯酸</a:t>
            </a:r>
            <a:endParaRPr lang="zh-CN" altLang="en-US" sz="2600" spc="-100" dirty="0"/>
          </a:p>
        </p:txBody>
      </p:sp>
      <p:sp>
        <p:nvSpPr>
          <p:cNvPr id="9" name="矩形 8"/>
          <p:cNvSpPr/>
          <p:nvPr/>
        </p:nvSpPr>
        <p:spPr>
          <a:xfrm>
            <a:off x="874539" y="5151263"/>
            <a:ext cx="53511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/>
                <a:ea typeface="微软雅黑"/>
              </a:rPr>
              <a:t>4-</a:t>
            </a:r>
            <a:r>
              <a:rPr lang="zh-CN" altLang="zh-CN" sz="26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甲氧基苯甲醛</a:t>
            </a:r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(</a:t>
            </a:r>
            <a:r>
              <a:rPr lang="zh-CN" altLang="zh-CN" sz="26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或对甲氧基苯甲醛</a:t>
            </a:r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)</a:t>
            </a:r>
            <a:endParaRPr lang="zh-CN" altLang="en-US" sz="2600" spc="-100" dirty="0"/>
          </a:p>
        </p:txBody>
      </p:sp>
    </p:spTree>
    <p:extLst>
      <p:ext uri="{BB962C8B-B14F-4D97-AF65-F5344CB8AC3E}">
        <p14:creationId xmlns:p14="http://schemas.microsoft.com/office/powerpoint/2010/main" val="366290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4447" y="548632"/>
            <a:ext cx="11654075" cy="6547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00" indent="-25200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600">
                <a:latin typeface="Times New Roman"/>
                <a:ea typeface="微软雅黑"/>
              </a:rPr>
              <a:t>2.(1)(2024</a:t>
            </a:r>
            <a:r>
              <a:rPr lang="en-US" altLang="zh-CN" sz="2600">
                <a:ea typeface="微软雅黑"/>
                <a:cs typeface="Times New Roman"/>
              </a:rPr>
              <a:t>·</a:t>
            </a:r>
            <a:r>
              <a:rPr lang="zh-CN" altLang="zh-CN" sz="2600" b="1" dirty="0">
                <a:latin typeface="Times New Roman"/>
                <a:cs typeface="Times New Roman"/>
              </a:rPr>
              <a:t>湖北卷</a:t>
            </a:r>
            <a:r>
              <a:rPr lang="en-US" altLang="zh-CN" sz="2600" dirty="0">
                <a:latin typeface="Times New Roman"/>
                <a:ea typeface="微软雅黑"/>
              </a:rPr>
              <a:t>)</a:t>
            </a:r>
            <a:r>
              <a:rPr lang="zh-CN" altLang="zh-CN" sz="2600" dirty="0">
                <a:latin typeface="Times New Roman"/>
                <a:ea typeface="微软雅黑"/>
                <a:cs typeface="Times New Roman"/>
              </a:rPr>
              <a:t>某研究小组按以下路线对内酰胺</a:t>
            </a:r>
            <a:r>
              <a:rPr lang="en-US" altLang="zh-CN" sz="2600" dirty="0">
                <a:latin typeface="Times New Roman"/>
                <a:ea typeface="微软雅黑"/>
              </a:rPr>
              <a:t>F</a:t>
            </a:r>
            <a:r>
              <a:rPr lang="zh-CN" altLang="zh-CN" sz="2600" dirty="0">
                <a:latin typeface="Times New Roman"/>
                <a:ea typeface="微软雅黑"/>
                <a:cs typeface="Times New Roman"/>
              </a:rPr>
              <a:t>的合成进行了探索</a:t>
            </a:r>
            <a:r>
              <a:rPr lang="en-US" altLang="zh-CN" sz="2600" dirty="0">
                <a:latin typeface="Times New Roman"/>
                <a:ea typeface="微软雅黑"/>
              </a:rPr>
              <a:t>:</a:t>
            </a:r>
            <a:endParaRPr lang="zh-CN" altLang="en-US" sz="26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pic>
        <p:nvPicPr>
          <p:cNvPr id="7" name="image158.jpe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3196" y="1203339"/>
            <a:ext cx="6017895" cy="464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67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554073"/>
              </p:ext>
            </p:extLst>
          </p:nvPr>
        </p:nvGraphicFramePr>
        <p:xfrm>
          <a:off x="385763" y="733425"/>
          <a:ext cx="114649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484297" imgH="3436079" progId="Word.Document.8">
                  <p:embed/>
                </p:oleObj>
              </mc:Choice>
              <mc:Fallback>
                <p:oleObj name="Document" r:id="rId2" imgW="11484297" imgH="343607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5763" y="733425"/>
                        <a:ext cx="1146492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7467817" y="1501912"/>
            <a:ext cx="40174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邻硝基甲苯</a:t>
            </a:r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(</a:t>
            </a:r>
            <a:r>
              <a:rPr lang="zh-CN" altLang="zh-CN" sz="26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或</a:t>
            </a:r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2-</a:t>
            </a:r>
            <a:r>
              <a:rPr lang="zh-CN" altLang="zh-CN" sz="26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硝基甲苯</a:t>
            </a:r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)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8526715" y="3434094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消去反应</a:t>
            </a: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48096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968106"/>
              </p:ext>
            </p:extLst>
          </p:nvPr>
        </p:nvGraphicFramePr>
        <p:xfrm>
          <a:off x="385763" y="829946"/>
          <a:ext cx="11464925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484297" imgH="2972007" progId="Word.Document.8">
                  <p:embed/>
                </p:oleObj>
              </mc:Choice>
              <mc:Fallback>
                <p:oleObj name="Document" r:id="rId2" imgW="11484297" imgH="297200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5763" y="829946"/>
                        <a:ext cx="11464925" cy="295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7451828" y="1581437"/>
            <a:ext cx="36840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/>
                <a:ea typeface="微软雅黑"/>
              </a:rPr>
              <a:t>3-</a:t>
            </a:r>
            <a:r>
              <a:rPr lang="zh-CN" altLang="zh-CN" sz="26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甲基苯酚</a:t>
            </a:r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(</a:t>
            </a:r>
            <a:r>
              <a:rPr lang="zh-CN" altLang="zh-CN" sz="26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间甲基苯酚</a:t>
            </a:r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)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10023813" y="3159112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取代反应</a:t>
            </a: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48096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129699"/>
              </p:ext>
            </p:extLst>
          </p:nvPr>
        </p:nvGraphicFramePr>
        <p:xfrm>
          <a:off x="385763" y="548632"/>
          <a:ext cx="11464925" cy="553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484297" imgH="5547627" progId="Word.Document.8">
                  <p:embed/>
                </p:oleObj>
              </mc:Choice>
              <mc:Fallback>
                <p:oleObj name="Document" r:id="rId2" imgW="11484297" imgH="554762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5763" y="548632"/>
                        <a:ext cx="11464925" cy="553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6783399" y="1538905"/>
            <a:ext cx="20457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/>
                <a:ea typeface="微软雅黑"/>
              </a:rPr>
              <a:t>2,6-</a:t>
            </a:r>
            <a:r>
              <a:rPr lang="zh-CN" altLang="zh-CN" sz="26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二氯甲苯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1823254" y="5456879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cs typeface="宋体"/>
              </a:rPr>
              <a:t>②④</a:t>
            </a: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48096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030461"/>
              </p:ext>
            </p:extLst>
          </p:nvPr>
        </p:nvGraphicFramePr>
        <p:xfrm>
          <a:off x="385763" y="1268724"/>
          <a:ext cx="11464925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484297" imgH="2179592" progId="Word.Document.8">
                  <p:embed/>
                </p:oleObj>
              </mc:Choice>
              <mc:Fallback>
                <p:oleObj name="Document" r:id="rId2" imgW="11484297" imgH="217959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5763" y="1268724"/>
                        <a:ext cx="11464925" cy="216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6562372" y="1427481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苯甲醛</a:t>
            </a:r>
            <a:endParaRPr lang="zh-CN" altLang="en-US" sz="2600"/>
          </a:p>
        </p:txBody>
      </p:sp>
      <p:sp>
        <p:nvSpPr>
          <p:cNvPr id="7" name="矩形 6"/>
          <p:cNvSpPr/>
          <p:nvPr/>
        </p:nvSpPr>
        <p:spPr>
          <a:xfrm>
            <a:off x="9335620" y="2809699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还原反应</a:t>
            </a: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48096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119</Words>
  <Application>Microsoft Office PowerPoint</Application>
  <PresentationFormat>自定义</PresentationFormat>
  <Paragraphs>21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Times New Roman</vt:lpstr>
      <vt:lpstr>Office 主题​​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珂 朱</cp:lastModifiedBy>
  <cp:revision>54</cp:revision>
  <dcterms:created xsi:type="dcterms:W3CDTF">2024-01-15T03:14:15Z</dcterms:created>
  <dcterms:modified xsi:type="dcterms:W3CDTF">2026-01-23T14:38:30Z</dcterms:modified>
</cp:coreProperties>
</file>