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91" r:id="rId3"/>
    <p:sldId id="510" r:id="rId4"/>
    <p:sldId id="511" r:id="rId5"/>
    <p:sldId id="512" r:id="rId6"/>
    <p:sldId id="513" r:id="rId7"/>
    <p:sldId id="469" r:id="rId8"/>
    <p:sldId id="514" r:id="rId9"/>
    <p:sldId id="515" r:id="rId10"/>
    <p:sldId id="516" r:id="rId11"/>
    <p:sldId id="517" r:id="rId12"/>
    <p:sldId id="518" r:id="rId13"/>
    <p:sldId id="524" r:id="rId14"/>
    <p:sldId id="525" r:id="rId15"/>
    <p:sldId id="526" r:id="rId16"/>
    <p:sldId id="521" r:id="rId17"/>
    <p:sldId id="519" r:id="rId19"/>
    <p:sldId id="520" r:id="rId20"/>
    <p:sldId id="470" r:id="rId21"/>
    <p:sldId id="472" r:id="rId22"/>
    <p:sldId id="473" r:id="rId23"/>
    <p:sldId id="474" r:id="rId24"/>
    <p:sldId id="475" r:id="rId25"/>
    <p:sldId id="528" r:id="rId26"/>
    <p:sldId id="476" r:id="rId27"/>
    <p:sldId id="477" r:id="rId28"/>
    <p:sldId id="479" r:id="rId29"/>
    <p:sldId id="482" r:id="rId30"/>
    <p:sldId id="483" r:id="rId31"/>
    <p:sldId id="484" r:id="rId32"/>
    <p:sldId id="485" r:id="rId33"/>
    <p:sldId id="486" r:id="rId34"/>
    <p:sldId id="488" r:id="rId35"/>
    <p:sldId id="489" r:id="rId36"/>
    <p:sldId id="490" r:id="rId37"/>
    <p:sldId id="498" r:id="rId38"/>
    <p:sldId id="499" r:id="rId39"/>
    <p:sldId id="500" r:id="rId40"/>
    <p:sldId id="501" r:id="rId41"/>
    <p:sldId id="502" r:id="rId42"/>
    <p:sldId id="503" r:id="rId43"/>
    <p:sldId id="527" r:id="rId44"/>
    <p:sldId id="504" r:id="rId45"/>
    <p:sldId id="505" r:id="rId46"/>
    <p:sldId id="531" r:id="rId47"/>
    <p:sldId id="532" r:id="rId48"/>
    <p:sldId id="533" r:id="rId49"/>
    <p:sldId id="534" r:id="rId50"/>
    <p:sldId id="506" r:id="rId51"/>
    <p:sldId id="507" r:id="rId52"/>
    <p:sldId id="508" r:id="rId53"/>
    <p:sldId id="509" r:id="rId54"/>
    <p:sldId id="529" r:id="rId55"/>
    <p:sldId id="530" r:id="rId56"/>
    <p:sldId id="327" r:id="rId57"/>
    <p:sldId id="328" r:id="rId58"/>
    <p:sldId id="329" r:id="rId59"/>
    <p:sldId id="330" r:id="rId60"/>
    <p:sldId id="331" r:id="rId61"/>
    <p:sldId id="332" r:id="rId62"/>
    <p:sldId id="334" r:id="rId63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  <p:cmAuthor id="2" name="赵秀丽" initials="赵" lastIdx="0" clrIdx="0"/>
  <p:cmAuthor id="3" name="dell" initials="d" lastIdx="0" clrIdx="2"/>
  <p:cmAuthor id="6" name="雨林木风" initials="" lastIdx="0" clrIdx="0"/>
  <p:cmAuthor id="7" name="深度联盟http://www.deepbbs.org" initials="深" lastIdx="0" clrIdx="6"/>
  <p:cmAuthor id="8" name="samsung" initials="s" lastIdx="0" clrIdx="7"/>
  <p:cmAuthor id="9" name="psylife" initials="p" lastIdx="0" clrIdx="8"/>
  <p:cmAuthor id="10" name="lulvyegreen@outlook.com" initials="l" lastIdx="0" clrIdx="9"/>
  <p:cmAuthor id="11" name="骆倩怡_Znauj26B" initials="authorId_382814100" lastIdx="0" clrIdx="10"/>
  <p:cmAuthor id="12" name="幸全" initials="幸全" lastIdx="0" clrIdx="11"/>
  <p:cmAuthor id="13" name="Author" initials="A" lastIdx="0" clrIdx="12"/>
  <p:cmAuthor id="14" name="汲晓芳" initials="汲" lastIdx="0" clrIdx="13"/>
  <p:cmAuthor id="15" name="微软用户" initials="微" lastIdx="0" clrIdx="14"/>
  <p:cmAuthor id="16" name="幸兴" initials="幸" lastIdx="0" clrIdx="15"/>
  <p:cmAuthor id="17" name="hp" initials="h" lastIdx="0" clrIdx="16"/>
  <p:cmAuthor id="18" name="未知用户5" initials="未" lastIdx="0" clrIdx="17"/>
  <p:cmAuthor id="19" name="未知用户4" initials="未" lastIdx="0" clrIdx="18"/>
  <p:cmAuthor id="20" name="Admin" initials="A" lastIdx="0" clrIdx="19"/>
  <p:cmAuthor id="21" name="yashi" initials="y" lastIdx="0" clrIdx="20"/>
  <p:cmAuthor id="22" name="CommUser" initials="C" lastIdx="0" clrIdx="21"/>
  <p:cmAuthor id="23" name="zq" initials="z" lastIdx="0" clrIdx="22"/>
  <p:cmAuthor id="24" name="viola_yang" initials="v" lastIdx="0" clrIdx="23"/>
  <p:cmAuthor id="25" name="志龙 姜" initials="志" lastIdx="0" clrIdx="24"/>
  <p:cmAuthor id="26" name="SHMILY" initials="S" lastIdx="0" clrIdx="25"/>
  <p:cmAuthor id="27" name="admin" initials="a" lastIdx="0" clrIdx="26"/>
  <p:cmAuthor id="28" name="yan guojian" initials="yg" lastIdx="0" clrIdx="27"/>
  <p:cmAuthor id="29" name="Tracy Chen" initials="T" lastIdx="0" clrIdx="28"/>
  <p:cmAuthor id="30" name="dongwc0205" initials="d" lastIdx="0" clrIdx="29"/>
  <p:cmAuthor id="31" name="Hi_ Young" initials="H" lastIdx="0" clrIdx="30"/>
  <p:cmAuthor id="32" name="pangyt" initials="p" lastIdx="0" clrIdx="31"/>
  <p:cmAuthor id="33" name="easonyoun" initials="e" lastIdx="0" clrIdx="32"/>
  <p:cmAuthor id="34" name="zhouyangfan" initials="z" lastIdx="0" clrIdx="33"/>
  <p:cmAuthor id="35" name="tplife" initials="t" lastIdx="0" clrIdx="34"/>
  <p:cmAuthor id="36" name="??" initials="?" lastIdx="0" clrIdx="35"/>
  <p:cmAuthor id="37" name="历城二中" initials="历" lastIdx="0" clrIdx="36"/>
  <p:cmAuthor id="38" name="002" initials="0" lastIdx="0" clrIdx="37"/>
  <p:cmAuthor id="39" name="Administrator" initials="A" lastIdx="0" clrIdx="38"/>
  <p:cmAuthor id="40" name="王习习" initials="王" lastIdx="0" clrIdx="39"/>
  <p:cmAuthor id="41" name="40733" initials="4" lastIdx="0" clrIdx="40"/>
  <p:cmAuthor id="42" name="新课标第一网" initials="新" lastIdx="0" clrIdx="41"/>
  <p:cmAuthor id="43" name="姜伟光" initials="姜" lastIdx="0" clrIdx="42"/>
  <p:cmAuthor id="44" name="Windows 用户" initials="W用" lastIdx="0" clrIdx="43"/>
  <p:cmAuthor id="45" name="lenovo6" initials="l" lastIdx="0" clrIdx="44"/>
  <p:cmAuthor id="46" name="学府106" initials="学" lastIdx="0" clrIdx="45"/>
  <p:cmAuthor id="47" name="笑脸" initials="笑" lastIdx="0" clrIdx="46"/>
  <p:cmAuthor id="48" name="86180" initials="8" lastIdx="0" clrIdx="47"/>
  <p:cmAuthor id="49" name="WY" initials="W" lastIdx="0" clrIdx="48"/>
  <p:cmAuthor id="50" name="coocaa" initials="c" lastIdx="0" clrIdx="4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5"/>
        <p:guide pos="3840"/>
        <p:guide pos="3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gs" Target="tags/tag350.xml"/><Relationship Id="rId67" Type="http://schemas.openxmlformats.org/officeDocument/2006/relationships/commentAuthors" Target="commentAuthors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indent="0" fontAlgn="auto">
              <a:lnSpc>
                <a:spcPts val="2400"/>
              </a:lnSpc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①同主族元素从上到下，第一电离能逐渐减小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400"/>
              </a:lnSpc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②同周期元素从左到右，第一电离能应逐渐增大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400"/>
              </a:lnSpc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第ⅡA族、ⅤA族元素第一电离能大于同周期相邻元素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400"/>
              </a:lnSpc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③同种元素的原子，逐级电离能依次增大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400"/>
              </a:lnSpc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④同种元素的原子，同级的电离能：基态大于激发态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400"/>
              </a:lnSpc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⑤不同元素的第二电离能，根据构造原理，半满、全满的电离能大</a:t>
            </a:r>
            <a:endParaRPr lang="zh-CN" altLang="en-US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3.tiff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image" Target="../media/image12.png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image" Target="../media/image14.png"/><Relationship Id="rId6" Type="http://schemas.openxmlformats.org/officeDocument/2006/relationships/tags" Target="../tags/tag194.xml"/><Relationship Id="rId5" Type="http://schemas.openxmlformats.org/officeDocument/2006/relationships/image" Target="../media/image13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9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224.xml"/><Relationship Id="rId32" Type="http://schemas.openxmlformats.org/officeDocument/2006/relationships/tags" Target="../tags/tag223.xml"/><Relationship Id="rId31" Type="http://schemas.openxmlformats.org/officeDocument/2006/relationships/image" Target="../media/image24.png"/><Relationship Id="rId30" Type="http://schemas.openxmlformats.org/officeDocument/2006/relationships/tags" Target="../tags/tag222.xml"/><Relationship Id="rId3" Type="http://schemas.openxmlformats.org/officeDocument/2006/relationships/tags" Target="../tags/tag204.xml"/><Relationship Id="rId29" Type="http://schemas.openxmlformats.org/officeDocument/2006/relationships/image" Target="../media/image23.png"/><Relationship Id="rId28" Type="http://schemas.openxmlformats.org/officeDocument/2006/relationships/tags" Target="../tags/tag221.xml"/><Relationship Id="rId27" Type="http://schemas.openxmlformats.org/officeDocument/2006/relationships/image" Target="../media/image22.png"/><Relationship Id="rId26" Type="http://schemas.openxmlformats.org/officeDocument/2006/relationships/tags" Target="../tags/tag220.xml"/><Relationship Id="rId25" Type="http://schemas.openxmlformats.org/officeDocument/2006/relationships/tags" Target="../tags/tag219.xml"/><Relationship Id="rId24" Type="http://schemas.openxmlformats.org/officeDocument/2006/relationships/tags" Target="../tags/tag218.xml"/><Relationship Id="rId23" Type="http://schemas.openxmlformats.org/officeDocument/2006/relationships/image" Target="../media/image21.png"/><Relationship Id="rId22" Type="http://schemas.openxmlformats.org/officeDocument/2006/relationships/tags" Target="../tags/tag217.xml"/><Relationship Id="rId21" Type="http://schemas.openxmlformats.org/officeDocument/2006/relationships/image" Target="../media/image20.png"/><Relationship Id="rId20" Type="http://schemas.openxmlformats.org/officeDocument/2006/relationships/tags" Target="../tags/tag216.xml"/><Relationship Id="rId2" Type="http://schemas.openxmlformats.org/officeDocument/2006/relationships/tags" Target="../tags/tag203.xml"/><Relationship Id="rId19" Type="http://schemas.openxmlformats.org/officeDocument/2006/relationships/image" Target="../media/image19.png"/><Relationship Id="rId18" Type="http://schemas.openxmlformats.org/officeDocument/2006/relationships/tags" Target="../tags/tag215.xml"/><Relationship Id="rId17" Type="http://schemas.openxmlformats.org/officeDocument/2006/relationships/image" Target="../media/image18.png"/><Relationship Id="rId16" Type="http://schemas.openxmlformats.org/officeDocument/2006/relationships/tags" Target="../tags/tag214.xml"/><Relationship Id="rId15" Type="http://schemas.openxmlformats.org/officeDocument/2006/relationships/image" Target="../media/image17.png"/><Relationship Id="rId14" Type="http://schemas.openxmlformats.org/officeDocument/2006/relationships/tags" Target="../tags/tag213.xml"/><Relationship Id="rId13" Type="http://schemas.openxmlformats.org/officeDocument/2006/relationships/image" Target="../media/image16.png"/><Relationship Id="rId12" Type="http://schemas.openxmlformats.org/officeDocument/2006/relationships/tags" Target="../tags/tag212.xml"/><Relationship Id="rId11" Type="http://schemas.openxmlformats.org/officeDocument/2006/relationships/image" Target="../media/image15.png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tags" Target="../tags/tag230.xml"/><Relationship Id="rId7" Type="http://schemas.openxmlformats.org/officeDocument/2006/relationships/image" Target="../media/image26.jpeg"/><Relationship Id="rId6" Type="http://schemas.openxmlformats.org/officeDocument/2006/relationships/tags" Target="../tags/tag229.xml"/><Relationship Id="rId5" Type="http://schemas.openxmlformats.org/officeDocument/2006/relationships/image" Target="../media/image25.jpeg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32.xml"/><Relationship Id="rId11" Type="http://schemas.openxmlformats.org/officeDocument/2006/relationships/image" Target="../media/image28.jpeg"/><Relationship Id="rId10" Type="http://schemas.openxmlformats.org/officeDocument/2006/relationships/tags" Target="../tags/tag231.xml"/><Relationship Id="rId1" Type="http://schemas.openxmlformats.org/officeDocument/2006/relationships/tags" Target="../tags/tag22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5.xml"/><Relationship Id="rId3" Type="http://schemas.openxmlformats.org/officeDocument/2006/relationships/image" Target="../media/image29.png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microsoft.com/office/2007/relationships/hdphoto" Target="../media/image31.wdp"/><Relationship Id="rId4" Type="http://schemas.openxmlformats.org/officeDocument/2006/relationships/image" Target="../media/image30.png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image" Target="../media/image32.png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9" Type="http://schemas.openxmlformats.org/officeDocument/2006/relationships/slideLayout" Target="../slideLayouts/slideLayout2.xml"/><Relationship Id="rId28" Type="http://schemas.openxmlformats.org/officeDocument/2006/relationships/tags" Target="../tags/tag91.xml"/><Relationship Id="rId27" Type="http://schemas.openxmlformats.org/officeDocument/2006/relationships/tags" Target="../tags/tag90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6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50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3.xml"/><Relationship Id="rId4" Type="http://schemas.openxmlformats.org/officeDocument/2006/relationships/image" Target="../media/image39.png"/><Relationship Id="rId3" Type="http://schemas.openxmlformats.org/officeDocument/2006/relationships/tags" Target="../tags/tag252.xml"/><Relationship Id="rId2" Type="http://schemas.openxmlformats.org/officeDocument/2006/relationships/image" Target="../media/image38.png"/><Relationship Id="rId1" Type="http://schemas.openxmlformats.org/officeDocument/2006/relationships/tags" Target="../tags/tag25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6.xml"/><Relationship Id="rId3" Type="http://schemas.openxmlformats.org/officeDocument/2006/relationships/image" Target="../media/image40.png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7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.xml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0.xml"/><Relationship Id="rId2" Type="http://schemas.openxmlformats.org/officeDocument/2006/relationships/image" Target="../media/image42.tiff"/><Relationship Id="rId1" Type="http://schemas.openxmlformats.org/officeDocument/2006/relationships/tags" Target="../tags/tag259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1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3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9" Type="http://schemas.openxmlformats.org/officeDocument/2006/relationships/tags" Target="../tags/tag110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9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3.png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image" Target="../media/image52.png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4.png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image" Target="../media/image55.png"/><Relationship Id="rId1" Type="http://schemas.openxmlformats.org/officeDocument/2006/relationships/tags" Target="../tags/tag279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image" Target="../media/image55.png"/><Relationship Id="rId1" Type="http://schemas.openxmlformats.org/officeDocument/2006/relationships/tags" Target="../tags/tag28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9" Type="http://schemas.openxmlformats.org/officeDocument/2006/relationships/image" Target="../media/image5.png"/><Relationship Id="rId28" Type="http://schemas.openxmlformats.org/officeDocument/2006/relationships/tags" Target="../tags/tag138.xml"/><Relationship Id="rId27" Type="http://schemas.openxmlformats.org/officeDocument/2006/relationships/tags" Target="../tags/tag137.xml"/><Relationship Id="rId26" Type="http://schemas.openxmlformats.org/officeDocument/2006/relationships/tags" Target="../tags/tag136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2.xml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image" Target="../media/image56.jpeg"/><Relationship Id="rId1" Type="http://schemas.openxmlformats.org/officeDocument/2006/relationships/tags" Target="../tags/tag28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4.xml"/><Relationship Id="rId4" Type="http://schemas.openxmlformats.org/officeDocument/2006/relationships/image" Target="../media/image60.png"/><Relationship Id="rId3" Type="http://schemas.openxmlformats.org/officeDocument/2006/relationships/tags" Target="../tags/tag293.xml"/><Relationship Id="rId2" Type="http://schemas.openxmlformats.org/officeDocument/2006/relationships/image" Target="../media/image59.png"/><Relationship Id="rId1" Type="http://schemas.openxmlformats.org/officeDocument/2006/relationships/tags" Target="../tags/tag292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image" Target="../media/image61.jpeg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29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image" Target="../media/image62.jpeg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1" Type="http://schemas.openxmlformats.org/officeDocument/2006/relationships/tags" Target="../tags/tag318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28.xml"/><Relationship Id="rId1" Type="http://schemas.openxmlformats.org/officeDocument/2006/relationships/tags" Target="../tags/tag319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image" Target="../media/image6.jpeg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4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6.xml"/><Relationship Id="rId4" Type="http://schemas.openxmlformats.org/officeDocument/2006/relationships/image" Target="../media/image3.tiff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335.xml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9.xml"/><Relationship Id="rId3" Type="http://schemas.openxmlformats.org/officeDocument/2006/relationships/image" Target="../media/image64.png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2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3.xml"/><Relationship Id="rId1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4.xml"/><Relationship Id="rId1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45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6.xml"/><Relationship Id="rId1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7.xml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8.xml"/><Relationship Id="rId1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5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9.xml"/><Relationship Id="rId1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image" Target="../media/image9.jpe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11.png"/><Relationship Id="rId7" Type="http://schemas.openxmlformats.org/officeDocument/2006/relationships/tags" Target="../tags/tag172.xml"/><Relationship Id="rId6" Type="http://schemas.openxmlformats.org/officeDocument/2006/relationships/image" Target="../media/image10.png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ttp://photo-static-api.fotomore.com/creative/vcg/400/new/VCG41N1027467248.jpg?uid=386&amp;timestamp=1704965528&amp;sign=558a45e423d30c0399d7c57d5f534a5e" descr="C:/Users/HP/Pictures/登攀杯.jpg登攀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rcRect l="10082" r="10082"/>
          <a:stretch>
            <a:fillRect/>
          </a:stretch>
        </p:blipFill>
        <p:spPr>
          <a:xfrm>
            <a:off x="5459332" y="1243584"/>
            <a:ext cx="6729493" cy="561378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98" h="8841">
                <a:moveTo>
                  <a:pt x="5529" y="0"/>
                </a:moveTo>
                <a:lnTo>
                  <a:pt x="10598" y="0"/>
                </a:lnTo>
                <a:lnTo>
                  <a:pt x="10598" y="8841"/>
                </a:lnTo>
                <a:lnTo>
                  <a:pt x="0" y="8841"/>
                </a:lnTo>
                <a:lnTo>
                  <a:pt x="4838" y="403"/>
                </a:lnTo>
                <a:cubicBezTo>
                  <a:pt x="4967" y="158"/>
                  <a:pt x="5241" y="0"/>
                  <a:pt x="5529" y="0"/>
                </a:cubicBezTo>
                <a:close/>
              </a:path>
            </a:pathLst>
          </a:custGeom>
          <a:solidFill>
            <a:srgbClr val="D9D9D9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1440"/>
            <a:ext cx="1579880" cy="1624330"/>
          </a:xfrm>
          <a:prstGeom prst="rect">
            <a:avLst/>
          </a:prstGeom>
        </p:spPr>
      </p:pic>
      <p:pic>
        <p:nvPicPr>
          <p:cNvPr id="7" name="图片 6" descr="图片包含 游戏机, 画, 食物&#10;&#10;描述已自动生成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7" y="416307"/>
            <a:ext cx="3296278" cy="821543"/>
          </a:xfrm>
          <a:prstGeom prst="rect">
            <a:avLst/>
          </a:prstGeom>
        </p:spPr>
      </p:pic>
      <p:sp>
        <p:nvSpPr>
          <p:cNvPr id="5" name="标题 5"/>
          <p:cNvSpPr txBox="1">
            <a:spLocks noChangeArrowheads="1"/>
          </p:cNvSpPr>
          <p:nvPr/>
        </p:nvSpPr>
        <p:spPr>
          <a:xfrm>
            <a:off x="422275" y="1859915"/>
            <a:ext cx="10972800" cy="46069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物质结构与性质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5584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三、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基态与激发态　原子光谱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416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1.基态原子与激发态原子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172210" y="1883410"/>
            <a:ext cx="5586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(1)基态原子：处于</a:t>
            </a:r>
            <a:r>
              <a:rPr lang="zh-CN" altLang="en-US" sz="2400" b="1" kern="1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最低能量</a:t>
            </a:r>
            <a:r>
              <a:rPr lang="en-US" altLang="zh-CN" sz="2400" b="1" kern="1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状态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的原子</a:t>
            </a:r>
            <a:endParaRPr lang="en-US" altLang="zh-CN" sz="24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72210" y="2404110"/>
            <a:ext cx="105949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(2)激发态原子：基态原子</a:t>
            </a:r>
            <a:r>
              <a:rPr lang="zh-CN" altLang="en-US" sz="24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吸收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能量，它的电子会跃迁到</a:t>
            </a:r>
            <a:r>
              <a:rPr lang="zh-CN" altLang="en-US" sz="24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较高</a:t>
            </a:r>
            <a:r>
              <a:rPr lang="en-US" altLang="zh-CN" sz="24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能级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，变成激发态原子</a:t>
            </a:r>
            <a:endParaRPr lang="en-US" altLang="zh-CN" sz="24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172210" y="3234055"/>
            <a:ext cx="5668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(3)基态、激发态相互间转化的能量变化</a:t>
            </a:r>
            <a:endParaRPr lang="en-US" altLang="zh-CN" sz="24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373755" y="4138295"/>
            <a:ext cx="909320" cy="953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基态原子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510020" y="3954780"/>
            <a:ext cx="909320" cy="132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激发态原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子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8"/>
            </p:custDataLst>
          </p:nvPr>
        </p:nvCxnSpPr>
        <p:spPr>
          <a:xfrm flipV="1">
            <a:off x="4403725" y="4360545"/>
            <a:ext cx="2080895" cy="1016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>
            <p:custDataLst>
              <p:tags r:id="rId9"/>
            </p:custDataLst>
          </p:nvPr>
        </p:nvCxnSpPr>
        <p:spPr>
          <a:xfrm flipH="1">
            <a:off x="4365625" y="4744720"/>
            <a:ext cx="2058035" cy="2095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0"/>
            </p:custDataLst>
          </p:nvPr>
        </p:nvSpPr>
        <p:spPr>
          <a:xfrm>
            <a:off x="4556760" y="3876040"/>
            <a:ext cx="177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吸收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</a:t>
            </a:r>
            <a:endParaRPr lang="zh-CN" altLang="en-US" sz="28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4646295" y="4765675"/>
            <a:ext cx="177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释放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</a:t>
            </a:r>
            <a:endParaRPr lang="zh-CN" altLang="en-US" sz="2800" b="1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2"/>
            </p:custDataLst>
          </p:nvPr>
        </p:nvSpPr>
        <p:spPr>
          <a:xfrm>
            <a:off x="2395220" y="5535930"/>
            <a:ext cx="5872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注意：</a:t>
            </a:r>
            <a:r>
              <a:rPr lang="en-US" altLang="zh-CN" sz="2400" b="1" kern="10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光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kern="1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电子跃迁</a:t>
            </a:r>
            <a:r>
              <a:rPr lang="en-US" altLang="zh-CN" sz="24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释放能量</a:t>
            </a:r>
            <a:r>
              <a:rPr lang="en-US" altLang="zh-CN" sz="24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的重要形式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 bldLvl="0" animBg="1"/>
      <p:bldP spid="14" grpId="0" bldLvl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>
            <p:custDataLst>
              <p:tags r:id="rId1"/>
            </p:custDataLst>
          </p:nvPr>
        </p:nvSpPr>
        <p:spPr>
          <a:xfrm>
            <a:off x="1626870" y="615950"/>
            <a:ext cx="8938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焰色试验中，一些金属元素呈现不同焰色的原</a:t>
            </a:r>
            <a:r>
              <a:rPr lang="zh-CN" altLang="en-US" sz="2800" b="1">
                <a:solidFill>
                  <a:srgbClr val="0000FF"/>
                </a:solidFill>
                <a:latin typeface="+mj-ea"/>
                <a:ea typeface="+mj-ea"/>
              </a:rPr>
              <a:t>因</a:t>
            </a:r>
            <a:endParaRPr lang="zh-CN" altLang="en-US" sz="2400" u="sng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8" name="图片 7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315" y="1386205"/>
            <a:ext cx="10074275" cy="30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88060" y="4499610"/>
            <a:ext cx="104660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金属原子中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核外电子按一定轨道顺序排列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轨道离核越远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能量越高</a:t>
            </a:r>
            <a:r>
              <a:rPr lang="zh-CN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。灼</a:t>
            </a:r>
            <a:r>
              <a:rPr lang="en-US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燃</a:t>
            </a:r>
            <a:r>
              <a:rPr lang="en-US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烧时</a:t>
            </a:r>
            <a:r>
              <a:rPr lang="en-US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电子获得能量</a:t>
            </a:r>
            <a:r>
              <a:rPr lang="en-US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能量较低的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电子发生跃迁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从基态变为激发态</a:t>
            </a:r>
            <a:r>
              <a:rPr lang="zh-CN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。随即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电子又从能量较高的激发态跃迁到能量较低的激发态乃至基态</a:t>
            </a:r>
            <a:r>
              <a:rPr lang="en-US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便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以光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辐射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的形式释放能量</a:t>
            </a:r>
            <a:r>
              <a:rPr lang="en-US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2800">
                <a:solidFill>
                  <a:srgbClr val="1212EE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形成不同的焰色。</a:t>
            </a:r>
            <a:endParaRPr lang="zh-CN" altLang="zh-CN" sz="2800">
              <a:solidFill>
                <a:srgbClr val="1212EE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4780280" y="6105525"/>
            <a:ext cx="26314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发射光谱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5584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三、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基态与激发态　原子光谱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1969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.原子光谱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078230" y="1821180"/>
            <a:ext cx="4815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发射光谱与吸收光谱的特征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1" name="图片 5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168" y="2788545"/>
            <a:ext cx="3650256" cy="23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5840" y="2788545"/>
            <a:ext cx="3695969" cy="237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16355" y="2644775"/>
            <a:ext cx="6686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9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Li</a:t>
            </a:r>
            <a:endParaRPr lang="en-US" altLang="zh-CN" sz="2795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6355" y="3602990"/>
            <a:ext cx="6686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9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He</a:t>
            </a:r>
            <a:endParaRPr lang="en-US" altLang="zh-CN" sz="2795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16355" y="4418330"/>
            <a:ext cx="66865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795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Hg</a:t>
            </a:r>
            <a:endParaRPr lang="en-US" altLang="zh-CN" sz="2795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11"/>
            </p:custDataLst>
          </p:nvPr>
        </p:nvSpPr>
        <p:spPr>
          <a:xfrm>
            <a:off x="3270885" y="5294630"/>
            <a:ext cx="67868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zh-CN" sz="2795" b="1" noProof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发射光谱</a:t>
            </a:r>
            <a:r>
              <a:rPr lang="en-US" altLang="zh-CN" sz="2795" b="1" noProof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         </a:t>
            </a:r>
            <a:r>
              <a:rPr lang="zh-CN" altLang="en-US" sz="2795" b="1" noProof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吸收光谱</a:t>
            </a:r>
            <a:endParaRPr lang="zh-CN" altLang="en-US" sz="2795" b="1" noProof="1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2480310" y="5817235"/>
            <a:ext cx="3345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特征: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暗背景,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亮线 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fontAlgn="auto">
              <a:spcBef>
                <a:spcPct val="0"/>
              </a:spcBef>
            </a:pP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线状不连续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7196455" y="5816600"/>
            <a:ext cx="28613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特征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亮背景，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暗线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线状不连续</a:t>
            </a:r>
            <a:endParaRPr lang="zh-CN" altLang="en-US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5826125" y="1689100"/>
            <a:ext cx="5892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注意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同一原子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发射光谱中的亮线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吸收光谱中的暗线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位置对应相同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3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5584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三、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基态与激发态　原子光谱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1969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.原子光谱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87400" y="1821180"/>
            <a:ext cx="3197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华文新魏" panose="02010800040101010101" pitchFamily="2" charset="-122"/>
                <a:sym typeface="+mn-ea"/>
              </a:rPr>
              <a:t>原子光谱的应用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矩形: 圆角 15"/>
          <p:cNvSpPr/>
          <p:nvPr>
            <p:custDataLst>
              <p:tags r:id="rId4"/>
            </p:custDataLst>
          </p:nvPr>
        </p:nvSpPr>
        <p:spPr>
          <a:xfrm>
            <a:off x="545465" y="3961765"/>
            <a:ext cx="2921000" cy="650875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原子光谱的应用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左大括号 6"/>
          <p:cNvSpPr/>
          <p:nvPr>
            <p:custDataLst>
              <p:tags r:id="rId5"/>
            </p:custDataLst>
          </p:nvPr>
        </p:nvSpPr>
        <p:spPr>
          <a:xfrm>
            <a:off x="3540125" y="3143885"/>
            <a:ext cx="215900" cy="2304415"/>
          </a:xfrm>
          <a:prstGeom prst="leftBrac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" name="矩形: 圆角 15"/>
          <p:cNvSpPr/>
          <p:nvPr>
            <p:custDataLst>
              <p:tags r:id="rId6"/>
            </p:custDataLst>
          </p:nvPr>
        </p:nvSpPr>
        <p:spPr>
          <a:xfrm>
            <a:off x="3883025" y="5126355"/>
            <a:ext cx="1797685" cy="650875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鉴定元素</a:t>
            </a:r>
            <a:endParaRPr lang="zh-CN" altLang="en-US" sz="2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: 圆角 14"/>
          <p:cNvSpPr/>
          <p:nvPr>
            <p:custDataLst>
              <p:tags r:id="rId7"/>
            </p:custDataLst>
          </p:nvPr>
        </p:nvSpPr>
        <p:spPr>
          <a:xfrm>
            <a:off x="3865880" y="2996565"/>
            <a:ext cx="2145030" cy="650875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发现新元素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5857875" y="4641850"/>
            <a:ext cx="5835650" cy="1646555"/>
            <a:chOff x="4870029" y="4442000"/>
            <a:chExt cx="5516154" cy="1646852"/>
          </a:xfrm>
        </p:grpSpPr>
        <p:sp>
          <p:nvSpPr>
            <p:cNvPr id="13" name="矩形: 圆角 23"/>
            <p:cNvSpPr/>
            <p:nvPr>
              <p:custDataLst>
                <p:tags r:id="rId9"/>
              </p:custDataLst>
            </p:nvPr>
          </p:nvSpPr>
          <p:spPr>
            <a:xfrm>
              <a:off x="4870029" y="4442000"/>
              <a:ext cx="5516154" cy="1646852"/>
            </a:xfrm>
            <a:prstGeom prst="roundRect">
              <a:avLst>
                <a:gd name="adj" fmla="val 3216"/>
              </a:avLst>
            </a:prstGeom>
            <a:noFill/>
            <a:ln w="19050">
              <a:solidFill>
                <a:srgbClr val="00A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7" name="图片 6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5011725" y="4548061"/>
              <a:ext cx="536494" cy="1426588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798009" y="4529827"/>
              <a:ext cx="542591" cy="1444877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6589655" y="4529827"/>
              <a:ext cx="542591" cy="1444877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7381301" y="4529827"/>
              <a:ext cx="542591" cy="1444877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8172948" y="4529827"/>
              <a:ext cx="542591" cy="1444877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8965329" y="4529827"/>
              <a:ext cx="536494" cy="1444877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9752350" y="4529827"/>
              <a:ext cx="536494" cy="144487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>
            <p:custDataLst>
              <p:tags r:id="rId24"/>
            </p:custDataLst>
          </p:nvPr>
        </p:nvGrpSpPr>
        <p:grpSpPr>
          <a:xfrm>
            <a:off x="6312114" y="2436746"/>
            <a:ext cx="5516154" cy="1646852"/>
            <a:chOff x="4870029" y="2123951"/>
            <a:chExt cx="5516154" cy="1646852"/>
          </a:xfrm>
        </p:grpSpPr>
        <p:sp>
          <p:nvSpPr>
            <p:cNvPr id="16" name="矩形: 圆角 21"/>
            <p:cNvSpPr/>
            <p:nvPr>
              <p:custDataLst>
                <p:tags r:id="rId25"/>
              </p:custDataLst>
            </p:nvPr>
          </p:nvSpPr>
          <p:spPr>
            <a:xfrm>
              <a:off x="4870029" y="2123951"/>
              <a:ext cx="5516154" cy="1646852"/>
            </a:xfrm>
            <a:prstGeom prst="roundRect">
              <a:avLst>
                <a:gd name="adj" fmla="val 3216"/>
              </a:avLst>
            </a:prstGeom>
            <a:noFill/>
            <a:ln w="19050">
              <a:solidFill>
                <a:srgbClr val="00A5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4" name="图片 73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5019487" y="2243228"/>
              <a:ext cx="1579001" cy="1408298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6827636" y="2243228"/>
              <a:ext cx="1755800" cy="1408298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8814408" y="2243228"/>
              <a:ext cx="1420491" cy="1408298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>
            <p:custDataLst>
              <p:tags r:id="rId32"/>
            </p:custDataLst>
          </p:nvPr>
        </p:nvSpPr>
        <p:spPr>
          <a:xfrm>
            <a:off x="3756025" y="1339850"/>
            <a:ext cx="80727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光谱分析：在现代化学中，常利用原子光谱上的</a:t>
            </a:r>
            <a:r>
              <a:rPr lang="en-US" altLang="zh-CN" sz="2400" u="sng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en-US" altLang="zh-CN" sz="2400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来鉴定元素，称为光谱分析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>
            <p:custDataLst>
              <p:tags r:id="rId33"/>
            </p:custDataLst>
          </p:nvPr>
        </p:nvSpPr>
        <p:spPr>
          <a:xfrm>
            <a:off x="10190544" y="1248817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特征谱线</a:t>
            </a:r>
            <a:endParaRPr lang="zh-CN" altLang="zh-CN" sz="2800" b="1" kern="10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8" grpId="0" bldLvl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22580" y="735965"/>
            <a:ext cx="11317605" cy="38398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随堂练习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6.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以下现象与核外电子的跃迁无关的是（    ）</a:t>
            </a:r>
            <a:endParaRPr lang="zh-CN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zh-CN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60000"/>
              </a:lnSpc>
              <a:spcAft>
                <a:spcPct val="0"/>
              </a:spcAft>
            </a:pP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en-US" altLang="zh-CN" sz="28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8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>
              <a:lnSpc>
                <a:spcPct val="160000"/>
              </a:lnSpc>
              <a:spcAft>
                <a:spcPct val="0"/>
              </a:spcAft>
            </a:pPr>
            <a:r>
              <a:rPr lang="en-US" altLang="zh-CN" sz="28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A.燃放烟火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B.霓虹灯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C.燃烧蜡烛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D.平面镜成像</a:t>
            </a:r>
            <a:endParaRPr lang="zh-CN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QT_7_AN.36_1#8ee6b7250.bracket?parentnodeid=157b21404&amp;vbahtmlprocessed=1&amp;hasmatchpositionanswer=1"/>
          <p:cNvSpPr/>
          <p:nvPr>
            <p:custDataLst>
              <p:tags r:id="rId2"/>
            </p:custDataLst>
          </p:nvPr>
        </p:nvSpPr>
        <p:spPr>
          <a:xfrm>
            <a:off x="4513261" y="1206500"/>
            <a:ext cx="643255" cy="11074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>
              <a:lnSpc>
                <a:spcPct val="140000"/>
              </a:lnSpc>
            </a:pPr>
            <a:endParaRPr lang="en-US" sz="4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307416" y="561216"/>
            <a:ext cx="5867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840804" y="1494132"/>
            <a:ext cx="2506532" cy="20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10838"/>
          <a:stretch>
            <a:fillRect/>
          </a:stretch>
        </p:blipFill>
        <p:spPr bwMode="auto">
          <a:xfrm>
            <a:off x="6335345" y="1494132"/>
            <a:ext cx="2506532" cy="20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4133" y="1494132"/>
            <a:ext cx="2506532" cy="20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5294" r="2043" b="15686"/>
          <a:stretch>
            <a:fillRect/>
          </a:stretch>
        </p:blipFill>
        <p:spPr bwMode="auto">
          <a:xfrm>
            <a:off x="3609157" y="1494132"/>
            <a:ext cx="2464367" cy="20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980440" y="4742180"/>
            <a:ext cx="10231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与原子核外</a:t>
            </a:r>
            <a:r>
              <a:rPr lang="zh-CN" altLang="en-US" sz="2800" b="1" kern="1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电子跃迁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有关的现象：</a:t>
            </a:r>
            <a:r>
              <a:rPr lang="zh-CN" altLang="en-US" sz="2800" b="1" kern="1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焰火、霓虹灯光、激光、荧光、LED灯光、</a:t>
            </a:r>
            <a:r>
              <a:rPr lang="zh-CN" altLang="en-US" sz="28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燃放烟火</a:t>
            </a:r>
            <a:r>
              <a:rPr lang="zh-CN" sz="28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28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霓虹灯</a:t>
            </a:r>
            <a:r>
              <a:rPr lang="zh-CN" sz="28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2800" b="1" kern="1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燃烧蜡烛</a:t>
            </a:r>
            <a:endParaRPr lang="zh-CN" altLang="en-US" sz="2800" b="1" kern="10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2580" y="735965"/>
            <a:ext cx="11317605" cy="44862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随堂练习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9.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下列碳原子轨道表示式表示的状态中能量关系正确的是</a:t>
            </a:r>
            <a:endParaRPr lang="zh-CN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ct val="0"/>
              </a:spcAft>
            </a:pP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10000"/>
              </a:lnSpc>
              <a:spcAft>
                <a:spcPct val="0"/>
              </a:spcAft>
            </a:pP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A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	     B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endParaRPr lang="en-US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10000"/>
              </a:lnSpc>
              <a:spcAft>
                <a:spcPct val="0"/>
              </a:spcAft>
            </a:pP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C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 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	     D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．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④ 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endParaRPr lang="en-US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-21474826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55315" y="1314450"/>
            <a:ext cx="5652135" cy="2834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696595" y="923290"/>
            <a:ext cx="93027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800" b="1">
                <a:solidFill>
                  <a:srgbClr val="FF0000"/>
                </a:solidFill>
              </a:rPr>
              <a:t>D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5584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四、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电子云、电子云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轮廓图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2754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电子云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轮廓图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320" y="3122930"/>
            <a:ext cx="7952740" cy="30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文本框 790529"/>
          <p:cNvSpPr/>
          <p:nvPr>
            <p:custDataLst>
              <p:tags r:id="rId6"/>
            </p:custDataLst>
          </p:nvPr>
        </p:nvSpPr>
        <p:spPr>
          <a:xfrm>
            <a:off x="1479550" y="1862455"/>
            <a:ext cx="9699625" cy="11245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(1)所有原子的任一能层的s电子的电子云轮廓图都是一个球形，只是球的</a:t>
            </a:r>
            <a:r>
              <a:rPr sz="280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半径不同</a:t>
            </a:r>
            <a:endParaRPr lang="en-US" altLang="zh-CN"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/>
            </a:endParaRP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4780280" y="5785485"/>
            <a:ext cx="26314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包含关系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5584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四、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电子云、电子云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轮廓图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2754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电子云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轮廓图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2" name="文本框 790529"/>
          <p:cNvSpPr/>
          <p:nvPr>
            <p:custDataLst>
              <p:tags r:id="rId3"/>
            </p:custDataLst>
          </p:nvPr>
        </p:nvSpPr>
        <p:spPr>
          <a:xfrm>
            <a:off x="1479550" y="1787525"/>
            <a:ext cx="9699625" cy="1641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600" b="1" i="0" u="none" baseline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(</a:t>
            </a:r>
            <a:r>
              <a:rPr lang="en-US" altLang="zh-CN" sz="28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2</a:t>
            </a:r>
            <a:r>
              <a:rPr sz="28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)</a:t>
            </a:r>
            <a:r>
              <a:rPr lang="en-US" altLang="zh-CN" sz="28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p电子云的形状是</a:t>
            </a:r>
            <a:r>
              <a:rPr lang="en-US" altLang="zh-CN" sz="280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哑铃</a:t>
            </a:r>
            <a:r>
              <a:rPr lang="en-US" altLang="zh-CN" sz="28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状的，有3个</a:t>
            </a:r>
            <a:r>
              <a:rPr lang="en-US" altLang="zh-CN" sz="280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互向垂直</a:t>
            </a:r>
            <a:r>
              <a:rPr lang="en-US" altLang="zh-CN" sz="28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电子云分别称为</a:t>
            </a:r>
            <a:r>
              <a:rPr lang="en-US" altLang="zh-CN" sz="2800" u="sng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P</a:t>
            </a:r>
            <a:r>
              <a:rPr lang="en-US" altLang="zh-CN" sz="2800" u="sng" baseline="-25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x</a:t>
            </a:r>
            <a:r>
              <a:rPr lang="en-US" altLang="zh-CN" sz="2800" u="sng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、P</a:t>
            </a:r>
            <a:r>
              <a:rPr lang="en-US" altLang="zh-CN" sz="2800" u="sng" baseline="-25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y</a:t>
            </a:r>
            <a:r>
              <a:rPr lang="en-US" altLang="zh-CN" sz="2800" u="sng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、P</a:t>
            </a:r>
            <a:r>
              <a:rPr lang="en-US" altLang="zh-CN" sz="2800" u="sng" baseline="-25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/>
              </a:rPr>
              <a:t>z</a:t>
            </a:r>
            <a:endParaRPr lang="en-US" altLang="zh-CN" sz="280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Wingdings" panose="0500000000000000000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Wingdings" panose="0500000000000000000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3022600"/>
            <a:ext cx="8696960" cy="26377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075555" y="5660073"/>
            <a:ext cx="2507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空间取向：</a:t>
            </a:r>
            <a:r>
              <a:rPr lang="en-US" altLang="zh-CN" sz="28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种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926590" y="2806700"/>
            <a:ext cx="1976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能量相同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425" y="127635"/>
            <a:ext cx="10515600" cy="1325563"/>
          </a:xfrm>
        </p:spPr>
        <p:txBody>
          <a:bodyPr/>
          <a:p>
            <a:r>
              <a:rPr lang="zh-CN" altLang="en-US">
                <a:highlight>
                  <a:srgbClr val="FFFF00"/>
                </a:highlight>
              </a:rPr>
              <a:t>基态原子核外电子排布原则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234"/>
          <a:stretch>
            <a:fillRect/>
          </a:stretch>
        </p:blipFill>
        <p:spPr>
          <a:xfrm>
            <a:off x="64135" y="1196340"/>
            <a:ext cx="11588750" cy="5368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0895" y="1571625"/>
            <a:ext cx="4032885" cy="728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02050" y="2300605"/>
            <a:ext cx="5622925" cy="728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77590" y="3188335"/>
            <a:ext cx="7812405" cy="1390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44165" y="4510405"/>
            <a:ext cx="8546465" cy="2054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8255" y="893445"/>
            <a:ext cx="6580505" cy="59645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060" y="155575"/>
            <a:ext cx="5513705" cy="53149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基态原子的核外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电子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排布表示方法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623435" y="2560320"/>
            <a:ext cx="97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原子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1300" y="2129790"/>
            <a:ext cx="3844290" cy="4253865"/>
          </a:xfrm>
          <a:prstGeom prst="rect">
            <a:avLst/>
          </a:prstGeom>
        </p:spPr>
      </p:pic>
      <p:sp>
        <p:nvSpPr>
          <p:cNvPr id="4" name="左大括号 3"/>
          <p:cNvSpPr/>
          <p:nvPr>
            <p:custDataLst>
              <p:tags r:id="rId4"/>
            </p:custDataLst>
          </p:nvPr>
        </p:nvSpPr>
        <p:spPr>
          <a:xfrm>
            <a:off x="5332095" y="1872615"/>
            <a:ext cx="261620" cy="17799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593715" y="1669415"/>
            <a:ext cx="1308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原子核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467985" y="3451225"/>
            <a:ext cx="2277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（核外）电子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大括号 7"/>
          <p:cNvSpPr/>
          <p:nvPr>
            <p:custDataLst>
              <p:tags r:id="rId7"/>
            </p:custDataLst>
          </p:nvPr>
        </p:nvSpPr>
        <p:spPr>
          <a:xfrm>
            <a:off x="6640830" y="1339850"/>
            <a:ext cx="260985" cy="11201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959600" y="1141730"/>
            <a:ext cx="862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质子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965950" y="2207260"/>
            <a:ext cx="862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中子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6569075" y="1438910"/>
            <a:ext cx="191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带正电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569075" y="2560320"/>
            <a:ext cx="191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不带电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293360" y="1999615"/>
            <a:ext cx="1608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带正电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6252210" y="3732530"/>
            <a:ext cx="1918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带负电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4248150" y="2275840"/>
            <a:ext cx="551815" cy="137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不带电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4799965" y="4342130"/>
            <a:ext cx="6444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质子数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=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核电荷数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=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核外电子数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=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原子序数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3921125" y="4280535"/>
            <a:ext cx="111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原子：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4364355" y="5116830"/>
            <a:ext cx="6327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质量数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=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质子数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+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中子数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=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相对原子质量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8"/>
            </p:custDataLst>
          </p:nvPr>
        </p:nvSpPr>
        <p:spPr>
          <a:xfrm>
            <a:off x="7452995" y="1141730"/>
            <a:ext cx="3337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质子数决定</a:t>
            </a:r>
            <a:r>
              <a:rPr lang="zh-CN" altLang="en-US" sz="24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元素种类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8109585" y="2207260"/>
            <a:ext cx="3281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质子数和中子数共同决定</a:t>
            </a:r>
            <a:r>
              <a:rPr lang="zh-CN" altLang="en-US" sz="24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原子种类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0"/>
            </p:custDataLst>
          </p:nvPr>
        </p:nvSpPr>
        <p:spPr>
          <a:xfrm>
            <a:off x="7394575" y="3451225"/>
            <a:ext cx="4163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最外层电子数决定</a:t>
            </a:r>
            <a:r>
              <a:rPr lang="zh-CN" altLang="en-US" sz="24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化学性质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4364355" y="5891530"/>
            <a:ext cx="241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原子表示方法：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6780530" y="5636260"/>
            <a:ext cx="833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aseline="-250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540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endParaRPr lang="en-US" altLang="zh-CN" sz="5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6722110" y="5636260"/>
            <a:ext cx="61087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aseline="30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endParaRPr lang="en-US" altLang="zh-CN" sz="3600" baseline="30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sz="3600" baseline="-25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</a:t>
            </a:r>
            <a:endParaRPr lang="en-US" altLang="zh-CN" sz="3600" baseline="-25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4"/>
            </p:custDataLst>
          </p:nvPr>
        </p:nvSpPr>
        <p:spPr>
          <a:xfrm>
            <a:off x="7332980" y="5891530"/>
            <a:ext cx="2364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元素符号</a:t>
            </a: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5"/>
            </p:custDataLst>
          </p:nvPr>
        </p:nvSpPr>
        <p:spPr>
          <a:xfrm>
            <a:off x="5467985" y="6123940"/>
            <a:ext cx="1337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质子数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26"/>
            </p:custDataLst>
          </p:nvPr>
        </p:nvSpPr>
        <p:spPr>
          <a:xfrm>
            <a:off x="5467985" y="5577205"/>
            <a:ext cx="1337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质量数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7"/>
            </p:custDataLst>
          </p:nvPr>
        </p:nvSpPr>
        <p:spPr>
          <a:xfrm>
            <a:off x="280035" y="749300"/>
            <a:ext cx="5188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原子结构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核素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同位素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8"/>
            </p:custDataLst>
          </p:nvPr>
        </p:nvSpPr>
        <p:spPr>
          <a:xfrm>
            <a:off x="686435" y="1377315"/>
            <a:ext cx="2359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原子结构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7" grpId="0"/>
      <p:bldP spid="8" grpId="0" bldLvl="0" animBg="1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15" grpId="0"/>
      <p:bldP spid="20" grpId="0"/>
      <p:bldP spid="21" grpId="0"/>
      <p:bldP spid="22" grpId="0"/>
      <p:bldP spid="25" grpId="0"/>
      <p:bldP spid="27" grpId="0"/>
      <p:bldP spid="28" grpId="0"/>
      <p:bldP spid="26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r="15755"/>
          <a:stretch>
            <a:fillRect/>
          </a:stretch>
        </p:blipFill>
        <p:spPr>
          <a:xfrm>
            <a:off x="1155065" y="1090930"/>
            <a:ext cx="8020050" cy="351726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060" y="155575"/>
            <a:ext cx="5513705" cy="53149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基态原子的核外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电子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排布表示方法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211455"/>
            <a:ext cx="9093200" cy="6295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95" y="2566670"/>
            <a:ext cx="6699250" cy="3161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59220" y="217170"/>
            <a:ext cx="5532755" cy="495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705485" y="664845"/>
            <a:ext cx="5177790" cy="2146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915" y="3409315"/>
            <a:ext cx="5547360" cy="3129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价电子：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最外能级组中，可能参与化学反应的电子。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主族元素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价电子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最外层电子；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过渡元素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价电子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最外能级组电子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800" y="2971165"/>
            <a:ext cx="566420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能级组通式：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(n-2)f (n-1)d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ns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7795" y="133350"/>
            <a:ext cx="5513705" cy="531495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价电子与最外能级组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14300" y="1107440"/>
            <a:ext cx="12494895" cy="37115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13385" y="340360"/>
            <a:ext cx="4870450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基态和激发态原子的轨道表示式</a:t>
            </a:r>
            <a:r>
              <a:rPr lang="zh-CN" altLang="en-US" sz="2000" b="1"/>
              <a:t>　</a:t>
            </a:r>
            <a:endParaRPr lang="zh-CN" altLang="en-US" sz="2000" b="1"/>
          </a:p>
        </p:txBody>
      </p:sp>
      <p:sp>
        <p:nvSpPr>
          <p:cNvPr id="22" name="文本框 21"/>
          <p:cNvSpPr txBox="1"/>
          <p:nvPr/>
        </p:nvSpPr>
        <p:spPr>
          <a:xfrm>
            <a:off x="965200" y="863600"/>
            <a:ext cx="10394315" cy="1029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①基态原子轨道表示式满足能量最低原理、泡利原理和洪特规则。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②激发态原子的原子轨道表示式不满足能量最低原理。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r="8452" b="39981"/>
          <a:stretch>
            <a:fillRect/>
          </a:stretch>
        </p:blipFill>
        <p:spPr>
          <a:xfrm>
            <a:off x="467360" y="1893570"/>
            <a:ext cx="10892155" cy="4803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769" t="65324"/>
          <a:stretch>
            <a:fillRect/>
          </a:stretch>
        </p:blipFill>
        <p:spPr>
          <a:xfrm>
            <a:off x="62865" y="575310"/>
            <a:ext cx="12017375" cy="28536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5" name="image383.jpe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30855" y="591820"/>
            <a:ext cx="8209280" cy="55067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4475" y="591820"/>
            <a:ext cx="609600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一、表</a:t>
            </a:r>
            <a:endParaRPr lang="zh-CN" alt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965" y="840105"/>
            <a:ext cx="9998075" cy="58159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(1)同周期主族元素，核电荷数越大，原子半径越小。</a:t>
            </a: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sz="2400" b="1" dirty="0"/>
          </a:p>
          <a:p>
            <a:pPr marL="0" indent="0" eaLnBrk="0" latinLnBrk="1" hangingPunct="0">
              <a:lnSpc>
                <a:spcPct val="140000"/>
              </a:lnSpc>
              <a:spcBef>
                <a:spcPts val="145"/>
              </a:spcBef>
              <a:buNone/>
            </a:pPr>
            <a:endParaRPr lang="zh-CN" altLang="en-US" sz="6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(2)同主族元素，电子层数越多，原子半径越大。</a:t>
            </a: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endParaRPr lang="zh-CN" altLang="en-US" sz="2400" b="1" dirty="0"/>
          </a:p>
          <a:p>
            <a:pPr marL="0" indent="0" eaLnBrk="0" latinLnBrk="1" hangingPunct="0">
              <a:lnSpc>
                <a:spcPct val="140000"/>
              </a:lnSpc>
              <a:spcBef>
                <a:spcPts val="145"/>
              </a:spcBef>
              <a:buNone/>
            </a:pPr>
            <a:endParaRPr lang="zh-CN" altLang="en-US" sz="6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40000"/>
              </a:lnSpc>
              <a:spcBef>
                <a:spcPts val="145"/>
              </a:spcBef>
              <a:buNone/>
            </a:pPr>
            <a:endParaRPr lang="zh-CN" altLang="en-US" sz="6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40000"/>
              </a:lnSpc>
              <a:spcBef>
                <a:spcPts val="145"/>
              </a:spcBef>
              <a:buNone/>
            </a:pPr>
            <a:endParaRPr lang="zh-CN" altLang="en-US" sz="6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(3)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过渡元素的价电子主要在内层，其半径从</a:t>
            </a: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左至右总体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递减，变化不大。</a:t>
            </a:r>
            <a:endParaRPr lang="zh-CN" altLang="en-US" sz="2400" b="1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6295" y="1574800"/>
            <a:ext cx="5539105" cy="1732915"/>
          </a:xfrm>
          <a:prstGeom prst="rect">
            <a:avLst/>
          </a:prstGeom>
        </p:spPr>
      </p:pic>
      <p:pic>
        <p:nvPicPr>
          <p:cNvPr id="2" name="图片 3" descr="textimag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495" y="3827145"/>
            <a:ext cx="6141720" cy="1733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965" y="168275"/>
            <a:ext cx="6096000" cy="58801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半径变化规律及影响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5544" t="32733" r="54121"/>
          <a:stretch>
            <a:fillRect/>
          </a:stretch>
        </p:blipFill>
        <p:spPr>
          <a:xfrm>
            <a:off x="8211820" y="3429000"/>
            <a:ext cx="1819910" cy="2811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570" y="0"/>
            <a:ext cx="2940050" cy="32162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5410" y="0"/>
            <a:ext cx="6096000" cy="52959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电负性比较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" y="1369060"/>
            <a:ext cx="4049395" cy="2984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65" y="529590"/>
            <a:ext cx="7906385" cy="6229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6850" y="219075"/>
            <a:ext cx="6096000" cy="52959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电离能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865505"/>
            <a:ext cx="5170805" cy="31959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" y="4106545"/>
            <a:ext cx="3952875" cy="2680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05" y="865505"/>
            <a:ext cx="6944995" cy="53016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5188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原子结构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核素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同位素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1477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核素：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1964690" y="1377315"/>
            <a:ext cx="9344660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把具有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一定数目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一定数目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的一种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叫做核素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547620" y="1944370"/>
          <a:ext cx="7096760" cy="210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190"/>
                <a:gridCol w="1774190"/>
                <a:gridCol w="1774190"/>
                <a:gridCol w="1774190"/>
              </a:tblGrid>
              <a:tr h="499745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质量数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质子数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中子数</a:t>
                      </a: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  <a:tr h="53530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 baseline="300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  <a:endParaRPr lang="en-US" altLang="zh-CN" sz="28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  <a:tr h="53657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 baseline="300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  <a:endParaRPr lang="en-US" altLang="zh-CN" sz="28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  <a:tr h="53530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 baseline="3000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en-US" altLang="zh-CN" sz="2800" b="1">
                          <a:solidFill>
                            <a:srgbClr val="7030A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  <a:endParaRPr lang="en-US" altLang="zh-CN" sz="2800" b="1">
                        <a:solidFill>
                          <a:srgbClr val="7030A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010785" y="2420620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1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8355965" y="3004185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 1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5010785" y="2928620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2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6683375" y="3512185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1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6683375" y="2928620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1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8446770" y="2420620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0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6683375" y="2420620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1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010785" y="3486150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3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8446770" y="3587750"/>
            <a:ext cx="483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</a:rPr>
              <a:t>2</a:t>
            </a:r>
            <a:endParaRPr lang="en-US" altLang="zh-CN" sz="3200">
              <a:solidFill>
                <a:srgbClr val="00B050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3242945" y="2477770"/>
            <a:ext cx="459740" cy="1502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2888615" y="3980180"/>
            <a:ext cx="1451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核素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890270" y="4502150"/>
            <a:ext cx="4408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核素判断要点（判断方法）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1877060" y="5024120"/>
            <a:ext cx="2509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①质子数确定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②中子数确定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③原子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8"/>
            </p:custDataLst>
          </p:nvPr>
        </p:nvSpPr>
        <p:spPr>
          <a:xfrm>
            <a:off x="5643880" y="4556125"/>
            <a:ext cx="1356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应用：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6603365" y="5024120"/>
            <a:ext cx="5224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H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H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制造氢弹的原料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②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C ——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测定文物年代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</a:rPr>
              <a:t>③</a:t>
            </a:r>
            <a:r>
              <a:rPr lang="en-US" altLang="zh-CN" sz="2400"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baseline="30000"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</a:rPr>
              <a:t>235 </a:t>
            </a:r>
            <a:r>
              <a:rPr lang="en-US" altLang="zh-CN" sz="2400">
                <a:latin typeface="Calibri" panose="020F0502020204030204"/>
                <a:ea typeface="楷体" panose="02010609060101010101" pitchFamily="49" charset="-122"/>
                <a:cs typeface="楷体" panose="02010609060101010101" pitchFamily="49" charset="-122"/>
              </a:rPr>
              <a:t>U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制造原子弹、核发电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1" grpId="0"/>
      <p:bldP spid="10" grpId="0"/>
      <p:bldP spid="7" grpId="0"/>
      <p:bldP spid="9" grpId="0"/>
      <p:bldP spid="6" grpId="0"/>
      <p:bldP spid="12" grpId="0"/>
      <p:bldP spid="8" grpId="0"/>
      <p:bldP spid="13" grpId="0"/>
      <p:bldP spid="17" grpId="0"/>
      <p:bldP spid="18" grpId="0"/>
      <p:bldP spid="19" grpId="0"/>
      <p:bldP spid="5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67995" y="791845"/>
            <a:ext cx="11788775" cy="6203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66000"/>
              </a:lnSpc>
            </a:pP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(1)根据元素周期律判断</a:t>
            </a: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①同周期主族元素从左到右，金属性逐渐减弱。②同主族元素从上到下，金属性逐渐增强。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(2)根据实验事实判断</a:t>
            </a: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①单质与水或酸反应置换出氢气的反应越容易，对应元素的金属性越强。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②最高价氧化物对应水化物的碱性越强，对应元素的金属性越强。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③与盐溶液的置换反应：活泼金属单质能从不活泼金属的盐溶液中置换出该金属(钾、钙、钠等除外)，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活泼金属对应元素的金属性较强。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④金属活动性顺序：一般排在前面的金属对应元素的金属性较强。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⑤原电池中：一般作负极的金属较活泼,对应元素的金属性较强。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66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⑥单质的还原性越强，或阳离子的氧化性越弱，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金属性越强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965" y="194310"/>
            <a:ext cx="6096000" cy="50419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元素金属性强弱的判断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84175" y="826770"/>
            <a:ext cx="11606530" cy="6135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l">
              <a:lnSpc>
                <a:spcPct val="166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(1)根据元素周期律判断</a:t>
            </a: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66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①同周期主族元素从左到右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非金属性逐渐增强。②同主族元素从上到下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非金属性逐渐减弱。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66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(2)根据实验事实判断</a:t>
            </a: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66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①单质与氢气化合越容易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简单氢化物越稳定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对应元素的非金属性越强。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206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②最高价氧化物对应水化物的酸性越强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对应元素的非金属性越强。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66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③非金属性强的元素对应的单质与盐溶液、气体或无氧酸溶液反应时可置换出非金属性弱的元素对应的单质(F</a:t>
            </a:r>
            <a:r>
              <a:rPr lang="zh-CN" altLang="en-US" sz="20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除外)。一般来说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非金属单质越活泼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对应元素的非金属性越强。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66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④与同种金属反应的难易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越易反应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对应元素的非金属性越强。</a:t>
            </a:r>
            <a:r>
              <a:rPr lang="zh-CN" altLang="en-US"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变价金属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66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⑤简单气态氢化物的还原性强弱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简单气态氢化物还原性越弱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对应元素的非金属性越强。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350" y="236220"/>
            <a:ext cx="6096000" cy="5911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元素非金属性强弱的判断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4945" y="0"/>
            <a:ext cx="13734415" cy="639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400" b="1">
                <a:highlight>
                  <a:srgbClr val="FFFF00"/>
                </a:highlight>
              </a:rPr>
              <a:t>含氧酸（氧化物水化物）的酸性变化规律</a:t>
            </a:r>
            <a:endParaRPr lang="zh-CN" altLang="en-US" sz="2400" b="1">
              <a:highlight>
                <a:srgbClr val="FFFF00"/>
              </a:highlight>
            </a:endParaRPr>
          </a:p>
          <a:p>
            <a:pPr>
              <a:lnSpc>
                <a:spcPct val="170000"/>
              </a:lnSpc>
            </a:pP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1.半径和电负性影响</a:t>
            </a: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000"/>
              <a:t>同层次价态含氧酸（如均为最高价），中心原子半径越小，电负性越大，酸性越强。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① 同一周期，同一层次价态，从左到右酸性增强。例如：（均为最高价） H</a:t>
            </a:r>
            <a:r>
              <a:rPr lang="zh-CN" altLang="en-US" sz="2000" baseline="-25000"/>
              <a:t>4</a:t>
            </a:r>
            <a:r>
              <a:rPr lang="zh-CN" altLang="en-US" sz="2000"/>
              <a:t>SiO</a:t>
            </a:r>
            <a:r>
              <a:rPr lang="zh-CN" altLang="en-US" sz="2000" baseline="-25000"/>
              <a:t>4</a:t>
            </a:r>
            <a:r>
              <a:rPr lang="zh-CN" altLang="en-US" sz="2000"/>
              <a:t>&lt;H</a:t>
            </a:r>
            <a:r>
              <a:rPr lang="zh-CN" altLang="en-US" sz="2000" baseline="-25000"/>
              <a:t>3</a:t>
            </a:r>
            <a:r>
              <a:rPr lang="zh-CN" altLang="en-US" sz="2000"/>
              <a:t>PO</a:t>
            </a:r>
            <a:r>
              <a:rPr lang="zh-CN" altLang="en-US" sz="2000" baseline="-25000"/>
              <a:t>4</a:t>
            </a:r>
            <a:r>
              <a:rPr lang="zh-CN" altLang="en-US" sz="2000"/>
              <a:t>&lt;H</a:t>
            </a:r>
            <a:r>
              <a:rPr lang="zh-CN" altLang="en-US" sz="2000" baseline="-25000"/>
              <a:t>2</a:t>
            </a:r>
            <a:r>
              <a:rPr lang="zh-CN" altLang="en-US" sz="2000"/>
              <a:t>SO</a:t>
            </a:r>
            <a:r>
              <a:rPr lang="zh-CN" altLang="en-US" sz="2000" baseline="-25000"/>
              <a:t>4</a:t>
            </a:r>
            <a:r>
              <a:rPr lang="zh-CN" altLang="en-US" sz="2000"/>
              <a:t>&lt;HClO</a:t>
            </a:r>
            <a:r>
              <a:rPr lang="zh-CN" altLang="en-US" sz="2000" baseline="-25000"/>
              <a:t>4</a:t>
            </a:r>
            <a:endParaRPr lang="zh-CN" altLang="en-US" sz="2000" baseline="-25000"/>
          </a:p>
          <a:p>
            <a:pPr>
              <a:lnSpc>
                <a:spcPct val="150000"/>
              </a:lnSpc>
            </a:pPr>
            <a:r>
              <a:rPr lang="zh-CN" altLang="en-US" sz="2000"/>
              <a:t>② 同一族，同一价态，从上到下酸性减弱。例如：（均为+1价） HClO&gt;HBrO&gt;HIO </a:t>
            </a:r>
            <a:endParaRPr lang="zh-CN" altLang="en-US" sz="2000"/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中心原子吸羟基氧的电子，羟基氧吸氢的电子，吸电子越强，氢离子越裸露，酸性越强。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中心原子半径小，与氧原子形成共价键的倾向越大、重叠部分越大，越利于质子的离去，酸性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sym typeface="+mn-ea"/>
              </a:rPr>
              <a:t>越强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70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端基氧原子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（非羟基氧）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影响</a:t>
            </a:r>
            <a:endParaRPr lang="zh-CN" altLang="en-US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sym typeface="+mn-ea"/>
              </a:rPr>
              <a:t>端基</a:t>
            </a:r>
            <a:r>
              <a:rPr lang="zh-CN" altLang="en-US" sz="2000"/>
              <a:t>氧越多（对中心原子吸电子越强），中心原子价态越高，酸性越强。例：HClO&lt;HClO</a:t>
            </a:r>
            <a:r>
              <a:rPr lang="zh-CN" altLang="en-US" sz="2000" baseline="-25000"/>
              <a:t>2</a:t>
            </a:r>
            <a:r>
              <a:rPr lang="zh-CN" altLang="en-US" sz="2000"/>
              <a:t>&lt;HClO</a:t>
            </a:r>
            <a:r>
              <a:rPr lang="zh-CN" altLang="en-US" sz="2000" baseline="-25000"/>
              <a:t>3</a:t>
            </a:r>
            <a:r>
              <a:rPr lang="zh-CN" altLang="en-US" sz="2000"/>
              <a:t>&lt;HClO</a:t>
            </a:r>
            <a:r>
              <a:rPr lang="zh-CN" altLang="en-US" sz="2000" baseline="-25000"/>
              <a:t>4</a:t>
            </a:r>
            <a:endParaRPr lang="zh-CN" altLang="en-US" sz="2000"/>
          </a:p>
          <a:p>
            <a:pPr>
              <a:lnSpc>
                <a:spcPct val="140000"/>
              </a:lnSpc>
              <a:buClrTx/>
              <a:buSzTx/>
              <a:buFontTx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端基氧吸中心原子的电子，导致中心原子缺电子，中心原子吸羟基氧的电子，羟基氧吸氢离子电子，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  <a:buClrTx/>
              <a:buSzTx/>
              <a:buFontTx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因此端基氧越多，这样的效应越强，酸性越强。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40000"/>
              </a:lnSpc>
              <a:buClrTx/>
              <a:buSzTx/>
              <a:buFontTx/>
            </a:pPr>
            <a:endParaRPr lang="zh-CN" altLang="en-US" sz="12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**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同种中心原子的氧化数越高，其正电荷越多，越缺电子，吸引羟基氧的能力越强，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0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同时，正电荷排斥质子的能力越强，导致同种原子的低价含氧酸酸性越弱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4805" y="366395"/>
            <a:ext cx="609600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400" b="1">
                <a:highlight>
                  <a:srgbClr val="FFFF00"/>
                </a:highlight>
                <a:sym typeface="+mn-ea"/>
              </a:rPr>
              <a:t>无氧酸的酸性变化规律</a:t>
            </a:r>
            <a:endParaRPr lang="zh-CN" altLang="en-US" sz="2400" b="1">
              <a:highlight>
                <a:srgbClr val="FFFF00"/>
              </a:highligh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4170" y="1085215"/>
            <a:ext cx="11219180" cy="3562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/>
              <a:t>HX → H</a:t>
            </a:r>
            <a:r>
              <a:rPr lang="zh-CN" altLang="en-US" sz="2400" baseline="30000"/>
              <a:t>+</a:t>
            </a:r>
            <a:r>
              <a:rPr lang="zh-CN" altLang="en-US" sz="2400"/>
              <a:t>  + X</a:t>
            </a:r>
            <a:r>
              <a:rPr lang="zh-CN" altLang="en-US" sz="2400" baseline="30000"/>
              <a:t>-</a:t>
            </a:r>
            <a:r>
              <a:rPr lang="zh-CN" altLang="en-US" sz="2400"/>
              <a:t> （即 HX 电离过程）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000"/>
              <a:t>总焓变＝HX 水合物脱水热 +</a:t>
            </a:r>
            <a:r>
              <a:rPr lang="en-US" altLang="zh-CN" sz="2000"/>
              <a:t> </a:t>
            </a:r>
            <a:r>
              <a:rPr lang="zh-CN" altLang="en-US" sz="2000"/>
              <a:t>HX 键能+ H 的电离能 + X 的电子亲和能 + H</a:t>
            </a:r>
            <a:r>
              <a:rPr lang="zh-CN" altLang="en-US" sz="2000" baseline="30000"/>
              <a:t>+</a:t>
            </a:r>
            <a:r>
              <a:rPr lang="zh-CN" altLang="en-US" sz="2000"/>
              <a:t> 的水合热 + X</a:t>
            </a:r>
            <a:r>
              <a:rPr lang="zh-CN" altLang="en-US" sz="2000" baseline="30000"/>
              <a:t>-</a:t>
            </a:r>
            <a:r>
              <a:rPr lang="zh-CN" altLang="en-US" sz="2000"/>
              <a:t> 的水合热</a:t>
            </a:r>
            <a:endParaRPr lang="zh-CN" altLang="en-US" sz="2000"/>
          </a:p>
          <a:p>
            <a:pPr>
              <a:lnSpc>
                <a:spcPct val="120000"/>
              </a:lnSpc>
            </a:pP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同族，从上而下 X-H 离解能减小、X-水合放出的热值越来越大，总焓变越来越负，即从上而下 HX 酸性越来越强，例：酸性 HI ＞ HBr ＞ HCl ＞ HF</a:t>
            </a:r>
            <a:endParaRPr lang="zh-CN" altLang="en-US" sz="2400"/>
          </a:p>
          <a:p>
            <a:pPr>
              <a:lnSpc>
                <a:spcPct val="120000"/>
              </a:lnSpc>
            </a:pP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同周期，从左而右 X 化合价降低， X 的电子密度越来越小，电离越来越容易，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即从左往右 HX 的酸性越来越强，例：酸性 HF ＞ H</a:t>
            </a:r>
            <a:r>
              <a:rPr lang="zh-CN" altLang="en-US" sz="2400" baseline="-25000"/>
              <a:t>2</a:t>
            </a:r>
            <a:r>
              <a:rPr lang="zh-CN" altLang="en-US" sz="2400"/>
              <a:t>O ＞ NH</a:t>
            </a:r>
            <a:r>
              <a:rPr lang="zh-CN" altLang="en-US" sz="2400" baseline="-25000"/>
              <a:t>3</a:t>
            </a:r>
            <a:r>
              <a:rPr lang="zh-CN" altLang="en-US" sz="2400"/>
              <a:t> ＞ CH</a:t>
            </a:r>
            <a:r>
              <a:rPr lang="zh-CN" altLang="en-US" sz="2400" baseline="-25000"/>
              <a:t>4</a:t>
            </a:r>
            <a:endParaRPr lang="zh-CN" altLang="en-US" sz="2400" baseline="-25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44805" y="366395"/>
            <a:ext cx="609600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zh-CN" altLang="en-US" sz="2400" b="1">
                <a:highlight>
                  <a:srgbClr val="FFFF00"/>
                </a:highlight>
                <a:sym typeface="+mn-ea"/>
              </a:rPr>
              <a:t>氢氧化物的</a:t>
            </a:r>
            <a:r>
              <a:rPr lang="zh-CN" altLang="en-US" sz="2400" b="1">
                <a:highlight>
                  <a:srgbClr val="FFFF00"/>
                </a:highlight>
                <a:sym typeface="+mn-ea"/>
              </a:rPr>
              <a:t>碱性变化规律</a:t>
            </a:r>
            <a:endParaRPr lang="zh-CN" altLang="en-US" sz="2400" b="1">
              <a:highlight>
                <a:srgbClr val="FFFF00"/>
              </a:highligh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8465" y="1219835"/>
            <a:ext cx="11260455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400"/>
              <a:t>1）元素的电负性</a:t>
            </a:r>
            <a:endParaRPr lang="zh-CN" altLang="en-US" sz="2400"/>
          </a:p>
          <a:p>
            <a:pPr>
              <a:lnSpc>
                <a:spcPct val="160000"/>
              </a:lnSpc>
            </a:pPr>
            <a:r>
              <a:rPr lang="zh-CN" altLang="en-US" sz="2400"/>
              <a:t>元素的电负性越大，意味着原子核对核外电子的束缚程度越大，接受质子能力越弱。</a:t>
            </a:r>
            <a:endParaRPr lang="zh-CN" altLang="en-US" sz="2400"/>
          </a:p>
          <a:p>
            <a:pPr>
              <a:lnSpc>
                <a:spcPct val="160000"/>
              </a:lnSpc>
            </a:pPr>
            <a:r>
              <a:rPr lang="zh-CN" altLang="en-US" sz="2400"/>
              <a:t>同一周期元素从左到右电负性增大，碱性减弱。</a:t>
            </a:r>
            <a:endParaRPr lang="zh-CN" altLang="en-US" sz="2400"/>
          </a:p>
          <a:p>
            <a:pPr>
              <a:lnSpc>
                <a:spcPct val="160000"/>
              </a:lnSpc>
            </a:pPr>
            <a:r>
              <a:rPr lang="en-US" altLang="zh-CN" sz="2400"/>
              <a:t>2</a:t>
            </a:r>
            <a:r>
              <a:rPr lang="zh-CN" altLang="en-US" sz="2400"/>
              <a:t>）离子半径</a:t>
            </a:r>
            <a:endParaRPr lang="zh-CN" altLang="en-US" sz="2400"/>
          </a:p>
          <a:p>
            <a:pPr>
              <a:lnSpc>
                <a:spcPct val="160000"/>
              </a:lnSpc>
            </a:pPr>
            <a:r>
              <a:rPr lang="zh-CN" altLang="en-US" sz="2400"/>
              <a:t>离子半径越大，与氢氧根离子形成的离子键强度越小，越容易电离</a:t>
            </a:r>
            <a:endParaRPr lang="zh-CN" altLang="en-US" sz="2400"/>
          </a:p>
          <a:p>
            <a:pPr>
              <a:lnSpc>
                <a:spcPct val="160000"/>
              </a:lnSpc>
            </a:pP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1150619"/>
            <a:ext cx="11430000" cy="22783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800">
                <a:solidFill>
                  <a:srgbClr val="0070C0"/>
                </a:solidFill>
                <a:latin typeface="NEU-BZ-S92" panose="02020503000000020003" pitchFamily="18" charset="-122"/>
                <a:ea typeface="方正兰亭黑_GBK" panose="02000000000000000000" charset="-122"/>
                <a:cs typeface="Times New Roman" panose="02020603050405020304" pitchFamily="18" charset="0"/>
              </a:rPr>
              <a:t>常考：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核外电子的</a:t>
            </a:r>
            <a:r>
              <a:rPr lang="zh-CN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运动状态种类数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核外电子总数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不同电子的运动状态不同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核外电子的</a:t>
            </a:r>
            <a:r>
              <a:rPr lang="zh-CN" alt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空间运动</a:t>
            </a:r>
            <a:r>
              <a:rPr lang="zh-CN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状态种类数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核外电子占据的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原子轨道总数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不同能量</a:t>
            </a:r>
            <a:r>
              <a:rPr lang="zh-CN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的核外电子种类数</a:t>
            </a:r>
            <a:r>
              <a:rPr lang="en-US" altLang="zh-CN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核外电子所占</a:t>
            </a:r>
            <a:r>
              <a:rPr lang="zh-CN" altLang="en-US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能级总数</a:t>
            </a:r>
            <a:r>
              <a:rPr lang="zh-CN" alt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381000" y="941998"/>
                <a:ext cx="11430000" cy="48042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30000"/>
                  </a:lnSpc>
                  <a:tabLst>
                    <a:tab pos="1188085" algn="l"/>
                    <a:tab pos="2163445" algn="l"/>
                    <a:tab pos="3142615" algn="l"/>
                    <a:tab pos="4190365" algn="l"/>
                  </a:tabLst>
                </a:pPr>
                <a:r>
                  <a:rPr lang="zh-CN" altLang="zh-CN" sz="2800"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charset="-122"/>
                    <a:cs typeface="Times New Roman" panose="02020603050405020304" pitchFamily="18" charset="0"/>
                  </a:rPr>
                  <a:t>研点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zh-CN" altLang="zh-CN" sz="2800">
                    <a:solidFill>
                      <a:srgbClr val="000000"/>
                    </a:solidFill>
                    <a:latin typeface="Arial" panose="020B0604020202020204" pitchFamily="34" charset="0"/>
                    <a:ea typeface="黑体" panose="02010609060101010101" charset="-122"/>
                    <a:cs typeface="Times New Roman" panose="02020603050405020304" pitchFamily="18" charset="0"/>
                  </a:rPr>
                  <a:t>核外电子的运动状态</a:t>
                </a:r>
                <a:endParaRPr lang="zh-CN" altLang="zh-CN" sz="2800">
                  <a:solidFill>
                    <a:srgbClr val="000000"/>
                  </a:solidFill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  <a:tabLst>
                    <a:tab pos="1188085" algn="l"/>
                    <a:tab pos="2163445" algn="l"/>
                    <a:tab pos="3142615" algn="l"/>
                    <a:tab pos="4190365" algn="l"/>
                  </a:tabLst>
                </a:pPr>
                <a:r>
                  <a:rPr lang="en-US" altLang="zh-CN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80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黑体" panose="02010609060101010101" charset="-122"/>
                    <a:cs typeface="Times New Roman" panose="02020603050405020304" pitchFamily="18" charset="0"/>
                  </a:rPr>
                  <a:t>链高考</a:t>
                </a:r>
                <a:r>
                  <a:rPr lang="en-US" altLang="zh-CN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根据题目要求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回答问题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2800">
                  <a:solidFill>
                    <a:srgbClr val="000000"/>
                  </a:solidFill>
                  <a:effectLst/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  <a:tabLst>
                    <a:tab pos="1188085" algn="l"/>
                    <a:tab pos="2163445" algn="l"/>
                    <a:tab pos="3142615" algn="l"/>
                    <a:tab pos="4190365" algn="l"/>
                  </a:tabLst>
                </a:pP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(1)(2022·</a:t>
                </a:r>
                <a:r>
                  <a:rPr lang="zh-CN" altLang="zh-CN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河北卷节选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基态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原子的价电子中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两种自旋状态的电子数之比为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________________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2800">
                  <a:solidFill>
                    <a:srgbClr val="000000"/>
                  </a:solidFill>
                  <a:effectLst/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  <a:tabLst>
                    <a:tab pos="1188085" algn="l"/>
                    <a:tab pos="2163445" algn="l"/>
                    <a:tab pos="3142615" algn="l"/>
                    <a:tab pos="4190365" algn="l"/>
                  </a:tabLst>
                </a:pP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(2)(2021·</a:t>
                </a:r>
                <a:r>
                  <a:rPr lang="zh-CN" altLang="zh-CN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山东卷节选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基态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原子核外电子的运动状态有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种。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2800">
                  <a:solidFill>
                    <a:srgbClr val="000000"/>
                  </a:solidFill>
                  <a:effectLst/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ct val="0"/>
                  </a:spcAft>
                  <a:tabLst>
                    <a:tab pos="1188085" algn="l"/>
                    <a:tab pos="2163445" algn="l"/>
                    <a:tab pos="3142615" algn="l"/>
                    <a:tab pos="4190365" algn="l"/>
                  </a:tabLst>
                </a:pP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(3)(2021·</a:t>
                </a:r>
                <a:r>
                  <a:rPr lang="zh-CN" altLang="zh-CN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河北卷节选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原子中运动的电子有两种相反的自旋状态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若一种自旋状态用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与之相反的用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称为电子的自旋磁量子数。对于基态的磷原子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其价电子自旋磁量子数的代数和为</a:t>
                </a:r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_____________</a:t>
                </a:r>
                <a:r>
                  <a:rPr lang="zh-CN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zh-CN" altLang="zh-CN" sz="2800">
                  <a:solidFill>
                    <a:srgbClr val="000000"/>
                  </a:solidFill>
                  <a:effectLst/>
                  <a:latin typeface="NEU-BZ-S92" panose="02020503000000020003" pitchFamily="18" charset="-122"/>
                  <a:ea typeface="NEU-BZ-S92" panose="02020503000000020003" pitchFamily="18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381000" y="941998"/>
                <a:ext cx="11430000" cy="4804264"/>
              </a:xfrm>
              <a:prstGeom prst="rect">
                <a:avLst/>
              </a:prstGeom>
              <a:blipFill rotWithShape="1">
                <a:blip r:embed="rId3"/>
                <a:stretch>
                  <a:fillRect t="-6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095704" y="2604788"/>
            <a:ext cx="197041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FF0000"/>
                </a:solidFill>
                <a:cs typeface="宋体" panose="02010600030101010101" pitchFamily="2" charset="-122"/>
              </a:rPr>
              <a:t>∶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FF0000"/>
                </a:solidFill>
                <a:cs typeface="宋体" panose="02010600030101010101" pitchFamily="2" charset="-122"/>
              </a:rPr>
              <a:t>∶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endParaRPr lang="zh-CN" altLang="en-US" sz="2800"/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9186263" y="3161837"/>
            <a:ext cx="364202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endParaRPr lang="zh-CN" alt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8105588" y="4800487"/>
                <a:ext cx="1252266" cy="884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/>
                  <a:t> </a:t>
                </a:r>
                <a:endParaRPr lang="zh-CN" altLang="en-US" sz="280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8105588" y="4800487"/>
                <a:ext cx="1252266" cy="884409"/>
              </a:xfrm>
              <a:prstGeom prst="rect">
                <a:avLst/>
              </a:prstGeom>
              <a:blipFill rotWithShape="1">
                <a:blip r:embed="rId8"/>
                <a:stretch>
                  <a:fillRect l="-36" t="-59" r="-5640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54659" y="426884"/>
            <a:ext cx="10965181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/>
              <a:t>7</a:t>
            </a:r>
            <a:r>
              <a:rPr lang="zh-CN" altLang="en-US" sz="2400"/>
              <a:t>周期</a:t>
            </a:r>
            <a:r>
              <a:rPr lang="en-US" altLang="zh-CN" sz="2400"/>
              <a:t>+16</a:t>
            </a:r>
            <a:r>
              <a:rPr lang="zh-CN" altLang="en-US" sz="2400"/>
              <a:t>族；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每周期所含元素数</a:t>
            </a:r>
            <a:r>
              <a:rPr lang="en-US" altLang="zh-CN" sz="2400"/>
              <a:t>=ns</a:t>
            </a:r>
            <a:r>
              <a:rPr lang="zh-CN" altLang="en-US" sz="2400"/>
              <a:t>能级开始到</a:t>
            </a:r>
            <a:r>
              <a:rPr lang="en-US" altLang="zh-CN" sz="2400"/>
              <a:t>np</a:t>
            </a:r>
            <a:r>
              <a:rPr lang="zh-CN" altLang="en-US" sz="2400"/>
              <a:t>结束的电子数</a:t>
            </a:r>
            <a:r>
              <a:rPr lang="en-US" altLang="zh-CN" sz="2400"/>
              <a:t>=</a:t>
            </a:r>
            <a:r>
              <a:rPr lang="zh-CN" altLang="en-US" sz="2400"/>
              <a:t>同一主族相邻上下两种原子序数之差</a:t>
            </a:r>
            <a:endParaRPr lang="en-US" altLang="zh-CN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61619" y="0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highlight>
                  <a:srgbClr val="FFFF00"/>
                </a:highlight>
              </a:rPr>
              <a:t>元素周期表</a:t>
            </a:r>
            <a:endParaRPr lang="zh-CN" altLang="en-US" sz="2800">
              <a:highlight>
                <a:srgbClr val="FFFF00"/>
              </a:highlight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1557130"/>
            <a:ext cx="12192000" cy="53008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95041"/>
            <a:ext cx="11604182" cy="102722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455397" y="815868"/>
            <a:ext cx="1727200" cy="40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340837" y="815868"/>
            <a:ext cx="1656080" cy="40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55600" y="1357865"/>
            <a:ext cx="1020064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highlight>
                  <a:srgbClr val="FFFF00"/>
                </a:highlight>
              </a:rPr>
              <a:t>【</a:t>
            </a:r>
            <a:r>
              <a:rPr lang="zh-CN" altLang="en-US" sz="3200">
                <a:highlight>
                  <a:srgbClr val="FFFF00"/>
                </a:highlight>
              </a:rPr>
              <a:t>周期快速定位法</a:t>
            </a:r>
            <a:r>
              <a:rPr lang="en-US" altLang="zh-CN" sz="3200">
                <a:highlight>
                  <a:srgbClr val="FFFF00"/>
                </a:highlight>
              </a:rPr>
              <a:t>】</a:t>
            </a:r>
            <a:endParaRPr lang="en-US" altLang="zh-CN" sz="3200">
              <a:highlight>
                <a:srgbClr val="FFFF00"/>
              </a:highlight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/>
              <a:t>找到原子的原子序数。</a:t>
            </a:r>
            <a:endParaRPr lang="en-US" altLang="zh-CN" sz="3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/>
              <a:t>寻找与之</a:t>
            </a:r>
            <a:r>
              <a:rPr lang="zh-CN" altLang="en-US" sz="3200">
                <a:solidFill>
                  <a:srgbClr val="FF0000"/>
                </a:solidFill>
              </a:rPr>
              <a:t>最近且大于</a:t>
            </a:r>
            <a:r>
              <a:rPr lang="zh-CN" altLang="en-US" sz="3200"/>
              <a:t>该原子序数的稀有气体元素。</a:t>
            </a:r>
            <a:endParaRPr lang="en-US" altLang="zh-CN" sz="3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/>
              <a:t>该稀有气体元素所在周期即为原子所在周期。</a:t>
            </a:r>
            <a:endParaRPr lang="en-US" altLang="zh-CN" sz="320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014730" y="4451964"/>
          <a:ext cx="10439400" cy="1693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4895"/>
                <a:gridCol w="1138555"/>
                <a:gridCol w="1155700"/>
                <a:gridCol w="1109663"/>
                <a:gridCol w="1111250"/>
                <a:gridCol w="1154112"/>
                <a:gridCol w="1157288"/>
                <a:gridCol w="1277937"/>
              </a:tblGrid>
              <a:tr h="42672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0族元素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He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Ne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Ar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Kr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Xe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Rn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Og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周期序数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一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二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三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四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五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六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七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" panose="02020603050405020304" pitchFamily="18" charset="0"/>
                        </a:rPr>
                        <a:t>原子序数</a:t>
                      </a:r>
                      <a:endParaRPr lang="en-US" altLang="en-US" sz="2800" b="1">
                        <a:latin typeface="Times New Roman Regular" panose="02020503050405090304" charset="0"/>
                        <a:ea typeface="Songti SC Regular" panose="020108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2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10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18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36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54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86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 Regular" panose="02020503050405090304" charset="0"/>
                          <a:ea typeface="Songti SC Regular" panose="02010800040101010101" charset="-122"/>
                          <a:cs typeface="Times New Roman Regular" panose="02020503050405090304" charset="0"/>
                        </a:rPr>
                        <a:t>118</a:t>
                      </a:r>
                      <a:endParaRPr lang="en-US" altLang="en-US" sz="2800" b="1">
                        <a:solidFill>
                          <a:srgbClr val="FF0000"/>
                        </a:solidFill>
                        <a:latin typeface="Times New Roman Regular" panose="02020503050405090304" charset="0"/>
                        <a:ea typeface="Songti SC Regular" panose="02010800040101010101" charset="-122"/>
                        <a:cs typeface="Times New Roman Regular" panose="0202050305040509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95041"/>
            <a:ext cx="11604182" cy="102722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455397" y="815868"/>
            <a:ext cx="1727200" cy="40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340837" y="815868"/>
            <a:ext cx="1656080" cy="406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55600" y="1357865"/>
            <a:ext cx="10200640" cy="2214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highlight>
                  <a:srgbClr val="FFFF00"/>
                </a:highlight>
              </a:rPr>
              <a:t>【</a:t>
            </a:r>
            <a:r>
              <a:rPr lang="zh-CN" altLang="en-US" sz="3200">
                <a:highlight>
                  <a:srgbClr val="FFFF00"/>
                </a:highlight>
              </a:rPr>
              <a:t>族序数快速定位法</a:t>
            </a:r>
            <a:r>
              <a:rPr lang="en-US" altLang="zh-CN" sz="3200">
                <a:highlight>
                  <a:srgbClr val="FFFF00"/>
                </a:highlight>
              </a:rPr>
              <a:t>】</a:t>
            </a:r>
            <a:endParaRPr lang="en-US" altLang="zh-CN" sz="3200">
              <a:highlight>
                <a:srgbClr val="FFFF00"/>
              </a:highlight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/>
              <a:t>主族序数</a:t>
            </a:r>
            <a:r>
              <a:rPr lang="en-US" altLang="zh-CN" sz="3200"/>
              <a:t>=</a:t>
            </a:r>
            <a:r>
              <a:rPr lang="zh-CN" altLang="en-US" sz="3200"/>
              <a:t>主族最外层电子数</a:t>
            </a:r>
            <a:r>
              <a:rPr lang="en-US" altLang="zh-CN" sz="3200"/>
              <a:t>=</a:t>
            </a:r>
            <a:r>
              <a:rPr lang="zh-CN" altLang="en-US" sz="3200"/>
              <a:t>价层电子数</a:t>
            </a:r>
            <a:endParaRPr lang="en-US" altLang="zh-CN" sz="3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/>
              <a:t>副族序数</a:t>
            </a:r>
            <a:r>
              <a:rPr lang="en-US" altLang="zh-CN" sz="3200"/>
              <a:t>=</a:t>
            </a:r>
            <a:r>
              <a:rPr lang="zh-CN" altLang="en-US" sz="3200"/>
              <a:t>副族核外电子数</a:t>
            </a:r>
            <a:r>
              <a:rPr lang="en-US" altLang="zh-CN" sz="3200"/>
              <a:t>+d/f</a:t>
            </a:r>
            <a:r>
              <a:rPr lang="zh-CN" altLang="en-US" sz="3200"/>
              <a:t>能级</a:t>
            </a:r>
            <a:r>
              <a:rPr lang="en-US" altLang="zh-CN" sz="3200"/>
              <a:t>=</a:t>
            </a:r>
            <a:r>
              <a:rPr lang="zh-CN" altLang="en-US" sz="3200"/>
              <a:t>价层电子数</a:t>
            </a:r>
            <a:endParaRPr lang="zh-CN" altLang="en-US" sz="3200"/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355600" y="3823634"/>
            <a:ext cx="11165840" cy="2214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highlight>
                  <a:srgbClr val="FFFF00"/>
                </a:highlight>
              </a:rPr>
              <a:t>【</a:t>
            </a:r>
            <a:r>
              <a:rPr lang="zh-CN" altLang="en-US" sz="3200">
                <a:highlight>
                  <a:srgbClr val="FFFF00"/>
                </a:highlight>
              </a:rPr>
              <a:t>其余总结</a:t>
            </a:r>
            <a:r>
              <a:rPr lang="en-US" altLang="zh-CN" sz="3200">
                <a:highlight>
                  <a:srgbClr val="FFFF00"/>
                </a:highlight>
              </a:rPr>
              <a:t>】</a:t>
            </a:r>
            <a:endParaRPr lang="en-US" altLang="zh-CN" sz="3200">
              <a:highlight>
                <a:srgbClr val="FFFF00"/>
              </a:highlight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/>
              <a:t>最大能层数</a:t>
            </a:r>
            <a:r>
              <a:rPr lang="en-US" altLang="zh-CN" sz="3200"/>
              <a:t>【n】=</a:t>
            </a:r>
            <a:r>
              <a:rPr lang="zh-CN" altLang="en-US" sz="3200"/>
              <a:t>周期数</a:t>
            </a:r>
            <a:endParaRPr lang="en-US" altLang="zh-CN" sz="32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3200"/>
              <a:t>主族元素最高正价</a:t>
            </a:r>
            <a:r>
              <a:rPr lang="en-US" altLang="zh-CN" sz="3200"/>
              <a:t>=</a:t>
            </a:r>
            <a:r>
              <a:rPr lang="zh-CN" altLang="en-US" sz="3200"/>
              <a:t>最外层电子数；最低负价</a:t>
            </a:r>
            <a:r>
              <a:rPr lang="en-US" altLang="zh-CN" sz="3200"/>
              <a:t>=</a:t>
            </a:r>
            <a:r>
              <a:rPr lang="zh-CN" altLang="en-US" sz="3200"/>
              <a:t>主族序数</a:t>
            </a:r>
            <a:r>
              <a:rPr lang="en-US" altLang="zh-CN" sz="3200"/>
              <a:t>-8</a:t>
            </a:r>
            <a:endParaRPr lang="en-US" altLang="zh-CN" sz="32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5188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原子结构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核素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同位素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1623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同位素：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2410460" y="1377315"/>
            <a:ext cx="8898890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质子数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而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中子数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同一元素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不同原子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互称为同位素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4"/>
            </p:custDataLst>
          </p:nvPr>
        </p:nvSpPr>
        <p:spPr>
          <a:xfrm>
            <a:off x="489585" y="2426335"/>
            <a:ext cx="4979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同位素判断要点（判断方法）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2933065" y="2880360"/>
            <a:ext cx="3459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①质子数相同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②中子数不同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③原子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336540" y="2250440"/>
          <a:ext cx="417766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625"/>
                <a:gridCol w="1520825"/>
                <a:gridCol w="1212215"/>
              </a:tblGrid>
              <a:tr h="3810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原子符号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原子名称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化合物</a:t>
                      </a:r>
                      <a:endParaRPr lang="zh-CN" altLang="en-US"/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  <a:tr h="4572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  <a:tr h="45720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en-US" altLang="zh-CN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34" name="文本框 33"/>
          <p:cNvSpPr txBox="1"/>
          <p:nvPr>
            <p:custDataLst>
              <p:tags r:id="rId7"/>
            </p:custDataLst>
          </p:nvPr>
        </p:nvSpPr>
        <p:spPr>
          <a:xfrm>
            <a:off x="5445125" y="2675890"/>
            <a:ext cx="559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300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endParaRPr lang="en-US" altLang="zh-CN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5445125" y="3165475"/>
            <a:ext cx="559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300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endParaRPr lang="en-US" altLang="zh-CN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5445125" y="3615055"/>
            <a:ext cx="559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3000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endParaRPr lang="en-US" altLang="zh-CN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6004560" y="2675890"/>
            <a:ext cx="559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H</a:t>
            </a:r>
            <a:endParaRPr lang="en-US" altLang="zh-CN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1"/>
            </p:custDataLst>
          </p:nvPr>
        </p:nvSpPr>
        <p:spPr>
          <a:xfrm>
            <a:off x="6205220" y="3165475"/>
            <a:ext cx="559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12"/>
            </p:custDataLst>
          </p:nvPr>
        </p:nvSpPr>
        <p:spPr>
          <a:xfrm>
            <a:off x="6205220" y="3615055"/>
            <a:ext cx="559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endParaRPr lang="en-US" altLang="zh-CN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13"/>
            </p:custDataLst>
          </p:nvPr>
        </p:nvSpPr>
        <p:spPr>
          <a:xfrm>
            <a:off x="6828790" y="2737485"/>
            <a:ext cx="687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氢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4"/>
            </p:custDataLst>
          </p:nvPr>
        </p:nvSpPr>
        <p:spPr>
          <a:xfrm>
            <a:off x="6828790" y="3154680"/>
            <a:ext cx="852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重氢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>
            <p:custDataLst>
              <p:tags r:id="rId15"/>
            </p:custDataLst>
          </p:nvPr>
        </p:nvSpPr>
        <p:spPr>
          <a:xfrm>
            <a:off x="6828790" y="3615055"/>
            <a:ext cx="1113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超重氢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16"/>
            </p:custDataLst>
          </p:nvPr>
        </p:nvSpPr>
        <p:spPr>
          <a:xfrm>
            <a:off x="7781290" y="2737485"/>
            <a:ext cx="619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氕</a:t>
            </a:r>
            <a:endParaRPr lang="zh-CN" altLang="en-US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781290" y="3197860"/>
            <a:ext cx="53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氘</a:t>
            </a:r>
            <a:endParaRPr lang="zh-CN" altLang="en-US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8"/>
            </p:custDataLst>
          </p:nvPr>
        </p:nvSpPr>
        <p:spPr>
          <a:xfrm>
            <a:off x="7781290" y="3618865"/>
            <a:ext cx="53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氚</a:t>
            </a:r>
            <a:endParaRPr lang="zh-CN" altLang="en-US" sz="24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19"/>
            </p:custDataLst>
          </p:nvPr>
        </p:nvSpPr>
        <p:spPr>
          <a:xfrm>
            <a:off x="8578850" y="2675890"/>
            <a:ext cx="735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800" baseline="-250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endParaRPr lang="en-US" altLang="zh-CN" sz="280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20"/>
            </p:custDataLst>
          </p:nvPr>
        </p:nvSpPr>
        <p:spPr>
          <a:xfrm>
            <a:off x="8482330" y="3154680"/>
            <a:ext cx="831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aseline="300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800" baseline="-250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endParaRPr lang="en-US" altLang="zh-CN" sz="280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1"/>
            </p:custDataLst>
          </p:nvPr>
        </p:nvSpPr>
        <p:spPr>
          <a:xfrm>
            <a:off x="8505190" y="3615055"/>
            <a:ext cx="803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aseline="300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8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800" baseline="-250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80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endParaRPr lang="en-US" altLang="zh-CN" sz="280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2"/>
            </p:custDataLst>
          </p:nvPr>
        </p:nvSpPr>
        <p:spPr>
          <a:xfrm>
            <a:off x="9183370" y="2727960"/>
            <a:ext cx="189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en-US" altLang="zh-CN" sz="2400" b="1">
                <a:solidFill>
                  <a:srgbClr val="FFC000"/>
                </a:solidFill>
              </a:rPr>
              <a:t>18g/mol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  <p:sp>
        <p:nvSpPr>
          <p:cNvPr id="50" name="文本框 49"/>
          <p:cNvSpPr txBox="1"/>
          <p:nvPr>
            <p:custDataLst>
              <p:tags r:id="rId23"/>
            </p:custDataLst>
          </p:nvPr>
        </p:nvSpPr>
        <p:spPr>
          <a:xfrm>
            <a:off x="9183370" y="3165475"/>
            <a:ext cx="189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en-US" altLang="zh-CN" sz="2400" b="1">
                <a:solidFill>
                  <a:srgbClr val="FFC000"/>
                </a:solidFill>
              </a:rPr>
              <a:t>20g/mol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  <p:sp>
        <p:nvSpPr>
          <p:cNvPr id="51" name="文本框 50"/>
          <p:cNvSpPr txBox="1"/>
          <p:nvPr>
            <p:custDataLst>
              <p:tags r:id="rId24"/>
            </p:custDataLst>
          </p:nvPr>
        </p:nvSpPr>
        <p:spPr>
          <a:xfrm>
            <a:off x="9183370" y="3658235"/>
            <a:ext cx="1890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en-US" altLang="zh-CN" sz="2400" b="1">
                <a:solidFill>
                  <a:srgbClr val="FFC000"/>
                </a:solidFill>
              </a:rPr>
              <a:t>22g/mol</a:t>
            </a:r>
            <a:endParaRPr lang="en-US" altLang="zh-CN" sz="2400" b="1">
              <a:solidFill>
                <a:srgbClr val="FFC000"/>
              </a:solidFill>
            </a:endParaRPr>
          </a:p>
        </p:txBody>
      </p:sp>
      <p:sp>
        <p:nvSpPr>
          <p:cNvPr id="52" name="文本框 51"/>
          <p:cNvSpPr txBox="1"/>
          <p:nvPr>
            <p:custDataLst>
              <p:tags r:id="rId25"/>
            </p:custDataLst>
          </p:nvPr>
        </p:nvSpPr>
        <p:spPr>
          <a:xfrm>
            <a:off x="1653540" y="4020820"/>
            <a:ext cx="988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26"/>
            </p:custDataLst>
          </p:nvPr>
        </p:nvSpPr>
        <p:spPr>
          <a:xfrm>
            <a:off x="2699385" y="4291965"/>
            <a:ext cx="757809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①同位素之间的转化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无法通过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化学变化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实现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Calibri" panose="020F0502020204030204"/>
                <a:ea typeface="楷体" panose="02010609060101010101" pitchFamily="49" charset="-122"/>
              </a:rPr>
              <a:t>②同位素化学性质（几乎）完全相同，物理性质有差异</a:t>
            </a:r>
            <a:endParaRPr lang="zh-CN" altLang="en-US" sz="2400">
              <a:solidFill>
                <a:schemeClr val="tx1"/>
              </a:solidFill>
              <a:latin typeface="Calibri" panose="020F0502020204030204"/>
              <a:ea typeface="楷体" panose="02010609060101010101" pitchFamily="49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27"/>
            </p:custDataLst>
          </p:nvPr>
        </p:nvSpPr>
        <p:spPr>
          <a:xfrm>
            <a:off x="9697085" y="2233295"/>
            <a:ext cx="1724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摩尔质量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 flipH="1">
            <a:off x="11557000" y="10426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6" grpId="0"/>
      <p:bldP spid="35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KR135.eps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900" y="254000"/>
            <a:ext cx="11607380" cy="615696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65620" y="0"/>
            <a:ext cx="9991940" cy="737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/>
                <a:ea typeface="黑体" panose="02010609060101010101" charset="-122"/>
                <a:cs typeface="+mn-cs"/>
              </a:rPr>
              <a:t>最后一个电子填入的能级即为元素所在的区。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/>
                <a:ea typeface="黑体" panose="02010609060101010101" charset="-122"/>
                <a:cs typeface="+mn-cs"/>
              </a:rPr>
              <a:t>ds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/>
                <a:ea typeface="黑体" panose="02010609060101010101" charset="-122"/>
                <a:cs typeface="+mn-cs"/>
              </a:rPr>
              <a:t>区除外。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/>
              <a:ea typeface="黑体" panose="02010609060101010101" charset="-122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2115800" y="116967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3755"/>
            <a:ext cx="12110720" cy="454152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3004" y="3145969"/>
            <a:ext cx="11579549" cy="3611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3004" y="1049199"/>
            <a:ext cx="11803936" cy="942161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553211" y="181451"/>
            <a:ext cx="10375785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主族元素的电子排布特征为最外层电子填充在</a:t>
            </a:r>
            <a:r>
              <a:rPr lang="en-US" altLang="zh-CN" sz="2400">
                <a:solidFill>
                  <a:srgbClr val="FF0000"/>
                </a:solidFill>
              </a:rPr>
              <a:t>s</a:t>
            </a:r>
            <a:r>
              <a:rPr lang="zh-CN" altLang="en-US" sz="2400">
                <a:solidFill>
                  <a:srgbClr val="FF0000"/>
                </a:solidFill>
              </a:rPr>
              <a:t>轨道或</a:t>
            </a:r>
            <a:r>
              <a:rPr lang="en-US" altLang="zh-CN" sz="2400">
                <a:solidFill>
                  <a:srgbClr val="FF0000"/>
                </a:solidFill>
              </a:rPr>
              <a:t>p</a:t>
            </a:r>
            <a:r>
              <a:rPr lang="zh-CN" altLang="en-US" sz="2400">
                <a:solidFill>
                  <a:srgbClr val="FF0000"/>
                </a:solidFill>
              </a:rPr>
              <a:t>轨道（</a:t>
            </a:r>
            <a:r>
              <a:rPr lang="en-US" altLang="zh-CN" sz="2400">
                <a:solidFill>
                  <a:srgbClr val="FF0000"/>
                </a:solidFill>
              </a:rPr>
              <a:t>s</a:t>
            </a:r>
            <a:r>
              <a:rPr lang="zh-CN" altLang="en-US" sz="2400">
                <a:solidFill>
                  <a:srgbClr val="FF0000"/>
                </a:solidFill>
              </a:rPr>
              <a:t>区或</a:t>
            </a:r>
            <a:r>
              <a:rPr lang="en-US" altLang="zh-CN" sz="2400">
                <a:solidFill>
                  <a:srgbClr val="FF0000"/>
                </a:solidFill>
              </a:rPr>
              <a:t>p</a:t>
            </a:r>
            <a:r>
              <a:rPr lang="zh-CN" altLang="en-US" sz="2400">
                <a:solidFill>
                  <a:srgbClr val="FF0000"/>
                </a:solidFill>
              </a:rPr>
              <a:t>区），其内层轨道处于全充满状态；副族元素的电子排布特征为电子填充在</a:t>
            </a:r>
            <a:r>
              <a:rPr lang="en-US" altLang="zh-CN" sz="2400">
                <a:solidFill>
                  <a:srgbClr val="FF0000"/>
                </a:solidFill>
              </a:rPr>
              <a:t>d</a:t>
            </a:r>
            <a:r>
              <a:rPr lang="zh-CN" altLang="en-US" sz="2400">
                <a:solidFill>
                  <a:srgbClr val="FF0000"/>
                </a:solidFill>
              </a:rPr>
              <a:t>轨道、</a:t>
            </a:r>
            <a:r>
              <a:rPr lang="en-US" altLang="zh-CN" sz="2400">
                <a:solidFill>
                  <a:srgbClr val="FF0000"/>
                </a:solidFill>
              </a:rPr>
              <a:t>f</a:t>
            </a:r>
            <a:r>
              <a:rPr lang="zh-CN" altLang="en-US" sz="2400">
                <a:solidFill>
                  <a:srgbClr val="FF0000"/>
                </a:solidFill>
              </a:rPr>
              <a:t>轨道或</a:t>
            </a:r>
            <a:r>
              <a:rPr lang="en-US" altLang="zh-CN" sz="2400">
                <a:solidFill>
                  <a:srgbClr val="FF0000"/>
                </a:solidFill>
              </a:rPr>
              <a:t>ds</a:t>
            </a:r>
            <a:r>
              <a:rPr lang="zh-CN" altLang="en-US" sz="2400">
                <a:solidFill>
                  <a:srgbClr val="FF0000"/>
                </a:solidFill>
              </a:rPr>
              <a:t>区（包含</a:t>
            </a:r>
            <a:r>
              <a:rPr lang="en-US" altLang="zh-CN" sz="2400">
                <a:solidFill>
                  <a:srgbClr val="FF0000"/>
                </a:solidFill>
              </a:rPr>
              <a:t>d</a:t>
            </a:r>
            <a:r>
              <a:rPr lang="zh-CN" altLang="en-US" sz="2400">
                <a:solidFill>
                  <a:srgbClr val="FF0000"/>
                </a:solidFill>
              </a:rPr>
              <a:t>区、</a:t>
            </a:r>
            <a:r>
              <a:rPr lang="en-US" altLang="zh-CN" sz="2400">
                <a:solidFill>
                  <a:srgbClr val="FF0000"/>
                </a:solidFill>
              </a:rPr>
              <a:t>ds</a:t>
            </a:r>
            <a:r>
              <a:rPr lang="zh-CN" altLang="en-US" sz="2400">
                <a:solidFill>
                  <a:srgbClr val="FF0000"/>
                </a:solidFill>
              </a:rPr>
              <a:t>区和</a:t>
            </a:r>
            <a:r>
              <a:rPr lang="en-US" altLang="zh-CN" sz="2400">
                <a:solidFill>
                  <a:srgbClr val="FF0000"/>
                </a:solidFill>
              </a:rPr>
              <a:t>f</a:t>
            </a:r>
            <a:r>
              <a:rPr lang="zh-CN" altLang="en-US" sz="2400">
                <a:solidFill>
                  <a:srgbClr val="FF0000"/>
                </a:solidFill>
              </a:rPr>
              <a:t>区），存在未完全填充的内层</a:t>
            </a:r>
            <a:r>
              <a:rPr lang="en-US" altLang="zh-CN" sz="2400">
                <a:solidFill>
                  <a:srgbClr val="FF0000"/>
                </a:solidFill>
              </a:rPr>
              <a:t>d</a:t>
            </a:r>
            <a:r>
              <a:rPr lang="zh-CN" altLang="en-US" sz="2400">
                <a:solidFill>
                  <a:srgbClr val="FF0000"/>
                </a:solidFill>
              </a:rPr>
              <a:t>或</a:t>
            </a:r>
            <a:r>
              <a:rPr lang="en-US" altLang="zh-CN" sz="2400">
                <a:solidFill>
                  <a:srgbClr val="FF0000"/>
                </a:solidFill>
              </a:rPr>
              <a:t>f</a:t>
            </a:r>
            <a:r>
              <a:rPr lang="zh-CN" altLang="en-US" sz="2400">
                <a:solidFill>
                  <a:srgbClr val="FF0000"/>
                </a:solidFill>
              </a:rPr>
              <a:t>轨道；</a:t>
            </a:r>
            <a:endParaRPr lang="en-US" altLang="zh-CN" sz="2400">
              <a:solidFill>
                <a:srgbClr val="FF0000"/>
              </a:solidFill>
            </a:endParaRPr>
          </a:p>
          <a:p>
            <a:endParaRPr lang="en-US" altLang="zh-CN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主族元素的价电子层仅为最外层的</a:t>
            </a:r>
            <a:r>
              <a:rPr lang="en-US" altLang="zh-CN" sz="2400">
                <a:solidFill>
                  <a:srgbClr val="FF0000"/>
                </a:solidFill>
              </a:rPr>
              <a:t>s</a:t>
            </a:r>
            <a:r>
              <a:rPr lang="zh-CN" altLang="en-US" sz="2400">
                <a:solidFill>
                  <a:srgbClr val="FF0000"/>
                </a:solidFill>
              </a:rPr>
              <a:t>和</a:t>
            </a:r>
            <a:r>
              <a:rPr lang="en-US" altLang="zh-CN" sz="2400">
                <a:solidFill>
                  <a:srgbClr val="FF0000"/>
                </a:solidFill>
              </a:rPr>
              <a:t>/</a:t>
            </a:r>
            <a:r>
              <a:rPr lang="zh-CN" altLang="en-US" sz="2400">
                <a:solidFill>
                  <a:srgbClr val="FF0000"/>
                </a:solidFill>
              </a:rPr>
              <a:t>或</a:t>
            </a:r>
            <a:r>
              <a:rPr lang="en-US" altLang="zh-CN" sz="2400">
                <a:solidFill>
                  <a:srgbClr val="FF0000"/>
                </a:solidFill>
              </a:rPr>
              <a:t>p</a:t>
            </a:r>
            <a:r>
              <a:rPr lang="zh-CN" altLang="en-US" sz="2400">
                <a:solidFill>
                  <a:srgbClr val="FF0000"/>
                </a:solidFill>
              </a:rPr>
              <a:t>轨道（对应族序数）；副族元素的价电子层包括最外层的</a:t>
            </a:r>
            <a:r>
              <a:rPr lang="en-US" altLang="zh-CN" sz="2400">
                <a:solidFill>
                  <a:srgbClr val="FF0000"/>
                </a:solidFill>
              </a:rPr>
              <a:t>s</a:t>
            </a:r>
            <a:r>
              <a:rPr lang="zh-CN" altLang="en-US" sz="2400">
                <a:solidFill>
                  <a:srgbClr val="FF0000"/>
                </a:solidFill>
              </a:rPr>
              <a:t>轨道和次外层的</a:t>
            </a:r>
            <a:r>
              <a:rPr lang="en-US" altLang="zh-CN" sz="2400">
                <a:solidFill>
                  <a:srgbClr val="FF0000"/>
                </a:solidFill>
              </a:rPr>
              <a:t>d</a:t>
            </a:r>
            <a:r>
              <a:rPr lang="zh-CN" altLang="en-US" sz="2400">
                <a:solidFill>
                  <a:srgbClr val="FF0000"/>
                </a:solidFill>
              </a:rPr>
              <a:t>轨道（或外数第三层的</a:t>
            </a:r>
            <a:r>
              <a:rPr lang="en-US" altLang="zh-CN" sz="2400">
                <a:solidFill>
                  <a:srgbClr val="FF0000"/>
                </a:solidFill>
              </a:rPr>
              <a:t>f</a:t>
            </a:r>
            <a:r>
              <a:rPr lang="zh-CN" altLang="en-US" sz="2400">
                <a:solidFill>
                  <a:srgbClr val="FF0000"/>
                </a:solidFill>
              </a:rPr>
              <a:t>轨道），可能同时失去这些轨道的电子参与成键。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1215265"/>
            <a:ext cx="11430000" cy="40134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研点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元素周期表的结构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80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链高考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判断正误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对的打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>
                <a:solidFill>
                  <a:srgbClr val="000000"/>
                </a:solidFill>
                <a:latin typeface="Cambria Math" panose="02040503050406030204" pitchFamily="18" charset="0"/>
                <a:ea typeface="NEU-BZ-S92" panose="02020503000000020003" pitchFamily="18" charset="-122"/>
                <a:cs typeface="Times New Roman" panose="02020603050405020304" pitchFamily="18" charset="0"/>
              </a:rPr>
              <a:t>√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错的打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“×”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(1)(2023·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广东卷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天舟六号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为中国空间站送去推进剂</a:t>
            </a:r>
            <a:r>
              <a:rPr lang="en-US" altLang="zh-CN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气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,Xe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是第</a:t>
            </a:r>
            <a:r>
              <a:rPr lang="zh-CN" altLang="zh-CN" sz="28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Ⅰ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族元素。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(2)(2023·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重庆卷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)Y(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钇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原子序数比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Fe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13)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位于元素周期表的第Ⅲ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族。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/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(3)(2022·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海南卷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钠元素与钾元素的原子序数相差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728120" y="2920003"/>
            <a:ext cx="545342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998244" y="3996725"/>
            <a:ext cx="415498" cy="572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Cambria Math" panose="02040503050406030204" pitchFamily="18" charset="0"/>
                <a:ea typeface="NEU-BZ-S92"/>
                <a:cs typeface="Times New Roman" panose="02020603050405020304" pitchFamily="18" charset="0"/>
              </a:rPr>
              <a:t>√</a:t>
            </a:r>
            <a:endParaRPr lang="zh-CN" altLang="en-US" sz="2800" b="1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896175" y="4575147"/>
            <a:ext cx="545342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381000" y="203200"/>
            <a:ext cx="711200" cy="698500"/>
            <a:chOff x="2133600" y="1384300"/>
            <a:chExt cx="711200" cy="698500"/>
          </a:xfrm>
        </p:grpSpPr>
        <p:sp>
          <p:nvSpPr>
            <p:cNvPr id="10" name="平行四边形 9"/>
            <p:cNvSpPr/>
            <p:nvPr>
              <p:custDataLst>
                <p:tags r:id="rId2"/>
              </p:custDataLst>
            </p:nvPr>
          </p:nvSpPr>
          <p:spPr>
            <a:xfrm>
              <a:off x="2311400" y="1384300"/>
              <a:ext cx="533400" cy="533400"/>
            </a:xfrm>
            <a:prstGeom prst="parallelogram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>
              <p:custDataLst>
                <p:tags r:id="rId3"/>
              </p:custDataLst>
            </p:nvPr>
          </p:nvSpPr>
          <p:spPr>
            <a:xfrm>
              <a:off x="2133600" y="1549400"/>
              <a:ext cx="533400" cy="533400"/>
            </a:xfrm>
            <a:prstGeom prst="parallelogram">
              <a:avLst/>
            </a:prstGeom>
            <a:solidFill>
              <a:srgbClr val="00AEAD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092200" y="856968"/>
            <a:ext cx="11099800" cy="45719"/>
          </a:xfrm>
          <a:prstGeom prst="rect">
            <a:avLst/>
          </a:prstGeom>
          <a:gradFill flip="none" rotWithShape="1">
            <a:gsLst>
              <a:gs pos="5000">
                <a:srgbClr val="00AEAD"/>
              </a:gs>
              <a:gs pos="63000">
                <a:schemeClr val="accent2">
                  <a:lumMod val="60000"/>
                  <a:lumOff val="40000"/>
                </a:schemeClr>
              </a:gs>
              <a:gs pos="88000">
                <a:srgbClr val="C3CCE1"/>
              </a:gs>
            </a:gsLst>
            <a:lin ang="18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1270000" y="279531"/>
            <a:ext cx="10321851" cy="5172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关键能力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•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提升</a:t>
            </a:r>
            <a:endParaRPr lang="zh-CN" altLang="zh-CN" sz="32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81000" y="959008"/>
            <a:ext cx="11430000" cy="54353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考向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基态原子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或离子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核外电子排布的规范表示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典题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根据题中要求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回答相关问题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(1)(2024·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全国新课标卷节选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)Ni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基态原子价层电子的轨道表示式为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全国甲卷节选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zh-CN" altLang="zh-CN" sz="28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Ⅳ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族元素具有丰富的化学性质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该族元素基态原子核外未成对电子数为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在与其他元素形成化合物时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呈现的最高化合价为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(3)(2024·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湖南卷节选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)Cu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属于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区元素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其基态原子的价层电子排布式为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8" name="SHKR115.eps"/>
          <p:cNvPicPr/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" y="2581977"/>
            <a:ext cx="3031797" cy="755580"/>
          </a:xfrm>
          <a:prstGeom prst="rect">
            <a:avLst/>
          </a:prstGeom>
        </p:spPr>
      </p:pic>
      <p:sp>
        <p:nvSpPr>
          <p:cNvPr id="14" name="矩形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068613" y="4076307"/>
            <a:ext cx="364202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3218792" y="4592665"/>
            <a:ext cx="566181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+4</a:t>
            </a:r>
            <a:endParaRPr lang="zh-CN" altLang="en-US" sz="2800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5250714" y="5197574"/>
            <a:ext cx="503664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ds</a:t>
            </a:r>
            <a:endParaRPr lang="zh-CN" altLang="en-US" sz="2800"/>
          </a:p>
        </p:txBody>
      </p:sp>
      <p:sp>
        <p:nvSpPr>
          <p:cNvPr id="3" name="矩形 2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810407" y="5722916"/>
            <a:ext cx="1282723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3d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4s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193828"/>
            <a:ext cx="11430000" cy="5995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典题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根据题目的具体要求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回答相关问题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(1)(2024·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山东卷节选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同周期中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基态原子未成对电子数比</a:t>
            </a:r>
            <a:r>
              <a:rPr lang="en-US" altLang="zh-CN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多的元素是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填元素符号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(2)(2023·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月选考卷节选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原子的价层电子排布式是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(3)(2022·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全国甲卷节选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原子的价电子排布图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轨道表示式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(4)(2022·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全国乙卷节选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氟原子激发态的电子排布式有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填字母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下同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其中能量较高的是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b.1s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d.1s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032641" y="1339584"/>
            <a:ext cx="633507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Cr </a:t>
            </a:r>
            <a:endParaRPr lang="zh-CN" altLang="en-US" sz="2800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113579" y="1841638"/>
            <a:ext cx="1162498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2s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2p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endParaRPr lang="zh-CN" altLang="en-US" sz="2800"/>
          </a:p>
        </p:txBody>
      </p:sp>
      <p:pic>
        <p:nvPicPr>
          <p:cNvPr id="8" name="SHKR122.eps"/>
          <p:cNvPicPr/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131" y="2917135"/>
            <a:ext cx="2101854" cy="810996"/>
          </a:xfrm>
          <a:prstGeom prst="rect">
            <a:avLst/>
          </a:prstGeom>
        </p:spPr>
      </p:pic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9009993" y="3839688"/>
            <a:ext cx="97174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 </a:t>
            </a:r>
            <a:endParaRPr lang="zh-CN" altLang="en-US" sz="2800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900449" y="4399491"/>
            <a:ext cx="453970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d 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04800" y="155694"/>
            <a:ext cx="1083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课本新增：</a:t>
            </a:r>
            <a:r>
              <a:rPr lang="zh-CN" altLang="en-US" sz="36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请解释钾和钠产生焰色及焰色不同的原因。</a:t>
            </a:r>
            <a:endParaRPr lang="zh-CN" altLang="en-US" sz="360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99160" y="1017677"/>
            <a:ext cx="10393680" cy="324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灼烧时，原子中的电子吸收了能量跃迁，但处于能量较高的电子不稳定，又很快跃迁回能量较低的轨道，</a:t>
            </a:r>
            <a:r>
              <a:rPr lang="zh-CN" altLang="en-US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以光的形式释放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。而</a:t>
            </a:r>
            <a:r>
              <a:rPr lang="zh-CN" altLang="en-US" sz="28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释放的光的波长在可见光的范围内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，因而能使火焰呈现颜色。钾和钠的原子结构不同，电子跃迁时能量的变化不同，则放出的光的波长不同，所以产生的焰色也就不同</a:t>
            </a:r>
            <a:r>
              <a:rPr lang="zh-CN" altLang="en-US" sz="280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180" y="1358812"/>
            <a:ext cx="11998321" cy="35383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361993"/>
            <a:ext cx="11430000" cy="513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研点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元素在元素周期表中的位置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链高考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(1)(2024·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安徽卷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)Cu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位于元素周期表第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周期第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族。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)Mn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在元素周期表中位于第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周期第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族。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(3)(2023·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湖北卷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)Co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位于元素周期表第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周期第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族。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(4)(2022·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山东卷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原子的价电子排布式为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在元素周期表中位置为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80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链高考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江苏卷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我国探月工程取得重大进展。月壤中含有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等元素的磷酸盐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下列元素位于元素周期表第二周期的是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A.O		B.P</a:t>
            </a:r>
            <a:r>
              <a:rPr lang="en-US" altLang="zh-CN" sz="2800">
                <a:solidFill>
                  <a:srgbClr val="000000"/>
                </a:solidFill>
                <a:latin typeface="NEU-BZ-S92" panose="02020503000000020003" pitchFamily="18" charset="-122"/>
                <a:ea typeface="NEU-BZ-S92" panose="02020503000000020003" pitchFamily="18" charset="-122"/>
                <a:cs typeface="Times New Roman" panose="02020603050405020304" pitchFamily="18" charset="0"/>
              </a:rPr>
              <a:t>		</a:t>
            </a:r>
            <a:r>
              <a:rPr lang="en-US" altLang="zh-CN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C.Ca		D.Fe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969469" y="905298"/>
            <a:ext cx="633507" cy="600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/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9903372" y="926318"/>
            <a:ext cx="872355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>
                <a:solidFill>
                  <a:srgbClr val="FF0000"/>
                </a:solidFill>
                <a:cs typeface="宋体" panose="02010600030101010101" pitchFamily="2" charset="-122"/>
              </a:rPr>
              <a:t>Ⅰ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  <a:endParaRPr lang="zh-CN" altLang="en-US" sz="2800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485993" y="1495017"/>
            <a:ext cx="633507" cy="600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/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9770810" y="1504302"/>
            <a:ext cx="872355" cy="600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err="1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Ⅶ</a:t>
            </a:r>
            <a:r>
              <a:rPr lang="en-US" altLang="zh-CN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  <a:endParaRPr lang="zh-CN" altLang="en-US" sz="2800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825025" y="2020534"/>
            <a:ext cx="633507" cy="600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9610426" y="2052064"/>
            <a:ext cx="723275" cy="6002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Ⅷ </a:t>
            </a:r>
            <a:endParaRPr lang="zh-CN" altLang="en-US" sz="2800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7916996" y="2611357"/>
            <a:ext cx="1162498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3d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4s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endParaRPr lang="zh-CN" altLang="en-US" sz="2800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2178269" y="3136434"/>
            <a:ext cx="2787943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第四周期第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Ⅷ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族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9326458" y="4219844"/>
            <a:ext cx="444352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240586"/>
            <a:ext cx="11430000" cy="33945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研点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元素周期表的分区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80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链高考</a:t>
            </a:r>
            <a:r>
              <a:rPr lang="en-US" altLang="zh-CN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判断正误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对的打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>
                <a:solidFill>
                  <a:srgbClr val="000000"/>
                </a:solidFill>
                <a:latin typeface="Cambria Math" panose="02040503050406030204" pitchFamily="18" charset="0"/>
                <a:ea typeface="NEU-BZ-S92" panose="02020503000000020003" pitchFamily="18" charset="-122"/>
                <a:cs typeface="Times New Roman" panose="02020603050405020304" pitchFamily="18" charset="0"/>
              </a:rPr>
              <a:t>√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错的打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“×”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(1)(2023·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海南卷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)“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嫦娥石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”(Ca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Y)Fe(PO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是我国科学家首次在月壤中发现的新型静态矿物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该矿物中的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位于周期表中的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(2)(2023·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月选考卷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)Cu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元素位于周期表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(3)(2022·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辽宁卷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)Na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位于元素周期表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1000" y="3701594"/>
            <a:ext cx="11430000" cy="22742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70C0"/>
                </a:solidFill>
                <a:latin typeface="NEU-BZ-S92" panose="02020503000000020003" pitchFamily="18" charset="-122"/>
                <a:ea typeface="方正兰亭黑_GBK" panose="02000000000000000000" charset="-122"/>
                <a:cs typeface="Times New Roman" panose="02020603050405020304" pitchFamily="18" charset="0"/>
              </a:rPr>
              <a:t>易错警示</a:t>
            </a:r>
            <a:r>
              <a:rPr lang="en-US" altLang="zh-CN" sz="2800">
                <a:solidFill>
                  <a:srgbClr val="0070C0"/>
                </a:solidFill>
                <a:latin typeface="NEU-BZ-S92" panose="02020503000000020003" pitchFamily="18" charset="-122"/>
                <a:ea typeface="方正兰亭黑_GBK" panose="02000000000000000000" charset="-122"/>
                <a:cs typeface="Times New Roman" panose="02020603050405020304" pitchFamily="18" charset="0"/>
              </a:rPr>
              <a:t>  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关于周期表分区的两个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易错点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价层电子构型相同的元素不一定处于同族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和第</a:t>
            </a:r>
            <a:r>
              <a:rPr lang="zh-CN" altLang="zh-CN" sz="28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Ⅱ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族元素的价层电子构型均为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但处于不同族。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非金属元素并非都在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其中氢元素处于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区。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碱金属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——s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区。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8948727" y="1937845"/>
            <a:ext cx="545342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286575" y="2505757"/>
            <a:ext cx="545342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004313" y="3077703"/>
            <a:ext cx="545342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355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核外电子排布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2000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(n)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57780" y="1377315"/>
            <a:ext cx="91084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在多电子原子中，按照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核外电子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能量不同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将其分成不同能层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273175" y="2330450"/>
            <a:ext cx="10008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电子的能层由内向外排序，其序号、符号以及所能容纳的最多电子数如下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5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2790825"/>
            <a:ext cx="4021455" cy="369379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4265295" y="2877820"/>
          <a:ext cx="747839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85"/>
                <a:gridCol w="793115"/>
                <a:gridCol w="763270"/>
                <a:gridCol w="772795"/>
                <a:gridCol w="793750"/>
                <a:gridCol w="804545"/>
                <a:gridCol w="772160"/>
                <a:gridCol w="752475"/>
              </a:tblGrid>
              <a:tr h="3810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能层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一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二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三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四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五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六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七</a:t>
                      </a:r>
                      <a:endParaRPr lang="zh-CN" altLang="en-US"/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符号</a:t>
                      </a:r>
                      <a:endParaRPr lang="zh-CN" altLang="en-US" sz="2800" b="1">
                        <a:solidFill>
                          <a:srgbClr val="0070C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O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8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</a:t>
                      </a:r>
                      <a:endParaRPr lang="en-US" altLang="zh-CN" sz="28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最多电子数</a:t>
                      </a:r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b="1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b="1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b="1">
                          <a:solidFill>
                            <a:srgbClr val="00B050"/>
                          </a:solidFill>
                        </a:rPr>
                        <a:t>18</a:t>
                      </a: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b="1">
                          <a:solidFill>
                            <a:srgbClr val="00B050"/>
                          </a:solidFill>
                        </a:rPr>
                        <a:t>32</a:t>
                      </a: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b="1">
                          <a:solidFill>
                            <a:srgbClr val="00B050"/>
                          </a:solidFill>
                        </a:rPr>
                        <a:t>50</a:t>
                      </a: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b="1">
                          <a:solidFill>
                            <a:srgbClr val="00B050"/>
                          </a:solidFill>
                        </a:rPr>
                        <a:t>72</a:t>
                      </a: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b="1">
                          <a:solidFill>
                            <a:srgbClr val="00B050"/>
                          </a:solidFill>
                        </a:rPr>
                        <a:t>98</a:t>
                      </a: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离核远近</a:t>
                      </a:r>
                      <a:endParaRPr lang="zh-CN" altLang="en-US" sz="2800" b="1">
                        <a:solidFill>
                          <a:srgbClr val="0070C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/>
                </a:tc>
                <a:tc gridSpan="7"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能量高低</a:t>
                      </a:r>
                      <a:endParaRPr lang="zh-CN" altLang="en-US"/>
                    </a:p>
                  </a:txBody>
                  <a:tcPr vert="horz"/>
                </a:tc>
                <a:tc gridSpan="7">
                  <a:txBody>
                    <a:bodyPr wrap="square"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 b="1">
                        <a:solidFill>
                          <a:srgbClr val="00B050"/>
                        </a:solidFill>
                      </a:endParaRPr>
                    </a:p>
                  </a:txBody>
                  <a:tcPr vert="horz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797800" y="4518025"/>
            <a:ext cx="219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7797800" y="5055870"/>
            <a:ext cx="219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3376295" y="5490845"/>
            <a:ext cx="7844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说明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）同一原子中，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离核越远、能量越高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3674110" y="6379845"/>
            <a:ext cx="6396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（2）每一能层</a:t>
            </a:r>
            <a:r>
              <a:rPr lang="zh-CN" altLang="en-US" sz="24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最多容纳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的电子数为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2n</a:t>
            </a:r>
            <a:r>
              <a:rPr lang="en-US" altLang="zh-CN" sz="24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endParaRPr lang="en-US" altLang="zh-CN" sz="2400" b="1" baseline="30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7797800" y="4518025"/>
            <a:ext cx="2192020" cy="1019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4367530" y="3946525"/>
            <a:ext cx="7376160" cy="5003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5" grpId="0"/>
      <p:bldP spid="8" grpId="0" bldLvl="0" animBg="1"/>
      <p:bldP spid="10" grpId="0" bldLvl="0" animBg="1"/>
      <p:bldP spid="2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1133964"/>
            <a:ext cx="11430000" cy="33945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70C0"/>
                </a:solidFill>
                <a:latin typeface="NEU-BZ-S92" panose="02020503000000020003" pitchFamily="18" charset="-122"/>
                <a:ea typeface="方正兰亭黑_GBK" panose="02000000000000000000" charset="-122"/>
                <a:cs typeface="Times New Roman" panose="02020603050405020304" pitchFamily="18" charset="0"/>
              </a:rPr>
              <a:t>特别提醒</a:t>
            </a:r>
            <a:r>
              <a:rPr lang="en-US" altLang="zh-CN" sz="2800">
                <a:solidFill>
                  <a:srgbClr val="0070C0"/>
                </a:solidFill>
                <a:latin typeface="NEU-BZ-S92" panose="02020503000000020003" pitchFamily="18" charset="-122"/>
                <a:ea typeface="方正兰亭黑_GBK" panose="02000000000000000000" charset="-122"/>
                <a:cs typeface="Times New Roman" panose="02020603050405020304" pitchFamily="18" charset="0"/>
              </a:rPr>
              <a:t>  </a:t>
            </a: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元素周期表的应用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在周期表中金属与非金属的分界处可以找到</a:t>
            </a:r>
            <a:r>
              <a:rPr lang="zh-CN" alt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半导体材料</a:t>
            </a:r>
            <a:r>
              <a:rPr lang="en-US" alt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如硅、锗、镓等。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②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通常农药所含有的</a:t>
            </a:r>
            <a:r>
              <a:rPr lang="zh-CN" alt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氟、氯、硫、磷、砷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等元素在周期表中位置靠近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对这个区域内的元素进行研究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有助于制造出新品种的</a:t>
            </a:r>
            <a:r>
              <a:rPr lang="zh-CN" altLang="zh-CN" sz="280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农药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800">
                <a:solidFill>
                  <a:srgbClr val="000000"/>
                </a:solidFill>
                <a:latin typeface="NEU-BZ-S92" panose="02020503000000020003" pitchFamily="18" charset="-122"/>
                <a:cs typeface="宋体" panose="02010600030101010101" pitchFamily="2" charset="-122"/>
              </a:rPr>
              <a:t>③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过渡元素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中寻找制造催化剂和耐高温、耐腐蚀合金的元素。</a:t>
            </a:r>
            <a:endParaRPr lang="zh-CN" altLang="zh-CN" sz="28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ttp://photo-static-api.fotomore.com/creative/vcg/400/new/VCG41N1027467248.jpg?uid=386&amp;timestamp=1704965528&amp;sign=558a45e423d30c0399d7c57d5f534a5e" descr="C:/Users/HP/Pictures/登攀杯.jpg登攀杯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rcRect l="10082" r="10082"/>
          <a:stretch>
            <a:fillRect/>
          </a:stretch>
        </p:blipFill>
        <p:spPr>
          <a:xfrm>
            <a:off x="5459332" y="1243584"/>
            <a:ext cx="6729493" cy="561378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598" h="8841">
                <a:moveTo>
                  <a:pt x="5529" y="0"/>
                </a:moveTo>
                <a:lnTo>
                  <a:pt x="10598" y="0"/>
                </a:lnTo>
                <a:lnTo>
                  <a:pt x="10598" y="8841"/>
                </a:lnTo>
                <a:lnTo>
                  <a:pt x="0" y="8841"/>
                </a:lnTo>
                <a:lnTo>
                  <a:pt x="4838" y="403"/>
                </a:lnTo>
                <a:cubicBezTo>
                  <a:pt x="4967" y="158"/>
                  <a:pt x="5241" y="0"/>
                  <a:pt x="5529" y="0"/>
                </a:cubicBezTo>
                <a:close/>
              </a:path>
            </a:pathLst>
          </a:custGeom>
          <a:solidFill>
            <a:srgbClr val="D9D9D9"/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1440"/>
            <a:ext cx="1579880" cy="1624330"/>
          </a:xfrm>
          <a:prstGeom prst="rect">
            <a:avLst/>
          </a:prstGeom>
        </p:spPr>
      </p:pic>
      <p:pic>
        <p:nvPicPr>
          <p:cNvPr id="7" name="图片 6" descr="图片包含 游戏机, 画, 食物&#10;&#10;描述已自动生成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67" y="416307"/>
            <a:ext cx="3296278" cy="821543"/>
          </a:xfrm>
          <a:prstGeom prst="rect">
            <a:avLst/>
          </a:prstGeom>
        </p:spPr>
      </p:pic>
      <p:sp>
        <p:nvSpPr>
          <p:cNvPr id="8" name="标题 5"/>
          <p:cNvSpPr txBox="1">
            <a:spLocks noChangeArrowheads="1"/>
          </p:cNvSpPr>
          <p:nvPr/>
        </p:nvSpPr>
        <p:spPr>
          <a:xfrm>
            <a:off x="342265" y="1951990"/>
            <a:ext cx="10972800" cy="46069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真题汇总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物质结构与性质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5620" y="-158750"/>
            <a:ext cx="9784080" cy="6663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4860" y="473075"/>
            <a:ext cx="10415905" cy="1368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" y="2042160"/>
            <a:ext cx="12552045" cy="3342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9285" y="229870"/>
            <a:ext cx="9130030" cy="62807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6700" y="327025"/>
            <a:ext cx="4064000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真题</a:t>
            </a:r>
            <a:r>
              <a:rPr lang="zh-CN" altLang="en-US" sz="2400" b="1">
                <a:solidFill>
                  <a:srgbClr val="C00000"/>
                </a:solidFill>
              </a:rPr>
              <a:t>回顾</a:t>
            </a:r>
            <a:endParaRPr lang="zh-CN" altLang="en-US" sz="2400" b="1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C00000"/>
                </a:solidFill>
              </a:rPr>
              <a:t>考点概况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040" y="367030"/>
            <a:ext cx="9545955" cy="3578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299720"/>
            <a:ext cx="5953760" cy="1534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5" y="1978025"/>
            <a:ext cx="5458460" cy="4716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360680"/>
            <a:ext cx="11238230" cy="4686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470" y="181610"/>
            <a:ext cx="4094480" cy="5045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145" y="181610"/>
            <a:ext cx="3479800" cy="2440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095" y="2956560"/>
            <a:ext cx="3467100" cy="31153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015" y="1139825"/>
            <a:ext cx="3556000" cy="35769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965" y="927735"/>
            <a:ext cx="9631045" cy="4312285"/>
          </a:xfrm>
          <a:prstGeom prst="rect">
            <a:avLst/>
          </a:prstGeom>
        </p:spPr>
      </p:pic>
      <p:sp>
        <p:nvSpPr>
          <p:cNvPr id="17" name="Rectangle 11"/>
          <p:cNvSpPr/>
          <p:nvPr/>
        </p:nvSpPr>
        <p:spPr bwMode="auto">
          <a:xfrm>
            <a:off x="4214495" y="237490"/>
            <a:ext cx="3101340" cy="44196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lIns="0" tIns="0" rIns="0" bIns="0" anchor="ctr"/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杂化轨道</a:t>
            </a:r>
            <a:endParaRPr lang="zh-CN" altLang="en-US" sz="2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1315" y="571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原子核外电子排布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62255" y="523240"/>
          <a:ext cx="8651875" cy="5437505"/>
        </p:xfrm>
        <a:graphic>
          <a:graphicData uri="http://schemas.openxmlformats.org/drawingml/2006/table">
            <a:tbl>
              <a:tblPr/>
              <a:tblGrid>
                <a:gridCol w="1012190"/>
                <a:gridCol w="1011555"/>
                <a:gridCol w="1012190"/>
                <a:gridCol w="1649095"/>
                <a:gridCol w="1276350"/>
                <a:gridCol w="2690495"/>
              </a:tblGrid>
              <a:tr h="38227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能层(</a:t>
                      </a:r>
                      <a:r>
                        <a:rPr lang="en-US" sz="2000" b="1" i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</a:t>
                      </a: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能级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最多容纳的电子数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序数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符号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符号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原子轨道数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各能级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各能层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一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K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1s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二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L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2s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8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 v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2p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3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6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B cap="flat">
                      <a:noFill/>
                    </a:lnB>
                  </a:tcPr>
                </a:tc>
              </a:tr>
              <a:tr h="40386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三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M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3s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18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 v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3p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3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6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</a:tcPr>
                </a:tc>
              </a:tr>
              <a:tr h="382905">
                <a:tc v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3d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5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10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B cap="flat">
                      <a:noFill/>
                    </a:lnB>
                  </a:tcPr>
                </a:tc>
              </a:tr>
              <a:tr h="443230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charset="0"/>
                        </a:rPr>
                        <a:t>四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N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4s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32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 v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4p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3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6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</a:tcPr>
                </a:tc>
              </a:tr>
              <a:tr h="382905">
                <a:tc v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4d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5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10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</a:tcPr>
                </a:tc>
              </a:tr>
              <a:tr h="382270">
                <a:tc vMerge="1">
                  <a:tcPr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4f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7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14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B cap="flat">
                      <a:noFill/>
                    </a:lnB>
                  </a:tcPr>
                </a:tc>
              </a:tr>
              <a:tr h="3829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 i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n</a:t>
                      </a:r>
                      <a:endParaRPr lang="en-US" altLang="en-US" sz="2000" b="1" i="1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>
                      <a:noFill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方正书宋_GBK" panose="03000509000000000000" charset="-122"/>
                        </a:rPr>
                        <a:t>…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方正书宋_GBK" panose="03000509000000000000" charset="-122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</a:t>
                      </a:r>
                      <a:r>
                        <a:rPr lang="en-US" sz="2000" b="1" i="1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n</a:t>
                      </a:r>
                      <a:r>
                        <a:rPr lang="en-US" sz="2000" b="1" baseline="30000">
                          <a:latin typeface="微软雅黑" panose="020B0503020204020204" charset="-122"/>
                          <a:ea typeface="微软雅黑" panose="020B0503020204020204" charset="-122"/>
                          <a:cs typeface="NEU-BZ" charset="0"/>
                        </a:rPr>
                        <a:t>2</a:t>
                      </a:r>
                      <a:endParaRPr lang="en-US" altLang="en-US" sz="2000" b="1" baseline="30000">
                        <a:latin typeface="微软雅黑" panose="020B0503020204020204" charset="-122"/>
                        <a:ea typeface="微软雅黑" panose="020B0503020204020204" charset="-122"/>
                        <a:cs typeface="NEU-BZ" charset="0"/>
                      </a:endParaRPr>
                    </a:p>
                  </a:txBody>
                  <a:tcPr marL="14604" marR="14604" marT="14604" marB="14604" vert="horz" anchor="ctr" anchorCtr="0">
                    <a:lnL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999999"/>
                      </a:solidFill>
                      <a:prstDash val="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798560" y="2796540"/>
            <a:ext cx="10363200" cy="3388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空间运动状态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=原子轨道数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运动状态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=核外电子数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能量状态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=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能级数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150" y="5715"/>
            <a:ext cx="3625850" cy="292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385445"/>
            <a:ext cx="6699250" cy="3162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" y="369570"/>
            <a:ext cx="10967720" cy="4490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355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核外电子排布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540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1010E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4.原子核外电子排布</a:t>
            </a:r>
            <a:r>
              <a:rPr lang="en-US" altLang="zh-CN" sz="2800" b="1">
                <a:solidFill>
                  <a:srgbClr val="1010E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构造原理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2403" t="5278" r="22520" b="6978"/>
          <a:stretch>
            <a:fillRect/>
          </a:stretch>
        </p:blipFill>
        <p:spPr>
          <a:xfrm>
            <a:off x="6501765" y="1729105"/>
            <a:ext cx="5418455" cy="4704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907655" y="6162040"/>
            <a:ext cx="2781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构造原理示意图</a:t>
            </a:r>
            <a:endParaRPr lang="zh-CN" altLang="en-US" sz="2800" b="1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27660" y="1921510"/>
            <a:ext cx="1836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）概念：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2063115" y="1943735"/>
            <a:ext cx="45243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以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光谱学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事实为基础，从氢开始，随核电荷数递增，新增电子填入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能级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的顺序称为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构造原理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092950" y="729615"/>
            <a:ext cx="3461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①每一行对应一个能层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092950" y="1189990"/>
            <a:ext cx="4147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②每一个圆圈表示一个能级</a:t>
            </a:r>
            <a:endParaRPr lang="zh-CN" altLang="en-US">
              <a:latin typeface="Calibri" panose="020F0502020204030204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8285480" y="5005705"/>
            <a:ext cx="3711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③各圆圈间连接线的方向表示电子填入能级的顺序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327660" y="3820160"/>
            <a:ext cx="4425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电子填入能级的顺序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1395095" y="4510405"/>
            <a:ext cx="45656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1s</a:t>
            </a:r>
            <a:r>
              <a:rPr lang="zh-CN" altLang="en-US" sz="2800" b="1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2s</a:t>
            </a:r>
            <a:r>
              <a:rPr lang="zh-CN" altLang="en-US" sz="2800" b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2p</a:t>
            </a:r>
            <a:r>
              <a:rPr lang="zh-CN" altLang="en-US" sz="2800" b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3s</a:t>
            </a:r>
            <a:r>
              <a:rPr lang="zh-CN" altLang="en-US" sz="28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3p</a:t>
            </a:r>
            <a:r>
              <a:rPr lang="zh-CN" altLang="en-US" sz="2800" b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4s</a:t>
            </a:r>
            <a:endParaRPr lang="en-US" altLang="zh-CN" sz="2800" b="1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3d</a:t>
            </a:r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4p</a:t>
            </a:r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5s</a:t>
            </a:r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4d</a:t>
            </a:r>
            <a:r>
              <a:rPr lang="zh-CN" altLang="en-US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、</a:t>
            </a:r>
            <a:r>
              <a:rPr lang="en-US" altLang="zh-CN" sz="28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5p</a:t>
            </a:r>
            <a:endParaRPr lang="zh-CN" altLang="en-US" sz="2800" b="1">
              <a:ln>
                <a:noFill/>
              </a:ln>
              <a:solidFill>
                <a:srgbClr val="FF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9" grpId="0"/>
      <p:bldP spid="1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2580" y="735965"/>
            <a:ext cx="11317605" cy="2934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随堂练习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5.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请同学们尝试写出Cl</a:t>
            </a:r>
            <a:r>
              <a:rPr lang="zh-CN" altLang="en-US" sz="2800" kern="1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、Na</a:t>
            </a:r>
            <a:r>
              <a:rPr lang="zh-CN" altLang="en-US" sz="2800" kern="1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、Fe</a:t>
            </a:r>
            <a:r>
              <a:rPr lang="zh-CN" altLang="en-US" sz="2800" kern="1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2+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、Fe</a:t>
            </a:r>
            <a:r>
              <a:rPr lang="zh-CN" altLang="en-US" sz="2800" kern="1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3+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Cr</a:t>
            </a:r>
            <a:r>
              <a:rPr lang="en-US" altLang="zh-CN" sz="2800" kern="1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800" kern="1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电子排布式</a:t>
            </a:r>
            <a:endParaRPr lang="zh-CN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spcAft>
                <a:spcPct val="0"/>
              </a:spcAft>
            </a:pP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endParaRPr lang="en-US" altLang="zh-CN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en-US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zh-CN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60000"/>
              </a:lnSpc>
              <a:spcAft>
                <a:spcPct val="0"/>
              </a:spcAft>
            </a:pPr>
            <a:r>
              <a:rPr lang="en-US" altLang="zh-CN" sz="2800" kern="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lang="zh-CN" altLang="en-US" sz="2800" kern="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693670" y="1452245"/>
            <a:ext cx="5872480" cy="463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fontAlgn="base"/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Cl</a:t>
            </a:r>
            <a:r>
              <a:rPr lang="zh-CN" altLang="en-US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</a:t>
            </a:r>
            <a:endParaRPr lang="en-US" altLang="zh-CN" sz="2800" u="sng" baseline="3000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endParaRPr lang="en-US" altLang="zh-CN" sz="28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lang="zh-CN" altLang="en-US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1s</a:t>
            </a:r>
            <a:r>
              <a:rPr lang="en-US" altLang="zh-CN" sz="28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2s</a:t>
            </a:r>
            <a:r>
              <a:rPr lang="en-US" altLang="zh-CN" sz="28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2p</a:t>
            </a:r>
            <a:r>
              <a:rPr lang="en-US" altLang="zh-CN" sz="2800" baseline="30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</a:t>
            </a:r>
            <a:endParaRPr lang="en-US" altLang="zh-CN" sz="2800" baseline="300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endParaRPr lang="en-US" altLang="zh-CN" sz="2800" u="sng" baseline="300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Fe</a:t>
            </a:r>
            <a:r>
              <a:rPr lang="en-US" altLang="zh-CN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</a:t>
            </a:r>
            <a:r>
              <a:rPr lang="en-US" altLang="zh-CN" sz="2800" u="sng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800" u="sng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u="sng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800" u="sng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</a:t>
            </a:r>
            <a:endParaRPr lang="en-US" altLang="zh-CN" sz="2800" u="sng" baseline="30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>
              <a:lnSpc>
                <a:spcPct val="130000"/>
              </a:lnSpc>
            </a:pPr>
            <a:endParaRPr lang="en-US" altLang="zh-CN" sz="2800" b="1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r>
              <a:rPr lang="en-US" altLang="zh-CN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Fe</a:t>
            </a:r>
            <a:r>
              <a:rPr lang="en-US" altLang="zh-CN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</a:t>
            </a:r>
            <a:endParaRPr lang="en-US" altLang="zh-CN" sz="2800" baseline="30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endParaRPr lang="en-US" altLang="zh-CN" sz="2800" b="1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Cr</a:t>
            </a:r>
            <a:r>
              <a:rPr lang="en-US" altLang="zh-CN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baseline="3000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zh-CN" altLang="en-US" sz="2800" b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3s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3p</a:t>
            </a:r>
            <a:r>
              <a:rPr lang="en-US" altLang="zh-CN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     </a:t>
            </a:r>
            <a:r>
              <a:rPr lang="en-US" altLang="zh-CN" sz="280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2800" baseline="300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endParaRPr lang="en-US" altLang="zh-CN" sz="2800" baseline="3000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lvl="0" indent="0" fontAlgn="base"/>
            <a:endParaRPr lang="en-US" altLang="zh-CN" sz="2800" baseline="3000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19175" y="3598545"/>
            <a:ext cx="10273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稳定性：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Fe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&gt;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Fe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的原因：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Fe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的核外价层电子排布为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3d</a:t>
            </a:r>
            <a:r>
              <a:rPr lang="en-US" altLang="zh-CN" sz="2400" baseline="30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半满稳定结构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280035" y="749300"/>
            <a:ext cx="3559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二、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核外电子排布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686435" y="1377315"/>
            <a:ext cx="4576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5.核外电子排布的表示方法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86435" y="1921510"/>
            <a:ext cx="2907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轨道表示式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594100" y="1915160"/>
            <a:ext cx="80029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轨道表示式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又称电子排布图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）是表述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电子排布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的一种图式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90015" y="2884170"/>
            <a:ext cx="3324225" cy="12566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72430" y="2884170"/>
            <a:ext cx="5435600" cy="1256030"/>
          </a:xfrm>
          <a:prstGeom prst="rect">
            <a:avLst/>
          </a:prstGeom>
        </p:spPr>
      </p:pic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1169035" y="4386580"/>
            <a:ext cx="101117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表示方法：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用方框(或圆圈)表示原子轨道，能量相同的原子轨道(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简并轨道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)的方框相连，箭头表示一种自旋状态的电子，“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↑↓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电子对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↑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”或“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”称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单电子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(或称</a:t>
            </a:r>
            <a:r>
              <a:rPr lang="zh-CN" altLang="en-US" sz="28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未成对电子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)通常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在方框的下方用能级符号表示轨道所属能级。有时画出的能级</a:t>
            </a:r>
            <a:r>
              <a:rPr lang="zh-CN" altLang="en-US" sz="28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上下错落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，以表达</a:t>
            </a:r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能量高低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不同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6775"/>
</p:tagLst>
</file>

<file path=ppt/tags/tag101.xml><?xml version="1.0" encoding="utf-8"?>
<p:tagLst xmlns:p="http://schemas.openxmlformats.org/presentationml/2006/main">
  <p:tag name="AS_UNIQUEID" val="6776"/>
</p:tagLst>
</file>

<file path=ppt/tags/tag102.xml><?xml version="1.0" encoding="utf-8"?>
<p:tagLst xmlns:p="http://schemas.openxmlformats.org/presentationml/2006/main">
  <p:tag name="AS_UNIQUEID" val="6777"/>
</p:tagLst>
</file>

<file path=ppt/tags/tag103.xml><?xml version="1.0" encoding="utf-8"?>
<p:tagLst xmlns:p="http://schemas.openxmlformats.org/presentationml/2006/main">
  <p:tag name="AS_UNIQUEID" val="6778"/>
</p:tagLst>
</file>

<file path=ppt/tags/tag104.xml><?xml version="1.0" encoding="utf-8"?>
<p:tagLst xmlns:p="http://schemas.openxmlformats.org/presentationml/2006/main">
  <p:tag name="AS_UNIQUEID" val="6779"/>
</p:tagLst>
</file>

<file path=ppt/tags/tag105.xml><?xml version="1.0" encoding="utf-8"?>
<p:tagLst xmlns:p="http://schemas.openxmlformats.org/presentationml/2006/main">
  <p:tag name="AS_UNIQUEID" val="6780"/>
</p:tagLst>
</file>

<file path=ppt/tags/tag106.xml><?xml version="1.0" encoding="utf-8"?>
<p:tagLst xmlns:p="http://schemas.openxmlformats.org/presentationml/2006/main">
  <p:tag name="AS_UNIQUEID" val="6781"/>
</p:tagLst>
</file>

<file path=ppt/tags/tag107.xml><?xml version="1.0" encoding="utf-8"?>
<p:tagLst xmlns:p="http://schemas.openxmlformats.org/presentationml/2006/main">
  <p:tag name="AS_UNIQUEID" val="6782"/>
</p:tagLst>
</file>

<file path=ppt/tags/tag108.xml><?xml version="1.0" encoding="utf-8"?>
<p:tagLst xmlns:p="http://schemas.openxmlformats.org/presentationml/2006/main">
  <p:tag name="AS_UNIQUEID" val="6783"/>
</p:tagLst>
</file>

<file path=ppt/tags/tag109.xml><?xml version="1.0" encoding="utf-8"?>
<p:tagLst xmlns:p="http://schemas.openxmlformats.org/presentationml/2006/main">
  <p:tag name="AS_UNIQUEID" val="678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6785"/>
</p:tagLst>
</file>

<file path=ppt/tags/tag111.xml><?xml version="1.0" encoding="utf-8"?>
<p:tagLst xmlns:p="http://schemas.openxmlformats.org/presentationml/2006/main">
  <p:tag name="AS_UNIQUEID" val="6787"/>
</p:tagLst>
</file>

<file path=ppt/tags/tag112.xml><?xml version="1.0" encoding="utf-8"?>
<p:tagLst xmlns:p="http://schemas.openxmlformats.org/presentationml/2006/main">
  <p:tag name="AS_UNIQUEID" val="6788"/>
</p:tagLst>
</file>

<file path=ppt/tags/tag113.xml><?xml version="1.0" encoding="utf-8"?>
<p:tagLst xmlns:p="http://schemas.openxmlformats.org/presentationml/2006/main">
  <p:tag name="AS_UNIQUEID" val="6789"/>
</p:tagLst>
</file>

<file path=ppt/tags/tag114.xml><?xml version="1.0" encoding="utf-8"?>
<p:tagLst xmlns:p="http://schemas.openxmlformats.org/presentationml/2006/main">
  <p:tag name="AS_UNIQUEID" val="6790"/>
</p:tagLst>
</file>

<file path=ppt/tags/tag115.xml><?xml version="1.0" encoding="utf-8"?>
<p:tagLst xmlns:p="http://schemas.openxmlformats.org/presentationml/2006/main">
  <p:tag name="AS_UNIQUEID" val="6791"/>
</p:tagLst>
</file>

<file path=ppt/tags/tag116.xml><?xml version="1.0" encoding="utf-8"?>
<p:tagLst xmlns:p="http://schemas.openxmlformats.org/presentationml/2006/main">
  <p:tag name="AS_UNIQUEID" val="6792"/>
</p:tagLst>
</file>

<file path=ppt/tags/tag117.xml><?xml version="1.0" encoding="utf-8"?>
<p:tagLst xmlns:p="http://schemas.openxmlformats.org/presentationml/2006/main">
  <p:tag name="AS_UNIQUEID" val="6793"/>
</p:tagLst>
</file>

<file path=ppt/tags/tag118.xml><?xml version="1.0" encoding="utf-8"?>
<p:tagLst xmlns:p="http://schemas.openxmlformats.org/presentationml/2006/main">
  <p:tag name="AS_UNIQUEID" val="6794"/>
</p:tagLst>
</file>

<file path=ppt/tags/tag119.xml><?xml version="1.0" encoding="utf-8"?>
<p:tagLst xmlns:p="http://schemas.openxmlformats.org/presentationml/2006/main">
  <p:tag name="AS_UNIQUEID" val="6795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6796"/>
</p:tagLst>
</file>

<file path=ppt/tags/tag121.xml><?xml version="1.0" encoding="utf-8"?>
<p:tagLst xmlns:p="http://schemas.openxmlformats.org/presentationml/2006/main">
  <p:tag name="AS_UNIQUEID" val="6797"/>
</p:tagLst>
</file>

<file path=ppt/tags/tag122.xml><?xml version="1.0" encoding="utf-8"?>
<p:tagLst xmlns:p="http://schemas.openxmlformats.org/presentationml/2006/main">
  <p:tag name="AS_UNIQUEID" val="6798"/>
</p:tagLst>
</file>

<file path=ppt/tags/tag123.xml><?xml version="1.0" encoding="utf-8"?>
<p:tagLst xmlns:p="http://schemas.openxmlformats.org/presentationml/2006/main">
  <p:tag name="AS_UNIQUEID" val="6799"/>
</p:tagLst>
</file>

<file path=ppt/tags/tag124.xml><?xml version="1.0" encoding="utf-8"?>
<p:tagLst xmlns:p="http://schemas.openxmlformats.org/presentationml/2006/main">
  <p:tag name="AS_UNIQUEID" val="6800"/>
</p:tagLst>
</file>

<file path=ppt/tags/tag125.xml><?xml version="1.0" encoding="utf-8"?>
<p:tagLst xmlns:p="http://schemas.openxmlformats.org/presentationml/2006/main">
  <p:tag name="AS_UNIQUEID" val="6801"/>
</p:tagLst>
</file>

<file path=ppt/tags/tag126.xml><?xml version="1.0" encoding="utf-8"?>
<p:tagLst xmlns:p="http://schemas.openxmlformats.org/presentationml/2006/main">
  <p:tag name="AS_UNIQUEID" val="6802"/>
</p:tagLst>
</file>

<file path=ppt/tags/tag127.xml><?xml version="1.0" encoding="utf-8"?>
<p:tagLst xmlns:p="http://schemas.openxmlformats.org/presentationml/2006/main">
  <p:tag name="AS_UNIQUEID" val="6803"/>
</p:tagLst>
</file>

<file path=ppt/tags/tag128.xml><?xml version="1.0" encoding="utf-8"?>
<p:tagLst xmlns:p="http://schemas.openxmlformats.org/presentationml/2006/main">
  <p:tag name="AS_UNIQUEID" val="6804"/>
</p:tagLst>
</file>

<file path=ppt/tags/tag129.xml><?xml version="1.0" encoding="utf-8"?>
<p:tagLst xmlns:p="http://schemas.openxmlformats.org/presentationml/2006/main">
  <p:tag name="AS_UNIQUEID" val="6805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6806"/>
</p:tagLst>
</file>

<file path=ppt/tags/tag131.xml><?xml version="1.0" encoding="utf-8"?>
<p:tagLst xmlns:p="http://schemas.openxmlformats.org/presentationml/2006/main">
  <p:tag name="AS_UNIQUEID" val="6807"/>
</p:tagLst>
</file>

<file path=ppt/tags/tag132.xml><?xml version="1.0" encoding="utf-8"?>
<p:tagLst xmlns:p="http://schemas.openxmlformats.org/presentationml/2006/main">
  <p:tag name="AS_UNIQUEID" val="6808"/>
</p:tagLst>
</file>

<file path=ppt/tags/tag133.xml><?xml version="1.0" encoding="utf-8"?>
<p:tagLst xmlns:p="http://schemas.openxmlformats.org/presentationml/2006/main">
  <p:tag name="AS_UNIQUEID" val="6809"/>
</p:tagLst>
</file>

<file path=ppt/tags/tag134.xml><?xml version="1.0" encoding="utf-8"?>
<p:tagLst xmlns:p="http://schemas.openxmlformats.org/presentationml/2006/main">
  <p:tag name="AS_UNIQUEID" val="6810"/>
</p:tagLst>
</file>

<file path=ppt/tags/tag135.xml><?xml version="1.0" encoding="utf-8"?>
<p:tagLst xmlns:p="http://schemas.openxmlformats.org/presentationml/2006/main">
  <p:tag name="AS_UNIQUEID" val="6811"/>
</p:tagLst>
</file>

<file path=ppt/tags/tag136.xml><?xml version="1.0" encoding="utf-8"?>
<p:tagLst xmlns:p="http://schemas.openxmlformats.org/presentationml/2006/main">
  <p:tag name="AS_UNIQUEID" val="6812"/>
</p:tagLst>
</file>

<file path=ppt/tags/tag137.xml><?xml version="1.0" encoding="utf-8"?>
<p:tagLst xmlns:p="http://schemas.openxmlformats.org/presentationml/2006/main">
  <p:tag name="AS_UNIQUEID" val="6813"/>
</p:tagLst>
</file>

<file path=ppt/tags/tag138.xml><?xml version="1.0" encoding="utf-8"?>
<p:tagLst xmlns:p="http://schemas.openxmlformats.org/presentationml/2006/main">
  <p:tag name="AS_UNIQUEID" val="7072"/>
</p:tagLst>
</file>

<file path=ppt/tags/tag139.xml><?xml version="1.0" encoding="utf-8"?>
<p:tagLst xmlns:p="http://schemas.openxmlformats.org/presentationml/2006/main">
  <p:tag name="AS_UNIQUEID" val="68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6822"/>
</p:tagLst>
</file>

<file path=ppt/tags/tag141.xml><?xml version="1.0" encoding="utf-8"?>
<p:tagLst xmlns:p="http://schemas.openxmlformats.org/presentationml/2006/main">
  <p:tag name="AS_UNIQUEID" val="6823"/>
</p:tagLst>
</file>

<file path=ppt/tags/tag142.xml><?xml version="1.0" encoding="utf-8"?>
<p:tagLst xmlns:p="http://schemas.openxmlformats.org/presentationml/2006/main">
  <p:tag name="AS_UNIQUEID" val="6824"/>
</p:tagLst>
</file>

<file path=ppt/tags/tag143.xml><?xml version="1.0" encoding="utf-8"?>
<p:tagLst xmlns:p="http://schemas.openxmlformats.org/presentationml/2006/main">
  <p:tag name="AS_UNIQUEID" val="171"/>
</p:tagLst>
</file>

<file path=ppt/tags/tag144.xml><?xml version="1.0" encoding="utf-8"?>
<p:tagLst xmlns:p="http://schemas.openxmlformats.org/presentationml/2006/main">
  <p:tag name="AS_UNIQUEID" val="6825"/>
</p:tagLst>
</file>

<file path=ppt/tags/tag145.xml><?xml version="1.0" encoding="utf-8"?>
<p:tagLst xmlns:p="http://schemas.openxmlformats.org/presentationml/2006/main">
  <p:tag name="AS_UNIQUEID" val="6826"/>
</p:tagLst>
</file>

<file path=ppt/tags/tag146.xml><?xml version="1.0" encoding="utf-8"?>
<p:tagLst xmlns:p="http://schemas.openxmlformats.org/presentationml/2006/main">
  <p:tag name="AS_UNIQUEID" val="6827"/>
</p:tagLst>
</file>

<file path=ppt/tags/tag147.xml><?xml version="1.0" encoding="utf-8"?>
<p:tagLst xmlns:p="http://schemas.openxmlformats.org/presentationml/2006/main">
  <p:tag name="AS_UNIQUEID" val="6828"/>
</p:tagLst>
</file>

<file path=ppt/tags/tag148.xml><?xml version="1.0" encoding="utf-8"?>
<p:tagLst xmlns:p="http://schemas.openxmlformats.org/presentationml/2006/main">
  <p:tag name="AS_UNIQUEID" val="6829"/>
</p:tagLst>
</file>

<file path=ppt/tags/tag149.xml><?xml version="1.0" encoding="utf-8"?>
<p:tagLst xmlns:p="http://schemas.openxmlformats.org/presentationml/2006/main">
  <p:tag name="AS_UNIQUEID" val="683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6831"/>
</p:tagLst>
</file>

<file path=ppt/tags/tag151.xml><?xml version="1.0" encoding="utf-8"?>
<p:tagLst xmlns:p="http://schemas.openxmlformats.org/presentationml/2006/main">
  <p:tag name="TABLE_ENDDRAG_ORIGIN_RECT" val="681*428"/>
  <p:tag name="TABLE_ENDDRAG_RECT" val="20*74*681*428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AS_UNIQUEID" val="6882"/>
</p:tagLst>
</file>

<file path=ppt/tags/tag154.xml><?xml version="1.0" encoding="utf-8"?>
<p:tagLst xmlns:p="http://schemas.openxmlformats.org/presentationml/2006/main">
  <p:tag name="AS_UNIQUEID" val="6883"/>
</p:tagLst>
</file>

<file path=ppt/tags/tag155.xml><?xml version="1.0" encoding="utf-8"?>
<p:tagLst xmlns:p="http://schemas.openxmlformats.org/presentationml/2006/main">
  <p:tag name="AS_UNIQUEID" val="1246"/>
</p:tagLst>
</file>

<file path=ppt/tags/tag156.xml><?xml version="1.0" encoding="utf-8"?>
<p:tagLst xmlns:p="http://schemas.openxmlformats.org/presentationml/2006/main">
  <p:tag name="AS_UNIQUEID" val="6884"/>
</p:tagLst>
</file>

<file path=ppt/tags/tag157.xml><?xml version="1.0" encoding="utf-8"?>
<p:tagLst xmlns:p="http://schemas.openxmlformats.org/presentationml/2006/main">
  <p:tag name="AS_UNIQUEID" val="6885"/>
</p:tagLst>
</file>

<file path=ppt/tags/tag158.xml><?xml version="1.0" encoding="utf-8"?>
<p:tagLst xmlns:p="http://schemas.openxmlformats.org/presentationml/2006/main">
  <p:tag name="AS_UNIQUEID" val="6886"/>
</p:tagLst>
</file>

<file path=ppt/tags/tag159.xml><?xml version="1.0" encoding="utf-8"?>
<p:tagLst xmlns:p="http://schemas.openxmlformats.org/presentationml/2006/main">
  <p:tag name="AS_UNIQUEID" val="688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6888"/>
</p:tagLst>
</file>

<file path=ppt/tags/tag161.xml><?xml version="1.0" encoding="utf-8"?>
<p:tagLst xmlns:p="http://schemas.openxmlformats.org/presentationml/2006/main">
  <p:tag name="AS_UNIQUEID" val="6889"/>
</p:tagLst>
</file>

<file path=ppt/tags/tag162.xml><?xml version="1.0" encoding="utf-8"?>
<p:tagLst xmlns:p="http://schemas.openxmlformats.org/presentationml/2006/main">
  <p:tag name="AS_UNIQUEID" val="6890"/>
</p:tagLst>
</file>

<file path=ppt/tags/tag163.xml><?xml version="1.0" encoding="utf-8"?>
<p:tagLst xmlns:p="http://schemas.openxmlformats.org/presentationml/2006/main">
  <p:tag name="AS_UNIQUEID" val="6891"/>
</p:tagLst>
</file>

<file path=ppt/tags/tag164.xml><?xml version="1.0" encoding="utf-8"?>
<p:tagLst xmlns:p="http://schemas.openxmlformats.org/presentationml/2006/main">
  <p:tag name="AS_UNIQUEID" val="6926"/>
</p:tagLst>
</file>

<file path=ppt/tags/tag165.xml><?xml version="1.0" encoding="utf-8"?>
<p:tagLst xmlns:p="http://schemas.openxmlformats.org/presentationml/2006/main">
  <p:tag name="AS_UNIQUEID" val="6927"/>
</p:tagLst>
</file>

<file path=ppt/tags/tag166.xml><?xml version="1.0" encoding="utf-8"?>
<p:tagLst xmlns:p="http://schemas.openxmlformats.org/presentationml/2006/main">
  <p:tag name="AS_UNIQUEID" val="6928"/>
</p:tagLst>
</file>

<file path=ppt/tags/tag167.xml><?xml version="1.0" encoding="utf-8"?>
<p:tagLst xmlns:p="http://schemas.openxmlformats.org/presentationml/2006/main">
  <p:tag name="AS_UNIQUEID" val="6969"/>
</p:tagLst>
</file>

<file path=ppt/tags/tag168.xml><?xml version="1.0" encoding="utf-8"?>
<p:tagLst xmlns:p="http://schemas.openxmlformats.org/presentationml/2006/main">
  <p:tag name="AS_UNIQUEID" val="6970"/>
</p:tagLst>
</file>

<file path=ppt/tags/tag169.xml><?xml version="1.0" encoding="utf-8"?>
<p:tagLst xmlns:p="http://schemas.openxmlformats.org/presentationml/2006/main">
  <p:tag name="AS_UNIQUEID" val="697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6972"/>
</p:tagLst>
</file>

<file path=ppt/tags/tag171.xml><?xml version="1.0" encoding="utf-8"?>
<p:tagLst xmlns:p="http://schemas.openxmlformats.org/presentationml/2006/main">
  <p:tag name="AS_UNIQUEID" val="6973"/>
</p:tagLst>
</file>

<file path=ppt/tags/tag172.xml><?xml version="1.0" encoding="utf-8"?>
<p:tagLst xmlns:p="http://schemas.openxmlformats.org/presentationml/2006/main">
  <p:tag name="AS_UNIQUEID" val="6974"/>
</p:tagLst>
</file>

<file path=ppt/tags/tag173.xml><?xml version="1.0" encoding="utf-8"?>
<p:tagLst xmlns:p="http://schemas.openxmlformats.org/presentationml/2006/main">
  <p:tag name="AS_UNIQUEID" val="6975"/>
</p:tagLst>
</file>

<file path=ppt/tags/tag174.xml><?xml version="1.0" encoding="utf-8"?>
<p:tagLst xmlns:p="http://schemas.openxmlformats.org/presentationml/2006/main">
  <p:tag name="AS_UNIQUEID" val="6977"/>
</p:tagLst>
</file>

<file path=ppt/tags/tag175.xml><?xml version="1.0" encoding="utf-8"?>
<p:tagLst xmlns:p="http://schemas.openxmlformats.org/presentationml/2006/main">
  <p:tag name="AS_UNIQUEID" val="6978"/>
</p:tagLst>
</file>

<file path=ppt/tags/tag176.xml><?xml version="1.0" encoding="utf-8"?>
<p:tagLst xmlns:p="http://schemas.openxmlformats.org/presentationml/2006/main">
  <p:tag name="AS_UNIQUEID" val="6979"/>
</p:tagLst>
</file>

<file path=ppt/tags/tag177.xml><?xml version="1.0" encoding="utf-8"?>
<p:tagLst xmlns:p="http://schemas.openxmlformats.org/presentationml/2006/main">
  <p:tag name="AS_UNIQUEID" val="6980"/>
</p:tagLst>
</file>

<file path=ppt/tags/tag178.xml><?xml version="1.0" encoding="utf-8"?>
<p:tagLst xmlns:p="http://schemas.openxmlformats.org/presentationml/2006/main">
  <p:tag name="AS_UNIQUEID" val="6981"/>
</p:tagLst>
</file>

<file path=ppt/tags/tag179.xml><?xml version="1.0" encoding="utf-8"?>
<p:tagLst xmlns:p="http://schemas.openxmlformats.org/presentationml/2006/main">
  <p:tag name="AS_UNIQUEID" val="698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6983"/>
</p:tagLst>
</file>

<file path=ppt/tags/tag181.xml><?xml version="1.0" encoding="utf-8"?>
<p:tagLst xmlns:p="http://schemas.openxmlformats.org/presentationml/2006/main">
  <p:tag name="AS_UNIQUEID" val="6984"/>
</p:tagLst>
</file>

<file path=ppt/tags/tag182.xml><?xml version="1.0" encoding="utf-8"?>
<p:tagLst xmlns:p="http://schemas.openxmlformats.org/presentationml/2006/main">
  <p:tag name="AS_UNIQUEID" val="6985"/>
</p:tagLst>
</file>

<file path=ppt/tags/tag183.xml><?xml version="1.0" encoding="utf-8"?>
<p:tagLst xmlns:p="http://schemas.openxmlformats.org/presentationml/2006/main">
  <p:tag name="AS_UNIQUEID" val="6986"/>
</p:tagLst>
</file>

<file path=ppt/tags/tag184.xml><?xml version="1.0" encoding="utf-8"?>
<p:tagLst xmlns:p="http://schemas.openxmlformats.org/presentationml/2006/main">
  <p:tag name="AS_UNIQUEID" val="6987"/>
</p:tagLst>
</file>

<file path=ppt/tags/tag185.xml><?xml version="1.0" encoding="utf-8"?>
<p:tagLst xmlns:p="http://schemas.openxmlformats.org/presentationml/2006/main">
  <p:tag name="AS_UNIQUEID" val="6988"/>
</p:tagLst>
</file>

<file path=ppt/tags/tag186.xml><?xml version="1.0" encoding="utf-8"?>
<p:tagLst xmlns:p="http://schemas.openxmlformats.org/presentationml/2006/main">
  <p:tag name="AS_UNIQUEID" val="6673"/>
</p:tagLst>
</file>

<file path=ppt/tags/tag187.xml><?xml version="1.0" encoding="utf-8"?>
<p:tagLst xmlns:p="http://schemas.openxmlformats.org/presentationml/2006/main">
  <p:tag name="AS_UNIQUEID" val="6676"/>
</p:tagLst>
</file>

<file path=ppt/tags/tag188.xml><?xml version="1.0" encoding="utf-8"?>
<p:tagLst xmlns:p="http://schemas.openxmlformats.org/presentationml/2006/main">
  <p:tag name="AS_UNIQUEID" val="6990"/>
</p:tagLst>
</file>

<file path=ppt/tags/tag189.xml><?xml version="1.0" encoding="utf-8"?>
<p:tagLst xmlns:p="http://schemas.openxmlformats.org/presentationml/2006/main">
  <p:tag name="AS_UNIQUEID" val="699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7010"/>
</p:tagLst>
</file>

<file path=ppt/tags/tag191.xml><?xml version="1.0" encoding="utf-8"?>
<p:tagLst xmlns:p="http://schemas.openxmlformats.org/presentationml/2006/main">
  <p:tag name="AS_UNIQUEID" val="7011"/>
</p:tagLst>
</file>

<file path=ppt/tags/tag192.xml><?xml version="1.0" encoding="utf-8"?>
<p:tagLst xmlns:p="http://schemas.openxmlformats.org/presentationml/2006/main">
  <p:tag name="AS_UNIQUEID" val="7012"/>
</p:tagLst>
</file>

<file path=ppt/tags/tag193.xml><?xml version="1.0" encoding="utf-8"?>
<p:tagLst xmlns:p="http://schemas.openxmlformats.org/presentationml/2006/main">
  <p:tag name="AS_UNIQUEID" val="1637"/>
</p:tagLst>
</file>

<file path=ppt/tags/tag194.xml><?xml version="1.0" encoding="utf-8"?>
<p:tagLst xmlns:p="http://schemas.openxmlformats.org/presentationml/2006/main">
  <p:tag name="AS_UNIQUEID" val="1638"/>
</p:tagLst>
</file>

<file path=ppt/tags/tag195.xml><?xml version="1.0" encoding="utf-8"?>
<p:tagLst xmlns:p="http://schemas.openxmlformats.org/presentationml/2006/main">
  <p:tag name="AS_UNIQUEID" val="1636"/>
</p:tagLst>
</file>

<file path=ppt/tags/tag196.xml><?xml version="1.0" encoding="utf-8"?>
<p:tagLst xmlns:p="http://schemas.openxmlformats.org/presentationml/2006/main">
  <p:tag name="AS_UNIQUEID" val="1636"/>
</p:tagLst>
</file>

<file path=ppt/tags/tag197.xml><?xml version="1.0" encoding="utf-8"?>
<p:tagLst xmlns:p="http://schemas.openxmlformats.org/presentationml/2006/main">
  <p:tag name="AS_UNIQUEID" val="1636"/>
</p:tagLst>
</file>

<file path=ppt/tags/tag198.xml><?xml version="1.0" encoding="utf-8"?>
<p:tagLst xmlns:p="http://schemas.openxmlformats.org/presentationml/2006/main">
  <p:tag name="AS_UNIQUEID" val="1639"/>
</p:tagLst>
</file>

<file path=ppt/tags/tag199.xml><?xml version="1.0" encoding="utf-8"?>
<p:tagLst xmlns:p="http://schemas.openxmlformats.org/presentationml/2006/main">
  <p:tag name="AS_UNIQUEID" val="701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7014"/>
</p:tagLst>
</file>

<file path=ppt/tags/tag201.xml><?xml version="1.0" encoding="utf-8"?>
<p:tagLst xmlns:p="http://schemas.openxmlformats.org/presentationml/2006/main">
  <p:tag name="AS_UNIQUEID" val="7015"/>
</p:tagLst>
</file>

<file path=ppt/tags/tag202.xml><?xml version="1.0" encoding="utf-8"?>
<p:tagLst xmlns:p="http://schemas.openxmlformats.org/presentationml/2006/main">
  <p:tag name="AS_UNIQUEID" val="7017"/>
</p:tagLst>
</file>

<file path=ppt/tags/tag203.xml><?xml version="1.0" encoding="utf-8"?>
<p:tagLst xmlns:p="http://schemas.openxmlformats.org/presentationml/2006/main">
  <p:tag name="AS_UNIQUEID" val="7018"/>
</p:tagLst>
</file>

<file path=ppt/tags/tag204.xml><?xml version="1.0" encoding="utf-8"?>
<p:tagLst xmlns:p="http://schemas.openxmlformats.org/presentationml/2006/main">
  <p:tag name="AS_UNIQUEID" val="7019"/>
</p:tagLst>
</file>

<file path=ppt/tags/tag205.xml><?xml version="1.0" encoding="utf-8"?>
<p:tagLst xmlns:p="http://schemas.openxmlformats.org/presentationml/2006/main">
  <p:tag name="AS_UNIQUEID" val="1074"/>
</p:tagLst>
</file>

<file path=ppt/tags/tag206.xml><?xml version="1.0" encoding="utf-8"?>
<p:tagLst xmlns:p="http://schemas.openxmlformats.org/presentationml/2006/main">
  <p:tag name="AS_UNIQUEID" val="5331"/>
</p:tagLst>
</file>

<file path=ppt/tags/tag207.xml><?xml version="1.0" encoding="utf-8"?>
<p:tagLst xmlns:p="http://schemas.openxmlformats.org/presentationml/2006/main">
  <p:tag name="AS_UNIQUEID" val="1074"/>
</p:tagLst>
</file>

<file path=ppt/tags/tag208.xml><?xml version="1.0" encoding="utf-8"?>
<p:tagLst xmlns:p="http://schemas.openxmlformats.org/presentationml/2006/main">
  <p:tag name="AS_UNIQUEID" val="1071"/>
</p:tagLst>
</file>

<file path=ppt/tags/tag209.xml><?xml version="1.0" encoding="utf-8"?>
<p:tagLst xmlns:p="http://schemas.openxmlformats.org/presentationml/2006/main">
  <p:tag name="AS_UNIQUEID" val="106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1070"/>
  <p:tag name="KSO_WM_BEAUTIFY_FLAG" val=""/>
</p:tagLst>
</file>

<file path=ppt/tags/tag211.xml><?xml version="1.0" encoding="utf-8"?>
<p:tagLst xmlns:p="http://schemas.openxmlformats.org/presentationml/2006/main">
  <p:tag name="AS_UNIQUEID" val="1071"/>
  <p:tag name="KSO_WM_BEAUTIFY_FLAG" val=""/>
</p:tagLst>
</file>

<file path=ppt/tags/tag212.xml><?xml version="1.0" encoding="utf-8"?>
<p:tagLst xmlns:p="http://schemas.openxmlformats.org/presentationml/2006/main">
  <p:tag name="AS_UNIQUEID" val="1072"/>
  <p:tag name="KSO_WM_BEAUTIFY_FLAG" val=""/>
</p:tagLst>
</file>

<file path=ppt/tags/tag213.xml><?xml version="1.0" encoding="utf-8"?>
<p:tagLst xmlns:p="http://schemas.openxmlformats.org/presentationml/2006/main">
  <p:tag name="AS_UNIQUEID" val="1073"/>
  <p:tag name="KSO_WM_BEAUTIFY_FLAG" val=""/>
</p:tagLst>
</file>

<file path=ppt/tags/tag214.xml><?xml version="1.0" encoding="utf-8"?>
<p:tagLst xmlns:p="http://schemas.openxmlformats.org/presentationml/2006/main">
  <p:tag name="AS_UNIQUEID" val="1074"/>
  <p:tag name="KSO_WM_BEAUTIFY_FLAG" val=""/>
</p:tagLst>
</file>

<file path=ppt/tags/tag215.xml><?xml version="1.0" encoding="utf-8"?>
<p:tagLst xmlns:p="http://schemas.openxmlformats.org/presentationml/2006/main">
  <p:tag name="AS_UNIQUEID" val="1075"/>
  <p:tag name="KSO_WM_BEAUTIFY_FLAG" val=""/>
</p:tagLst>
</file>

<file path=ppt/tags/tag216.xml><?xml version="1.0" encoding="utf-8"?>
<p:tagLst xmlns:p="http://schemas.openxmlformats.org/presentationml/2006/main">
  <p:tag name="AS_UNIQUEID" val="1076"/>
  <p:tag name="KSO_WM_BEAUTIFY_FLAG" val=""/>
</p:tagLst>
</file>

<file path=ppt/tags/tag217.xml><?xml version="1.0" encoding="utf-8"?>
<p:tagLst xmlns:p="http://schemas.openxmlformats.org/presentationml/2006/main">
  <p:tag name="AS_UNIQUEID" val="1077"/>
  <p:tag name="KSO_WM_BEAUTIFY_FLAG" val=""/>
</p:tagLst>
</file>

<file path=ppt/tags/tag218.xml><?xml version="1.0" encoding="utf-8"?>
<p:tagLst xmlns:p="http://schemas.openxmlformats.org/presentationml/2006/main">
  <p:tag name="AS_UNIQUEID" val="1078"/>
</p:tagLst>
</file>

<file path=ppt/tags/tag219.xml><?xml version="1.0" encoding="utf-8"?>
<p:tagLst xmlns:p="http://schemas.openxmlformats.org/presentationml/2006/main">
  <p:tag name="AS_UNIQUEID" val="1080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1081"/>
  <p:tag name="KSO_WM_BEAUTIFY_FLAG" val=""/>
</p:tagLst>
</file>

<file path=ppt/tags/tag221.xml><?xml version="1.0" encoding="utf-8"?>
<p:tagLst xmlns:p="http://schemas.openxmlformats.org/presentationml/2006/main">
  <p:tag name="AS_UNIQUEID" val="1082"/>
  <p:tag name="KSO_WM_BEAUTIFY_FLAG" val=""/>
</p:tagLst>
</file>

<file path=ppt/tags/tag222.xml><?xml version="1.0" encoding="utf-8"?>
<p:tagLst xmlns:p="http://schemas.openxmlformats.org/presentationml/2006/main">
  <p:tag name="AS_UNIQUEID" val="1083"/>
  <p:tag name="KSO_WM_BEAUTIFY_FLAG" val=""/>
</p:tagLst>
</file>

<file path=ppt/tags/tag223.xml><?xml version="1.0" encoding="utf-8"?>
<p:tagLst xmlns:p="http://schemas.openxmlformats.org/presentationml/2006/main">
  <p:tag name="AS_UNIQUEID" val="7020"/>
</p:tagLst>
</file>

<file path=ppt/tags/tag224.xml><?xml version="1.0" encoding="utf-8"?>
<p:tagLst xmlns:p="http://schemas.openxmlformats.org/presentationml/2006/main">
  <p:tag name="AS_UNIQUEID" val="2213"/>
</p:tagLst>
</file>

<file path=ppt/tags/tag225.xml><?xml version="1.0" encoding="utf-8"?>
<p:tagLst xmlns:p="http://schemas.openxmlformats.org/presentationml/2006/main">
  <p:tag name="AS_UNIQUEID" val="7022"/>
</p:tagLst>
</file>

<file path=ppt/tags/tag226.xml><?xml version="1.0" encoding="utf-8"?>
<p:tagLst xmlns:p="http://schemas.openxmlformats.org/presentationml/2006/main">
  <p:tag name="AS_UNIQUEID" val="2397"/>
</p:tagLst>
</file>

<file path=ppt/tags/tag227.xml><?xml version="1.0" encoding="utf-8"?>
<p:tagLst xmlns:p="http://schemas.openxmlformats.org/presentationml/2006/main">
  <p:tag name="AS_UNIQUEID" val="1334"/>
</p:tagLst>
</file>

<file path=ppt/tags/tag228.xml><?xml version="1.0" encoding="utf-8"?>
<p:tagLst xmlns:p="http://schemas.openxmlformats.org/presentationml/2006/main">
  <p:tag name="AS_UNIQUEID" val="2139"/>
</p:tagLst>
</file>

<file path=ppt/tags/tag229.xml><?xml version="1.0" encoding="utf-8"?>
<p:tagLst xmlns:p="http://schemas.openxmlformats.org/presentationml/2006/main">
  <p:tag name="AS_UNIQUEID" val="214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2145"/>
</p:tagLst>
</file>

<file path=ppt/tags/tag231.xml><?xml version="1.0" encoding="utf-8"?>
<p:tagLst xmlns:p="http://schemas.openxmlformats.org/presentationml/2006/main">
  <p:tag name="AS_UNIQUEID" val="2147"/>
</p:tagLst>
</file>

<file path=ppt/tags/tag232.xml><?xml version="1.0" encoding="utf-8"?>
<p:tagLst xmlns:p="http://schemas.openxmlformats.org/presentationml/2006/main">
  <p:tag name="AS_UNIQUEID" val="7023"/>
</p:tagLst>
</file>

<file path=ppt/tags/tag233.xml><?xml version="1.0" encoding="utf-8"?>
<p:tagLst xmlns:p="http://schemas.openxmlformats.org/presentationml/2006/main">
  <p:tag name="AS_UNIQUEID" val="7041"/>
</p:tagLst>
</file>

<file path=ppt/tags/tag234.xml><?xml version="1.0" encoding="utf-8"?>
<p:tagLst xmlns:p="http://schemas.openxmlformats.org/presentationml/2006/main">
  <p:tag name="AS_UNIQUEID" val="7042"/>
</p:tagLst>
</file>

<file path=ppt/tags/tag235.xml><?xml version="1.0" encoding="utf-8"?>
<p:tagLst xmlns:p="http://schemas.openxmlformats.org/presentationml/2006/main">
  <p:tag name="AS_UNIQUEID" val="7043"/>
</p:tagLst>
</file>

<file path=ppt/tags/tag236.xml><?xml version="1.0" encoding="utf-8"?>
<p:tagLst xmlns:p="http://schemas.openxmlformats.org/presentationml/2006/main">
  <p:tag name="AS_UNIQUEID" val="7064"/>
</p:tagLst>
</file>

<file path=ppt/tags/tag237.xml><?xml version="1.0" encoding="utf-8"?>
<p:tagLst xmlns:p="http://schemas.openxmlformats.org/presentationml/2006/main">
  <p:tag name="AS_UNIQUEID" val="7065"/>
</p:tagLst>
</file>

<file path=ppt/tags/tag238.xml><?xml version="1.0" encoding="utf-8"?>
<p:tagLst xmlns:p="http://schemas.openxmlformats.org/presentationml/2006/main">
  <p:tag name="AS_UNIQUEID" val="1519"/>
</p:tagLst>
</file>

<file path=ppt/tags/tag239.xml><?xml version="1.0" encoding="utf-8"?>
<p:tagLst xmlns:p="http://schemas.openxmlformats.org/presentationml/2006/main">
  <p:tag name="AS_UNIQUEID" val="117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7066"/>
</p:tagLst>
</file>

<file path=ppt/tags/tag241.xml><?xml version="1.0" encoding="utf-8"?>
<p:tagLst xmlns:p="http://schemas.openxmlformats.org/presentationml/2006/main">
  <p:tag name="AS_UNIQUEID" val="7068"/>
</p:tagLst>
</file>

<file path=ppt/tags/tag242.xml><?xml version="1.0" encoding="utf-8"?>
<p:tagLst xmlns:p="http://schemas.openxmlformats.org/presentationml/2006/main">
  <p:tag name="AS_UNIQUEID" val="7069"/>
</p:tagLst>
</file>

<file path=ppt/tags/tag243.xml><?xml version="1.0" encoding="utf-8"?>
<p:tagLst xmlns:p="http://schemas.openxmlformats.org/presentationml/2006/main">
  <p:tag name="AS_UNIQUEID" val="1170"/>
</p:tagLst>
</file>

<file path=ppt/tags/tag244.xml><?xml version="1.0" encoding="utf-8"?>
<p:tagLst xmlns:p="http://schemas.openxmlformats.org/presentationml/2006/main">
  <p:tag name="AS_UNIQUEID" val="1539"/>
</p:tagLst>
</file>

<file path=ppt/tags/tag245.xml><?xml version="1.0" encoding="utf-8"?>
<p:tagLst xmlns:p="http://schemas.openxmlformats.org/presentationml/2006/main">
  <p:tag name="AS_UNIQUEID" val="163"/>
</p:tagLst>
</file>

<file path=ppt/tags/tag246.xml><?xml version="1.0" encoding="utf-8"?>
<p:tagLst xmlns:p="http://schemas.openxmlformats.org/presentationml/2006/main">
  <p:tag name="AS_UNIQUEID" val="7070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9.xml><?xml version="1.0" encoding="utf-8"?>
<p:tagLst xmlns:p="http://schemas.openxmlformats.org/presentationml/2006/main">
  <p:tag name="AS_UNIQUEID" val="477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4776"/>
</p:tagLst>
</file>

<file path=ppt/tags/tag271.xml><?xml version="1.0" encoding="utf-8"?>
<p:tagLst xmlns:p="http://schemas.openxmlformats.org/presentationml/2006/main">
  <p:tag name="AS_UNIQUEID" val="4776"/>
</p:tagLst>
</file>

<file path=ppt/tags/tag272.xml><?xml version="1.0" encoding="utf-8"?>
<p:tagLst xmlns:p="http://schemas.openxmlformats.org/presentationml/2006/main">
  <p:tag name="AS_UNIQUEID" val="4778"/>
</p:tagLst>
</file>

<file path=ppt/tags/tag273.xml><?xml version="1.0" encoding="utf-8"?>
<p:tagLst xmlns:p="http://schemas.openxmlformats.org/presentationml/2006/main">
  <p:tag name="AS_UNIQUEID" val="4779"/>
</p:tagLst>
</file>

<file path=ppt/tags/tag274.xml><?xml version="1.0" encoding="utf-8"?>
<p:tagLst xmlns:p="http://schemas.openxmlformats.org/presentationml/2006/main">
  <p:tag name="AS_UNIQUEID" val="4780"/>
</p:tagLst>
</file>

<file path=ppt/tags/tag275.xml><?xml version="1.0" encoding="utf-8"?>
<p:tagLst xmlns:p="http://schemas.openxmlformats.org/presentationml/2006/main">
  <p:tag name="AS_UNIQUEID" val="4780"/>
</p:tagLst>
</file>

<file path=ppt/tags/tag276.xml><?xml version="1.0" encoding="utf-8"?>
<p:tagLst xmlns:p="http://schemas.openxmlformats.org/presentationml/2006/main">
  <p:tag name="AS_UNIQUEID" val="4784"/>
</p:tagLst>
</file>

<file path=ppt/tags/tag277.xml><?xml version="1.0" encoding="utf-8"?>
<p:tagLst xmlns:p="http://schemas.openxmlformats.org/presentationml/2006/main">
  <p:tag name="AS_UNIQUEID" val="4785"/>
</p:tagLst>
</file>

<file path=ppt/tags/tag278.xml><?xml version="1.0" encoding="utf-8"?>
<p:tagLst xmlns:p="http://schemas.openxmlformats.org/presentationml/2006/main">
  <p:tag name="AS_UNIQUEID" val="4786"/>
</p:tagLst>
</file>

<file path=ppt/tags/tag279.xml><?xml version="1.0" encoding="utf-8"?>
<p:tagLst xmlns:p="http://schemas.openxmlformats.org/presentationml/2006/main">
  <p:tag name="AS_UNIQUEID" val="4788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4789"/>
</p:tagLst>
</file>

<file path=ppt/tags/tag281.xml><?xml version="1.0" encoding="utf-8"?>
<p:tagLst xmlns:p="http://schemas.openxmlformats.org/presentationml/2006/main">
  <p:tag name="AS_UNIQUEID" val="4790"/>
</p:tagLst>
</file>

<file path=ppt/tags/tag282.xml><?xml version="1.0" encoding="utf-8"?>
<p:tagLst xmlns:p="http://schemas.openxmlformats.org/presentationml/2006/main">
  <p:tag name="AS_UNIQUEID" val="4791"/>
</p:tagLst>
</file>

<file path=ppt/tags/tag283.xml><?xml version="1.0" encoding="utf-8"?>
<p:tagLst xmlns:p="http://schemas.openxmlformats.org/presentationml/2006/main">
  <p:tag name="AS_UNIQUEID" val="4649"/>
  <p:tag name="KSO_WM_BEAUTIFY_FLAG" val=""/>
  <p:tag name="KSO_WM_UNIT_TABLE_BEAUTIFY" val="smartTable{08e7ae6e-439f-41ca-9335-98b131f4aace}"/>
</p:tagLst>
</file>

<file path=ppt/tags/tag284.xml><?xml version="1.0" encoding="utf-8"?>
<p:tagLst xmlns:p="http://schemas.openxmlformats.org/presentationml/2006/main">
  <p:tag name="AS_UNIQUEID" val="4793"/>
</p:tagLst>
</file>

<file path=ppt/tags/tag285.xml><?xml version="1.0" encoding="utf-8"?>
<p:tagLst xmlns:p="http://schemas.openxmlformats.org/presentationml/2006/main">
  <p:tag name="AS_UNIQUEID" val="4794"/>
</p:tagLst>
</file>

<file path=ppt/tags/tag286.xml><?xml version="1.0" encoding="utf-8"?>
<p:tagLst xmlns:p="http://schemas.openxmlformats.org/presentationml/2006/main">
  <p:tag name="AS_UNIQUEID" val="4795"/>
</p:tagLst>
</file>

<file path=ppt/tags/tag287.xml><?xml version="1.0" encoding="utf-8"?>
<p:tagLst xmlns:p="http://schemas.openxmlformats.org/presentationml/2006/main">
  <p:tag name="AS_UNIQUEID" val="4796"/>
</p:tagLst>
</file>

<file path=ppt/tags/tag288.xml><?xml version="1.0" encoding="utf-8"?>
<p:tagLst xmlns:p="http://schemas.openxmlformats.org/presentationml/2006/main">
  <p:tag name="AS_UNIQUEID" val="4797"/>
</p:tagLst>
</file>

<file path=ppt/tags/tag289.xml><?xml version="1.0" encoding="utf-8"?>
<p:tagLst xmlns:p="http://schemas.openxmlformats.org/presentationml/2006/main">
  <p:tag name="AS_UNIQUEID" val="479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4800"/>
</p:tagLst>
</file>

<file path=ppt/tags/tag291.xml><?xml version="1.0" encoding="utf-8"?>
<p:tagLst xmlns:p="http://schemas.openxmlformats.org/presentationml/2006/main">
  <p:tag name="AS_UNIQUEID" val="4832"/>
</p:tagLst>
</file>

<file path=ppt/tags/tag292.xml><?xml version="1.0" encoding="utf-8"?>
<p:tagLst xmlns:p="http://schemas.openxmlformats.org/presentationml/2006/main">
  <p:tag name="AS_UNIQUEID" val="4802"/>
</p:tagLst>
</file>

<file path=ppt/tags/tag293.xml><?xml version="1.0" encoding="utf-8"?>
<p:tagLst xmlns:p="http://schemas.openxmlformats.org/presentationml/2006/main">
  <p:tag name="AS_UNIQUEID" val="4803"/>
</p:tagLst>
</file>

<file path=ppt/tags/tag294.xml><?xml version="1.0" encoding="utf-8"?>
<p:tagLst xmlns:p="http://schemas.openxmlformats.org/presentationml/2006/main">
  <p:tag name="AS_UNIQUEID" val="4804"/>
</p:tagLst>
</file>

<file path=ppt/tags/tag295.xml><?xml version="1.0" encoding="utf-8"?>
<p:tagLst xmlns:p="http://schemas.openxmlformats.org/presentationml/2006/main">
  <p:tag name="AS_UNIQUEID" val="4806"/>
</p:tagLst>
</file>

<file path=ppt/tags/tag296.xml><?xml version="1.0" encoding="utf-8"?>
<p:tagLst xmlns:p="http://schemas.openxmlformats.org/presentationml/2006/main">
  <p:tag name="AS_UNIQUEID" val="4807"/>
</p:tagLst>
</file>

<file path=ppt/tags/tag297.xml><?xml version="1.0" encoding="utf-8"?>
<p:tagLst xmlns:p="http://schemas.openxmlformats.org/presentationml/2006/main">
  <p:tag name="AS_UNIQUEID" val="4808"/>
</p:tagLst>
</file>

<file path=ppt/tags/tag298.xml><?xml version="1.0" encoding="utf-8"?>
<p:tagLst xmlns:p="http://schemas.openxmlformats.org/presentationml/2006/main">
  <p:tag name="AS_UNIQUEID" val="4809"/>
</p:tagLst>
</file>

<file path=ppt/tags/tag299.xml><?xml version="1.0" encoding="utf-8"?>
<p:tagLst xmlns:p="http://schemas.openxmlformats.org/presentationml/2006/main">
  <p:tag name="AS_UNIQUEID" val="473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4737"/>
</p:tagLst>
</file>

<file path=ppt/tags/tag301.xml><?xml version="1.0" encoding="utf-8"?>
<p:tagLst xmlns:p="http://schemas.openxmlformats.org/presentationml/2006/main">
  <p:tag name="AS_UNIQUEID" val="4738"/>
</p:tagLst>
</file>

<file path=ppt/tags/tag302.xml><?xml version="1.0" encoding="utf-8"?>
<p:tagLst xmlns:p="http://schemas.openxmlformats.org/presentationml/2006/main">
  <p:tag name="AS_UNIQUEID" val="4739"/>
</p:tagLst>
</file>

<file path=ppt/tags/tag303.xml><?xml version="1.0" encoding="utf-8"?>
<p:tagLst xmlns:p="http://schemas.openxmlformats.org/presentationml/2006/main">
  <p:tag name="AS_UNIQUEID" val="4740"/>
</p:tagLst>
</file>

<file path=ppt/tags/tag304.xml><?xml version="1.0" encoding="utf-8"?>
<p:tagLst xmlns:p="http://schemas.openxmlformats.org/presentationml/2006/main">
  <p:tag name="AS_UNIQUEID" val="4741"/>
</p:tagLst>
</file>

<file path=ppt/tags/tag305.xml><?xml version="1.0" encoding="utf-8"?>
<p:tagLst xmlns:p="http://schemas.openxmlformats.org/presentationml/2006/main">
  <p:tag name="AS_UNIQUEID" val="4742"/>
</p:tagLst>
</file>

<file path=ppt/tags/tag306.xml><?xml version="1.0" encoding="utf-8"?>
<p:tagLst xmlns:p="http://schemas.openxmlformats.org/presentationml/2006/main">
  <p:tag name="AS_UNIQUEID" val="4743"/>
</p:tagLst>
</file>

<file path=ppt/tags/tag307.xml><?xml version="1.0" encoding="utf-8"?>
<p:tagLst xmlns:p="http://schemas.openxmlformats.org/presentationml/2006/main">
  <p:tag name="AS_UNIQUEID" val="4744"/>
</p:tagLst>
</file>

<file path=ppt/tags/tag308.xml><?xml version="1.0" encoding="utf-8"?>
<p:tagLst xmlns:p="http://schemas.openxmlformats.org/presentationml/2006/main">
  <p:tag name="AS_UNIQUEID" val="4745"/>
</p:tagLst>
</file>

<file path=ppt/tags/tag309.xml><?xml version="1.0" encoding="utf-8"?>
<p:tagLst xmlns:p="http://schemas.openxmlformats.org/presentationml/2006/main">
  <p:tag name="AS_UNIQUEID" val="4746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4749"/>
</p:tagLst>
</file>

<file path=ppt/tags/tag311.xml><?xml version="1.0" encoding="utf-8"?>
<p:tagLst xmlns:p="http://schemas.openxmlformats.org/presentationml/2006/main">
  <p:tag name="AS_UNIQUEID" val="4750"/>
</p:tagLst>
</file>

<file path=ppt/tags/tag312.xml><?xml version="1.0" encoding="utf-8"?>
<p:tagLst xmlns:p="http://schemas.openxmlformats.org/presentationml/2006/main">
  <p:tag name="AS_UNIQUEID" val="4751"/>
</p:tagLst>
</file>

<file path=ppt/tags/tag313.xml><?xml version="1.0" encoding="utf-8"?>
<p:tagLst xmlns:p="http://schemas.openxmlformats.org/presentationml/2006/main">
  <p:tag name="AS_UNIQUEID" val="4752"/>
</p:tagLst>
</file>

<file path=ppt/tags/tag314.xml><?xml version="1.0" encoding="utf-8"?>
<p:tagLst xmlns:p="http://schemas.openxmlformats.org/presentationml/2006/main">
  <p:tag name="AS_UNIQUEID" val="4753"/>
</p:tagLst>
</file>

<file path=ppt/tags/tag315.xml><?xml version="1.0" encoding="utf-8"?>
<p:tagLst xmlns:p="http://schemas.openxmlformats.org/presentationml/2006/main">
  <p:tag name="AS_UNIQUEID" val="4754"/>
</p:tagLst>
</file>

<file path=ppt/tags/tag316.xml><?xml version="1.0" encoding="utf-8"?>
<p:tagLst xmlns:p="http://schemas.openxmlformats.org/presentationml/2006/main">
  <p:tag name="AS_UNIQUEID" val="4768"/>
</p:tagLst>
</file>

<file path=ppt/tags/tag317.xml><?xml version="1.0" encoding="utf-8"?>
<p:tagLst xmlns:p="http://schemas.openxmlformats.org/presentationml/2006/main">
  <p:tag name="AS_UNIQUEID" val="4769"/>
</p:tagLst>
</file>

<file path=ppt/tags/tag318.xml><?xml version="1.0" encoding="utf-8"?>
<p:tagLst xmlns:p="http://schemas.openxmlformats.org/presentationml/2006/main">
  <p:tag name="AS_UNIQUEID" val="4771"/>
</p:tagLst>
</file>

<file path=ppt/tags/tag319.xml><?xml version="1.0" encoding="utf-8"?>
<p:tagLst xmlns:p="http://schemas.openxmlformats.org/presentationml/2006/main">
  <p:tag name="AS_UNIQUEID" val="481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4813"/>
</p:tagLst>
</file>

<file path=ppt/tags/tag321.xml><?xml version="1.0" encoding="utf-8"?>
<p:tagLst xmlns:p="http://schemas.openxmlformats.org/presentationml/2006/main">
  <p:tag name="AS_UNIQUEID" val="4814"/>
</p:tagLst>
</file>

<file path=ppt/tags/tag322.xml><?xml version="1.0" encoding="utf-8"?>
<p:tagLst xmlns:p="http://schemas.openxmlformats.org/presentationml/2006/main">
  <p:tag name="AS_UNIQUEID" val="4815"/>
</p:tagLst>
</file>

<file path=ppt/tags/tag323.xml><?xml version="1.0" encoding="utf-8"?>
<p:tagLst xmlns:p="http://schemas.openxmlformats.org/presentationml/2006/main">
  <p:tag name="AS_UNIQUEID" val="4816"/>
</p:tagLst>
</file>

<file path=ppt/tags/tag324.xml><?xml version="1.0" encoding="utf-8"?>
<p:tagLst xmlns:p="http://schemas.openxmlformats.org/presentationml/2006/main">
  <p:tag name="AS_UNIQUEID" val="4817"/>
</p:tagLst>
</file>

<file path=ppt/tags/tag325.xml><?xml version="1.0" encoding="utf-8"?>
<p:tagLst xmlns:p="http://schemas.openxmlformats.org/presentationml/2006/main">
  <p:tag name="AS_UNIQUEID" val="4818"/>
</p:tagLst>
</file>

<file path=ppt/tags/tag326.xml><?xml version="1.0" encoding="utf-8"?>
<p:tagLst xmlns:p="http://schemas.openxmlformats.org/presentationml/2006/main">
  <p:tag name="AS_UNIQUEID" val="4819"/>
</p:tagLst>
</file>

<file path=ppt/tags/tag327.xml><?xml version="1.0" encoding="utf-8"?>
<p:tagLst xmlns:p="http://schemas.openxmlformats.org/presentationml/2006/main">
  <p:tag name="AS_UNIQUEID" val="4820"/>
</p:tagLst>
</file>

<file path=ppt/tags/tag328.xml><?xml version="1.0" encoding="utf-8"?>
<p:tagLst xmlns:p="http://schemas.openxmlformats.org/presentationml/2006/main">
  <p:tag name="AS_UNIQUEID" val="4821"/>
</p:tagLst>
</file>

<file path=ppt/tags/tag329.xml><?xml version="1.0" encoding="utf-8"?>
<p:tagLst xmlns:p="http://schemas.openxmlformats.org/presentationml/2006/main">
  <p:tag name="AS_UNIQUEID" val="4824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4825"/>
</p:tagLst>
</file>

<file path=ppt/tags/tag331.xml><?xml version="1.0" encoding="utf-8"?>
<p:tagLst xmlns:p="http://schemas.openxmlformats.org/presentationml/2006/main">
  <p:tag name="AS_UNIQUEID" val="4826"/>
</p:tagLst>
</file>

<file path=ppt/tags/tag332.xml><?xml version="1.0" encoding="utf-8"?>
<p:tagLst xmlns:p="http://schemas.openxmlformats.org/presentationml/2006/main">
  <p:tag name="AS_UNIQUEID" val="4827"/>
</p:tagLst>
</file>

<file path=ppt/tags/tag333.xml><?xml version="1.0" encoding="utf-8"?>
<p:tagLst xmlns:p="http://schemas.openxmlformats.org/presentationml/2006/main">
  <p:tag name="AS_UNIQUEID" val="4828"/>
</p:tagLst>
</file>

<file path=ppt/tags/tag334.xml><?xml version="1.0" encoding="utf-8"?>
<p:tagLst xmlns:p="http://schemas.openxmlformats.org/presentationml/2006/main">
  <p:tag name="AS_UNIQUEID" val="483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069_1*i*1"/>
  <p:tag name="KSO_WM_UNIT_LAYERLEVEL" val="1"/>
  <p:tag name="KSO_WM_TAG_VERSION" val="3.0"/>
  <p:tag name="KSO_WM_BEAUTIFY_FLAG" val="#wm#"/>
  <p:tag name="KSO_WM_UNIT_TYPE" val="i"/>
  <p:tag name="KSO_WM_UNIT_INDEX" val="1"/>
  <p:tag name="KSO_WM_TEMPLATE_CATEGORY" val="custom"/>
  <p:tag name="KSO_WM_TEMPLATE_INDEX" val="20233069"/>
</p:tagLst>
</file>

<file path=ppt/tags/tag336.xml><?xml version="1.0" encoding="utf-8"?>
<p:tagLst xmlns:p="http://schemas.openxmlformats.org/presentationml/2006/main">
  <p:tag name="KSO_WM_SLIDE_ID" val="custom2023306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069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BEAUTIFY_FLAG" val="#wm#"/>
  <p:tag name="KSO_WM_TEMPLATE_CATEGORY" val="custom"/>
  <p:tag name="KSO_WM_TEMPLATE_INDEX" val="20233069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BEAUTIFY_FLAG" val="#wm#"/>
  <p:tag name="KSO_WM_TEMPLATE_CATEGORY" val="custom"/>
  <p:tag name="KSO_WM_TEMPLATE_INDEX" val="20233069"/>
</p:tagLst>
</file>

<file path=ppt/tags/tag3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commondata" val="eyJoZGlkIjoiMDIzZmE2OGVlOTc4ODRhZTFhNDU5Nzg1NjY4MTBhZTcifQ=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069_1*i*1"/>
  <p:tag name="KSO_WM_UNIT_LAYERLEVEL" val="1"/>
  <p:tag name="KSO_WM_TAG_VERSION" val="3.0"/>
  <p:tag name="KSO_WM_BEAUTIFY_FLAG" val="#wm#"/>
  <p:tag name="KSO_WM_UNIT_TYPE" val="i"/>
  <p:tag name="KSO_WM_UNIT_INDEX" val="1"/>
  <p:tag name="KSO_WM_TEMPLATE_CATEGORY" val="custom"/>
  <p:tag name="KSO_WM_TEMPLATE_INDEX" val="20233069"/>
</p:tagLst>
</file>

<file path=ppt/tags/tag64.xml><?xml version="1.0" encoding="utf-8"?>
<p:tagLst xmlns:p="http://schemas.openxmlformats.org/presentationml/2006/main">
  <p:tag name="KSO_WM_SLIDE_ID" val="custom2023306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069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5.xml><?xml version="1.0" encoding="utf-8"?>
<p:tagLst xmlns:p="http://schemas.openxmlformats.org/presentationml/2006/main">
  <p:tag name="AS_UNIQUEID" val="6733"/>
</p:tagLst>
</file>

<file path=ppt/tags/tag66.xml><?xml version="1.0" encoding="utf-8"?>
<p:tagLst xmlns:p="http://schemas.openxmlformats.org/presentationml/2006/main">
  <p:tag name="AS_UNIQUEID" val="6734"/>
  <p:tag name="KSO_WM_BEAUTIFY_FLAG" val=""/>
</p:tagLst>
</file>

<file path=ppt/tags/tag67.xml><?xml version="1.0" encoding="utf-8"?>
<p:tagLst xmlns:p="http://schemas.openxmlformats.org/presentationml/2006/main">
  <p:tag name="AS_UNIQUEID" val="6735"/>
</p:tagLst>
</file>

<file path=ppt/tags/tag68.xml><?xml version="1.0" encoding="utf-8"?>
<p:tagLst xmlns:p="http://schemas.openxmlformats.org/presentationml/2006/main">
  <p:tag name="AS_UNIQUEID" val="6736"/>
</p:tagLst>
</file>

<file path=ppt/tags/tag69.xml><?xml version="1.0" encoding="utf-8"?>
<p:tagLst xmlns:p="http://schemas.openxmlformats.org/presentationml/2006/main">
  <p:tag name="AS_UNIQUEID" val="673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6738"/>
</p:tagLst>
</file>

<file path=ppt/tags/tag71.xml><?xml version="1.0" encoding="utf-8"?>
<p:tagLst xmlns:p="http://schemas.openxmlformats.org/presentationml/2006/main">
  <p:tag name="AS_UNIQUEID" val="6739"/>
</p:tagLst>
</file>

<file path=ppt/tags/tag72.xml><?xml version="1.0" encoding="utf-8"?>
<p:tagLst xmlns:p="http://schemas.openxmlformats.org/presentationml/2006/main">
  <p:tag name="AS_UNIQUEID" val="6740"/>
</p:tagLst>
</file>

<file path=ppt/tags/tag73.xml><?xml version="1.0" encoding="utf-8"?>
<p:tagLst xmlns:p="http://schemas.openxmlformats.org/presentationml/2006/main">
  <p:tag name="AS_UNIQUEID" val="6741"/>
</p:tagLst>
</file>

<file path=ppt/tags/tag74.xml><?xml version="1.0" encoding="utf-8"?>
<p:tagLst xmlns:p="http://schemas.openxmlformats.org/presentationml/2006/main">
  <p:tag name="AS_UNIQUEID" val="6742"/>
</p:tagLst>
</file>

<file path=ppt/tags/tag75.xml><?xml version="1.0" encoding="utf-8"?>
<p:tagLst xmlns:p="http://schemas.openxmlformats.org/presentationml/2006/main">
  <p:tag name="AS_UNIQUEID" val="6743"/>
</p:tagLst>
</file>

<file path=ppt/tags/tag76.xml><?xml version="1.0" encoding="utf-8"?>
<p:tagLst xmlns:p="http://schemas.openxmlformats.org/presentationml/2006/main">
  <p:tag name="AS_UNIQUEID" val="6744"/>
</p:tagLst>
</file>

<file path=ppt/tags/tag77.xml><?xml version="1.0" encoding="utf-8"?>
<p:tagLst xmlns:p="http://schemas.openxmlformats.org/presentationml/2006/main">
  <p:tag name="AS_UNIQUEID" val="6745"/>
</p:tagLst>
</file>

<file path=ppt/tags/tag78.xml><?xml version="1.0" encoding="utf-8"?>
<p:tagLst xmlns:p="http://schemas.openxmlformats.org/presentationml/2006/main">
  <p:tag name="AS_UNIQUEID" val="6746"/>
</p:tagLst>
</file>

<file path=ppt/tags/tag79.xml><?xml version="1.0" encoding="utf-8"?>
<p:tagLst xmlns:p="http://schemas.openxmlformats.org/presentationml/2006/main">
  <p:tag name="AS_UNIQUEID" val="674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6748"/>
</p:tagLst>
</file>

<file path=ppt/tags/tag81.xml><?xml version="1.0" encoding="utf-8"?>
<p:tagLst xmlns:p="http://schemas.openxmlformats.org/presentationml/2006/main">
  <p:tag name="AS_UNIQUEID" val="6749"/>
</p:tagLst>
</file>

<file path=ppt/tags/tag82.xml><?xml version="1.0" encoding="utf-8"?>
<p:tagLst xmlns:p="http://schemas.openxmlformats.org/presentationml/2006/main">
  <p:tag name="AS_UNIQUEID" val="6750"/>
</p:tagLst>
</file>

<file path=ppt/tags/tag83.xml><?xml version="1.0" encoding="utf-8"?>
<p:tagLst xmlns:p="http://schemas.openxmlformats.org/presentationml/2006/main">
  <p:tag name="AS_UNIQUEID" val="6751"/>
</p:tagLst>
</file>

<file path=ppt/tags/tag84.xml><?xml version="1.0" encoding="utf-8"?>
<p:tagLst xmlns:p="http://schemas.openxmlformats.org/presentationml/2006/main">
  <p:tag name="AS_UNIQUEID" val="6752"/>
</p:tagLst>
</file>

<file path=ppt/tags/tag85.xml><?xml version="1.0" encoding="utf-8"?>
<p:tagLst xmlns:p="http://schemas.openxmlformats.org/presentationml/2006/main">
  <p:tag name="AS_UNIQUEID" val="6753"/>
</p:tagLst>
</file>

<file path=ppt/tags/tag86.xml><?xml version="1.0" encoding="utf-8"?>
<p:tagLst xmlns:p="http://schemas.openxmlformats.org/presentationml/2006/main">
  <p:tag name="AS_UNIQUEID" val="6754"/>
</p:tagLst>
</file>

<file path=ppt/tags/tag87.xml><?xml version="1.0" encoding="utf-8"?>
<p:tagLst xmlns:p="http://schemas.openxmlformats.org/presentationml/2006/main">
  <p:tag name="AS_UNIQUEID" val="6755"/>
</p:tagLst>
</file>

<file path=ppt/tags/tag88.xml><?xml version="1.0" encoding="utf-8"?>
<p:tagLst xmlns:p="http://schemas.openxmlformats.org/presentationml/2006/main">
  <p:tag name="AS_UNIQUEID" val="6756"/>
</p:tagLst>
</file>

<file path=ppt/tags/tag89.xml><?xml version="1.0" encoding="utf-8"?>
<p:tagLst xmlns:p="http://schemas.openxmlformats.org/presentationml/2006/main">
  <p:tag name="AS_UNIQUEID" val="675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6758"/>
</p:tagLst>
</file>

<file path=ppt/tags/tag91.xml><?xml version="1.0" encoding="utf-8"?>
<p:tagLst xmlns:p="http://schemas.openxmlformats.org/presentationml/2006/main">
  <p:tag name="AS_UNIQUEID" val="6759"/>
</p:tagLst>
</file>

<file path=ppt/tags/tag92.xml><?xml version="1.0" encoding="utf-8"?>
<p:tagLst xmlns:p="http://schemas.openxmlformats.org/presentationml/2006/main">
  <p:tag name="AS_UNIQUEID" val="6767"/>
</p:tagLst>
</file>

<file path=ppt/tags/tag93.xml><?xml version="1.0" encoding="utf-8"?>
<p:tagLst xmlns:p="http://schemas.openxmlformats.org/presentationml/2006/main">
  <p:tag name="AS_UNIQUEID" val="6768"/>
</p:tagLst>
</file>

<file path=ppt/tags/tag94.xml><?xml version="1.0" encoding="utf-8"?>
<p:tagLst xmlns:p="http://schemas.openxmlformats.org/presentationml/2006/main">
  <p:tag name="AS_UNIQUEID" val="6769"/>
</p:tagLst>
</file>

<file path=ppt/tags/tag95.xml><?xml version="1.0" encoding="utf-8"?>
<p:tagLst xmlns:p="http://schemas.openxmlformats.org/presentationml/2006/main">
  <p:tag name="AS_UNIQUEID" val="6770"/>
  <p:tag name="TABLE_ENDDRAG_ORIGIN_RECT" val="515*196"/>
  <p:tag name="TABLE_ENDDRAG_RECT" val="144*210*515*196"/>
</p:tagLst>
</file>

<file path=ppt/tags/tag96.xml><?xml version="1.0" encoding="utf-8"?>
<p:tagLst xmlns:p="http://schemas.openxmlformats.org/presentationml/2006/main">
  <p:tag name="AS_UNIQUEID" val="6771"/>
</p:tagLst>
</file>

<file path=ppt/tags/tag97.xml><?xml version="1.0" encoding="utf-8"?>
<p:tagLst xmlns:p="http://schemas.openxmlformats.org/presentationml/2006/main">
  <p:tag name="AS_UNIQUEID" val="6772"/>
</p:tagLst>
</file>

<file path=ppt/tags/tag98.xml><?xml version="1.0" encoding="utf-8"?>
<p:tagLst xmlns:p="http://schemas.openxmlformats.org/presentationml/2006/main">
  <p:tag name="AS_UNIQUEID" val="6773"/>
</p:tagLst>
</file>

<file path=ppt/tags/tag99.xml><?xml version="1.0" encoding="utf-8"?>
<p:tagLst xmlns:p="http://schemas.openxmlformats.org/presentationml/2006/main">
  <p:tag name="AS_UNIQUEID" val="677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6736</Words>
  <Application>WPS 演示</Application>
  <PresentationFormat>宽屏</PresentationFormat>
  <Paragraphs>865</Paragraphs>
  <Slides>60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87" baseType="lpstr">
      <vt:lpstr>Arial</vt:lpstr>
      <vt:lpstr>宋体</vt:lpstr>
      <vt:lpstr>Wingdings</vt:lpstr>
      <vt:lpstr>Wingdings</vt:lpstr>
      <vt:lpstr>微软雅黑</vt:lpstr>
      <vt:lpstr>楷体</vt:lpstr>
      <vt:lpstr>Calibri</vt:lpstr>
      <vt:lpstr>Calibri</vt:lpstr>
      <vt:lpstr>NEU-BZ</vt:lpstr>
      <vt:lpstr>Segoe Print</vt:lpstr>
      <vt:lpstr>方正书宋_GBK</vt:lpstr>
      <vt:lpstr>Times New Roman</vt:lpstr>
      <vt:lpstr>Arial</vt:lpstr>
      <vt:lpstr>Arial Unicode MS</vt:lpstr>
      <vt:lpstr>黑体</vt:lpstr>
      <vt:lpstr>华文新魏</vt:lpstr>
      <vt:lpstr>Times New Roman</vt:lpstr>
      <vt:lpstr>Wingdings</vt:lpstr>
      <vt:lpstr>Times New Roman</vt:lpstr>
      <vt:lpstr>NEU-BZ-S92</vt:lpstr>
      <vt:lpstr>方正兰亭黑_GBK</vt:lpstr>
      <vt:lpstr>Cambria Math</vt:lpstr>
      <vt:lpstr>Times New Roman Regular</vt:lpstr>
      <vt:lpstr>Songti SC Regular</vt:lpstr>
      <vt:lpstr>Times New Roman</vt:lpstr>
      <vt:lpstr>NEU-BZ-S92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基态原子核外电子排布原则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caicai</cp:lastModifiedBy>
  <cp:revision>204</cp:revision>
  <dcterms:created xsi:type="dcterms:W3CDTF">2019-06-19T02:08:00Z</dcterms:created>
  <dcterms:modified xsi:type="dcterms:W3CDTF">2026-02-24T15:34:58Z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9FBA9BCF8EB240C29A4F4779E50BA121_13</vt:lpwstr>
  </property>
</Properties>
</file>