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90" r:id="rId2"/>
    <p:sldId id="508" r:id="rId3"/>
    <p:sldId id="511" r:id="rId4"/>
    <p:sldId id="510" r:id="rId5"/>
    <p:sldId id="509" r:id="rId6"/>
    <p:sldId id="512" r:id="rId7"/>
    <p:sldId id="513" r:id="rId8"/>
    <p:sldId id="520" r:id="rId9"/>
    <p:sldId id="519" r:id="rId10"/>
    <p:sldId id="514" r:id="rId11"/>
    <p:sldId id="515" r:id="rId12"/>
    <p:sldId id="516" r:id="rId13"/>
    <p:sldId id="517" r:id="rId14"/>
    <p:sldId id="518" r:id="rId15"/>
    <p:sldId id="491" r:id="rId16"/>
    <p:sldId id="492" r:id="rId17"/>
    <p:sldId id="493" r:id="rId18"/>
    <p:sldId id="273" r:id="rId19"/>
    <p:sldId id="501" r:id="rId20"/>
    <p:sldId id="496" r:id="rId21"/>
    <p:sldId id="497" r:id="rId22"/>
    <p:sldId id="498" r:id="rId23"/>
    <p:sldId id="499" r:id="rId24"/>
    <p:sldId id="450" r:id="rId25"/>
    <p:sldId id="451" r:id="rId26"/>
    <p:sldId id="293" r:id="rId27"/>
    <p:sldId id="294" r:id="rId28"/>
    <p:sldId id="417" r:id="rId29"/>
    <p:sldId id="479" r:id="rId30"/>
    <p:sldId id="500" r:id="rId31"/>
    <p:sldId id="494" r:id="rId32"/>
    <p:sldId id="495" r:id="rId33"/>
    <p:sldId id="487" r:id="rId34"/>
    <p:sldId id="488" r:id="rId35"/>
    <p:sldId id="489" r:id="rId36"/>
    <p:sldId id="486" r:id="rId37"/>
    <p:sldId id="502" r:id="rId38"/>
    <p:sldId id="503" r:id="rId39"/>
    <p:sldId id="504" r:id="rId40"/>
    <p:sldId id="505" r:id="rId41"/>
    <p:sldId id="323" r:id="rId42"/>
    <p:sldId id="358" r:id="rId43"/>
    <p:sldId id="361" r:id="rId44"/>
    <p:sldId id="363" r:id="rId45"/>
    <p:sldId id="365" r:id="rId46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E79"/>
    <a:srgbClr val="2F5597"/>
    <a:srgbClr val="1F4E79"/>
    <a:srgbClr val="2E75B6"/>
    <a:srgbClr val="70AD47"/>
    <a:srgbClr val="548235"/>
    <a:srgbClr val="385723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854" autoAdjust="0"/>
  </p:normalViewPr>
  <p:slideViewPr>
    <p:cSldViewPr showGuides="1">
      <p:cViewPr>
        <p:scale>
          <a:sx n="30" d="100"/>
          <a:sy n="30" d="100"/>
        </p:scale>
        <p:origin x="62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144001" cy="144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0445-E839-4BDF-8DF2-D8143818C84A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1EFD-9855-4AE3-A504-77F50F4EB6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9916-5EC3-4590-8CB1-0934F6982E25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603B-E5D8-42A3-B21E-4A6C6E9A90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603B-E5D8-42A3-B21E-4A6C6E9A9061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slide" Target="../slides/slide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3.xml"/><Relationship Id="rId3" Type="http://schemas.openxmlformats.org/officeDocument/2006/relationships/slideMaster" Target="../slideMasters/slideMaster1.xml"/><Relationship Id="rId7" Type="http://schemas.openxmlformats.org/officeDocument/2006/relationships/slide" Target="../slides/slide4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41.xml"/><Relationship Id="rId5" Type="http://schemas.openxmlformats.org/officeDocument/2006/relationships/slide" Target="../slides/slide1.xml"/><Relationship Id="rId10" Type="http://schemas.openxmlformats.org/officeDocument/2006/relationships/slide" Target="../slides/slide45.xml"/><Relationship Id="rId4" Type="http://schemas.openxmlformats.org/officeDocument/2006/relationships/image" Target="../media/image1.jpeg"/><Relationship Id="rId9" Type="http://schemas.openxmlformats.org/officeDocument/2006/relationships/slide" Target="../slides/slide4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" Target="../slides/slide1.x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slide" Target="../slides/slide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slide" Target="../slides/sl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slide" Target="../slides/sl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slide" Target="../slides/slid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slide" Target="../slides/slide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slide" Target="../slides/slid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slide" Target="../slides/slide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slide" Target="../slides/sl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3" y="-36669"/>
            <a:ext cx="12312541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知能通关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7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8" name="标题 1"/>
          <p:cNvSpPr>
            <a:spLocks noGrp="1"/>
          </p:cNvSpPr>
          <p:nvPr userDrawn="1"/>
        </p:nvSpPr>
        <p:spPr>
          <a:xfrm>
            <a:off x="257142" y="121920"/>
            <a:ext cx="4375696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体验真题  感悟高考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6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7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8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910630" y="62373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1323707" y="62373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1735134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2147829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2560526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4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5" name="标题 1"/>
          <p:cNvSpPr>
            <a:spLocks noGrp="1"/>
          </p:cNvSpPr>
          <p:nvPr userDrawn="1"/>
        </p:nvSpPr>
        <p:spPr>
          <a:xfrm>
            <a:off x="257142" y="121920"/>
            <a:ext cx="4910614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分层训练  提升等级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919461" y="62179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</a:p>
        </p:txBody>
      </p:sp>
      <p:sp>
        <p:nvSpPr>
          <p:cNvPr id="17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1332538" y="62179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1743965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2156660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2569357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298205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06</a:t>
            </a: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3394750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07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3807446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08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422014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09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2838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10</a:t>
            </a: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045535" y="6219986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11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458231" y="6219986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853185" y="6223393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13</a:t>
            </a: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6248139" y="622680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14</a:t>
            </a:r>
          </a:p>
        </p:txBody>
      </p:sp>
      <p:sp>
        <p:nvSpPr>
          <p:cNvPr id="3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7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400"/>
            <a:ext cx="10967486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05" y="1490400"/>
            <a:ext cx="10967486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1904" y="6314400"/>
            <a:ext cx="2699578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5357" y="6314400"/>
            <a:ext cx="3959381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6213" y="6314400"/>
            <a:ext cx="2699578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图片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1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任意多边形: 形状 42"/>
          <p:cNvSpPr/>
          <p:nvPr userDrawn="1">
            <p:custDataLst>
              <p:tags r:id="rId1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solidFill>
            <a:srgbClr val="2F5597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847876" y="1351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考点一　沉淀溶解平衡及影响因素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31" name="矩形 30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47876" y="1351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考点一　沉淀溶解平衡及影响因素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知能通关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考点二　溶度积常数及其应用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考点二　溶度积常数及其应用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知能通关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考点三　沉淀溶解平衡的应用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考点三　沉淀溶解平衡的应用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知能通关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4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1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__1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0.emf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3.docx"/><Relationship Id="rId11" Type="http://schemas.openxmlformats.org/officeDocument/2006/relationships/image" Target="../media/image29.png"/><Relationship Id="rId5" Type="http://schemas.openxmlformats.org/officeDocument/2006/relationships/image" Target="../media/image19.emf"/><Relationship Id="rId10" Type="http://schemas.openxmlformats.org/officeDocument/2006/relationships/image" Target="../media/image28.png"/><Relationship Id="rId4" Type="http://schemas.openxmlformats.org/officeDocument/2006/relationships/package" Target="../embeddings/Microsoft_Word___2.docx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package" Target="../embeddings/Microsoft_Word___5.docx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3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764704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溶度积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溶度积常数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和离子积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616926" y="3431620"/>
                <a:ext cx="2067297" cy="497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zh-CN" sz="2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平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2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(A</a:t>
                </a:r>
                <a:r>
                  <a:rPr lang="en-US" altLang="zh-CN" sz="2000" i="1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n</a:t>
                </a:r>
                <a:r>
                  <a:rPr lang="en-US" altLang="zh-CN" sz="2000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</a:t>
                </a:r>
                <a:r>
                  <a:rPr lang="en-US" altLang="zh-CN" sz="2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)·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zh-CN" sz="2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平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sz="2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(B</a:t>
                </a:r>
                <a:r>
                  <a:rPr lang="en-US" altLang="zh-CN" sz="2000" i="1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m</a:t>
                </a:r>
                <a:r>
                  <a:rPr lang="en-US" altLang="zh-CN" sz="2000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-</a:t>
                </a:r>
                <a:r>
                  <a:rPr lang="en-US" altLang="zh-CN" sz="2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926" y="3431620"/>
                <a:ext cx="2067297" cy="497893"/>
              </a:xfrm>
              <a:prstGeom prst="rect">
                <a:avLst/>
              </a:prstGeom>
              <a:blipFill rotWithShape="1">
                <a:blip r:embed="rId3"/>
                <a:stretch>
                  <a:fillRect l="-29" t="-3587" r="16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86164" y="1446227"/>
          <a:ext cx="113395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文档" r:id="rId4" imgW="11341735" imgH="597535" progId="Word.Document.12">
                  <p:embed/>
                </p:oleObj>
              </mc:Choice>
              <mc:Fallback>
                <p:oleObj name="文档" r:id="rId4" imgW="11341735" imgH="597535" progId="Word.Document.12">
                  <p:embed/>
                  <p:pic>
                    <p:nvPicPr>
                      <p:cNvPr id="0" name="图片 92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164" y="1446227"/>
                        <a:ext cx="11339513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203938" y="3429000"/>
                <a:ext cx="2067297" cy="497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zh-CN" sz="2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平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2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(A</a:t>
                </a:r>
                <a:r>
                  <a:rPr lang="en-US" altLang="zh-CN" sz="2000" i="1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n</a:t>
                </a:r>
                <a:r>
                  <a:rPr lang="en-US" altLang="zh-CN" sz="2000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+</a:t>
                </a:r>
                <a:r>
                  <a:rPr lang="en-US" altLang="zh-CN" sz="2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)·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zh-CN" sz="2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平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sz="2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(B</a:t>
                </a:r>
                <a:r>
                  <a:rPr lang="en-US" altLang="zh-CN" sz="2000" i="1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m</a:t>
                </a:r>
                <a:r>
                  <a:rPr lang="en-US" altLang="zh-CN" sz="2000" baseline="30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-</a:t>
                </a:r>
                <a:r>
                  <a:rPr lang="en-US" altLang="zh-CN" sz="2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938" y="3429000"/>
                <a:ext cx="2067297" cy="497893"/>
              </a:xfrm>
              <a:prstGeom prst="rect">
                <a:avLst/>
              </a:prstGeom>
              <a:blipFill rotWithShape="1">
                <a:blip r:embed="rId3"/>
                <a:stretch>
                  <a:fillRect l="-18" t="-3571" r="5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" y="490220"/>
            <a:ext cx="11024235" cy="6042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260985"/>
            <a:ext cx="11727815" cy="631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116840"/>
            <a:ext cx="11560810" cy="664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" y="692785"/>
            <a:ext cx="11943080" cy="5386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980440"/>
            <a:ext cx="12372975" cy="460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5" y="213995"/>
            <a:ext cx="12200890" cy="633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1009366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水解常数与溶度积、水的离子积之间的关系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22654" y="2913214"/>
                <a:ext cx="11397613" cy="1657161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i="1" dirty="0" err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2+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=_________________________=_________________________</m:t>
                    </m:r>
                  </m:oMath>
                </a14:m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600" kern="100" dirty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4" y="2913214"/>
                <a:ext cx="11397613" cy="1657161"/>
              </a:xfrm>
              <a:prstGeom prst="rect">
                <a:avLst/>
              </a:prstGeom>
              <a:blipFill rotWithShape="1">
                <a:blip r:embed="rId3"/>
                <a:stretch>
                  <a:fillRect l="-3" t="-28" r="3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9734" y="1669458"/>
          <a:ext cx="1133951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文档" r:id="rId4" imgW="11341735" imgH="1191895" progId="Word.Document.12">
                  <p:embed/>
                </p:oleObj>
              </mc:Choice>
              <mc:Fallback>
                <p:oleObj name="文档" r:id="rId4" imgW="11341735" imgH="1191895" progId="Word.Document.12">
                  <p:embed/>
                  <p:pic>
                    <p:nvPicPr>
                      <p:cNvPr id="0" name="图片 20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734" y="1669458"/>
                        <a:ext cx="11339513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716887" y="2891651"/>
                <a:ext cx="3399585" cy="1265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6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·</m:t>
                          </m:r>
                          <m:sSubSup>
                            <m:sSub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6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·</m:t>
                          </m:r>
                          <m:sSubSup>
                            <m:sSub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887" y="2891651"/>
                <a:ext cx="3399585" cy="1265090"/>
              </a:xfrm>
              <a:prstGeom prst="rect">
                <a:avLst/>
              </a:prstGeom>
              <a:blipFill rotWithShape="1">
                <a:blip r:embed="rId6"/>
                <a:stretch>
                  <a:fillRect l="-11" t="-39" r="4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40896" y="3137446"/>
                <a:ext cx="2234330" cy="1011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sub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sp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Cu</m:t>
                          </m:r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OH</m:t>
                              </m:r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96" y="3137446"/>
                <a:ext cx="2234330" cy="1011559"/>
              </a:xfrm>
              <a:prstGeom prst="rect">
                <a:avLst/>
              </a:prstGeom>
              <a:blipFill rotWithShape="1">
                <a:blip r:embed="rId7"/>
                <a:stretch>
                  <a:fillRect l="-17" t="-54" r="6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742384"/>
            <a:ext cx="11654075" cy="6547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平衡常数与电离常数、溶度积之间的关系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91124" y="2219296"/>
                <a:ext cx="11397613" cy="1641707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推导过程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2+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=___________________________=___________________</m:t>
                    </m:r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24" y="2219296"/>
                <a:ext cx="11397613" cy="1641707"/>
              </a:xfrm>
              <a:prstGeom prst="rect">
                <a:avLst/>
              </a:prstGeom>
              <a:blipFill rotWithShape="1">
                <a:blip r:embed="rId3"/>
                <a:stretch>
                  <a:fillRect l="-5" t="-37" r="5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80754" y="1434006"/>
          <a:ext cx="1133951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文档" r:id="rId4" imgW="11341735" imgH="1191895" progId="Word.Document.12">
                  <p:embed/>
                </p:oleObj>
              </mc:Choice>
              <mc:Fallback>
                <p:oleObj name="文档" r:id="rId4" imgW="11341735" imgH="1191895" progId="Word.Document.12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754" y="1434006"/>
                        <a:ext cx="11339513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59734" y="3709915"/>
          <a:ext cx="1133951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文档" r:id="rId6" imgW="11341735" imgH="1191895" progId="Word.Document.12">
                  <p:embed/>
                </p:oleObj>
              </mc:Choice>
              <mc:Fallback>
                <p:oleObj name="文档" r:id="rId6" imgW="11341735" imgH="1191895" progId="Word.Document.12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9734" y="3709915"/>
                        <a:ext cx="11339513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38574" y="4756908"/>
                <a:ext cx="11397613" cy="1641707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推导过程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K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Z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2+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=___________</m:t>
                    </m:r>
                    <m:r>
                      <a:rPr lang="en-US" altLang="zh-CN" sz="2600"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________</m:t>
                    </m:r>
                    <m:r>
                      <a:rPr lang="en-US" altLang="zh-CN" sz="2600"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________________=______________</m:t>
                    </m:r>
                  </m:oMath>
                </a14:m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74" y="4756908"/>
                <a:ext cx="11397613" cy="1641707"/>
              </a:xfrm>
              <a:prstGeom prst="rect">
                <a:avLst/>
              </a:prstGeom>
              <a:blipFill rotWithShape="1">
                <a:blip r:embed="rId8"/>
                <a:stretch>
                  <a:fillRect l="-1" t="-7" r="1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223193" y="2186156"/>
                <a:ext cx="3266663" cy="1214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6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6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193" y="2186156"/>
                <a:ext cx="3266663" cy="1214563"/>
              </a:xfrm>
              <a:prstGeom prst="rect">
                <a:avLst/>
              </a:prstGeom>
              <a:blipFill rotWithShape="1">
                <a:blip r:embed="rId9"/>
                <a:stretch>
                  <a:fillRect l="-14" t="-40" r="1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250451" y="2441890"/>
                <a:ext cx="1732782" cy="985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sp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CuS</m:t>
                          </m:r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sp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A</m:t>
                          </m:r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451" y="2441890"/>
                <a:ext cx="1732782" cy="985783"/>
              </a:xfrm>
              <a:prstGeom prst="rect">
                <a:avLst/>
              </a:prstGeom>
              <a:blipFill rotWithShape="1">
                <a:blip r:embed="rId10"/>
                <a:stretch>
                  <a:fillRect l="-31" t="-32" r="23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994341" y="4735013"/>
                <a:ext cx="4829207" cy="1214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6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Z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6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6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平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341" y="4735013"/>
                <a:ext cx="4829207" cy="1214563"/>
              </a:xfrm>
              <a:prstGeom prst="rect">
                <a:avLst/>
              </a:prstGeom>
              <a:blipFill rotWithShape="1">
                <a:blip r:embed="rId11"/>
                <a:stretch>
                  <a:fillRect l="-1" t="-37" r="2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116601" y="4970479"/>
                <a:ext cx="1556836" cy="984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6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sp</m:t>
                              </m:r>
                            </m:sub>
                          </m:sSub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ZnS</m:t>
                          </m:r>
                          <m:r>
                            <a:rPr lang="en-US" altLang="zh-CN" sz="26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sz="26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6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altLang="zh-CN" sz="26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6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zh-CN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sz="26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6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altLang="zh-CN" sz="26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601" y="4970479"/>
                <a:ext cx="1556836" cy="984500"/>
              </a:xfrm>
              <a:prstGeom prst="rect">
                <a:avLst/>
              </a:prstGeom>
              <a:blipFill rotWithShape="1">
                <a:blip r:embed="rId12"/>
                <a:stretch>
                  <a:fillRect l="-27" t="-34" r="15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1165" y="805452"/>
            <a:ext cx="11397613" cy="24675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热点训练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室温下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在配体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的水溶液中形成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其反应平衡常数为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CuBr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在水中的溶度积常数为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。由此可知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CuBr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在配体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的水溶液中溶解反应的平衡常数为</a:t>
            </a:r>
            <a:r>
              <a:rPr lang="zh-CN" altLang="zh-CN" sz="2600" u="sng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所有方程式中计量系数关系均为最简整数比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361690" y="2596005"/>
                <a:ext cx="98616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600" i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m:t>K</m:t>
                      </m:r>
                      <m:r>
                        <m:rPr>
                          <m:nor/>
                        </m:rPr>
                        <a:rPr lang="en-US" altLang="zh-CN" sz="260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m:t>·</m:t>
                      </m:r>
                      <m:r>
                        <m:rPr>
                          <m:nor/>
                        </m:rPr>
                        <a:rPr lang="en-US" altLang="zh-CN" sz="2600" i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m:t>K</m:t>
                      </m:r>
                      <m:r>
                        <m:rPr>
                          <m:nor/>
                        </m:rPr>
                        <a:rPr lang="en-US" altLang="zh-CN" sz="2600" baseline="-2500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m:t>sp</m:t>
                      </m:r>
                    </m:oMath>
                  </m:oMathPara>
                </a14:m>
                <a:endParaRPr lang="zh-CN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690" y="2596005"/>
                <a:ext cx="986167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13" t="-25" r="14" b="-11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902380"/>
            <a:ext cx="11654075" cy="66708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下列化学原理的应用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主要用沉淀溶解平衡原理来解释的是</a:t>
            </a:r>
            <a:r>
              <a:rPr lang="zh-CN" altLang="zh-CN" sz="2600" u="sng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3232" y="1527824"/>
            <a:ext cx="11397613" cy="30531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热纯碱溶液去油污能力强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误将钡盐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BaCl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Ba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当作食盐食用后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常用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0.5%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溶液解毒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③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溶洞、珊瑚的形成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④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碳酸钡不能作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钡餐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而硫酸钡则能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⑤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泡沫灭火器灭火的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原理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23235" y="954406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②③④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548640"/>
            <a:ext cx="12215495" cy="5928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55" y="404495"/>
            <a:ext cx="12554585" cy="489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26670"/>
            <a:ext cx="11940540" cy="669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" y="-27305"/>
            <a:ext cx="9591675" cy="677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" y="260985"/>
            <a:ext cx="10577830" cy="595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" y="836930"/>
            <a:ext cx="12082145" cy="380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722664"/>
            <a:ext cx="11654075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请思考并回答下列问题。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25 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AgBr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AgI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溶于水形成的饱和溶液中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大小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关系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能、否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直接判断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三种物质的溶解能力由大到小的顺序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相比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更难溶的是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通过简单的计算阐述判断的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依据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u="sng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																																															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1518" y="1967970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54698" y="2575504"/>
            <a:ext cx="53206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溶解能力由大到小</a:t>
            </a:r>
            <a:r>
              <a:rPr lang="en-US" altLang="zh-CN" sz="260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AgCl&gt;AgBr&gt;AgI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88058" y="3161499"/>
            <a:ext cx="9076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AgCl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13950" y="3594209"/>
            <a:ext cx="10421291" cy="24552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·c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=1.8×10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-10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≈1.34×10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-5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mol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的溶解浓度为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1.34×10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-5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mol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·c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en-US" altLang="zh-CN" sz="2600" dirty="0" smtClean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 4</a:t>
            </a:r>
            <a:r>
              <a:rPr lang="en-US" altLang="zh-CN" sz="26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 smtClean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en-US" altLang="zh-CN" sz="26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=5.6×10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-12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≈1.12×10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-4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mol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的溶解浓度为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1.12×10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-4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mol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solidFill>
                  <a:srgbClr val="C00000"/>
                </a:solidFill>
                <a:latin typeface="方正仿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更难溶。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14217" y="1409740"/>
            <a:ext cx="11613637" cy="305536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下列说法正确的是</a:t>
            </a:r>
            <a:r>
              <a:rPr lang="zh-CN" altLang="zh-CN" sz="2600" u="sng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①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难溶电解质的溶度积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越小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则它的溶解度越小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②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CrO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&lt;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CrO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的溶解度小于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的溶解度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③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溶度积常数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与温度有关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温度越高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溶度积越大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④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升高温度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某沉淀溶解平衡逆向移动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说明它的溶解度是减小的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也变小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5497" y="1443997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④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67065" y="783817"/>
            <a:ext cx="2386897" cy="723251"/>
            <a:chOff x="611965" y="1319502"/>
            <a:chExt cx="2386897" cy="723251"/>
          </a:xfrm>
        </p:grpSpPr>
        <p:pic>
          <p:nvPicPr>
            <p:cNvPr id="12" name="image2.jpe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1965" y="1466611"/>
              <a:ext cx="431795" cy="43179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010951" y="1319502"/>
              <a:ext cx="1987911" cy="723251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700655" algn="l"/>
                </a:tabLst>
              </a:pPr>
              <a:r>
                <a:rPr lang="zh-CN" altLang="en-US" sz="2600" kern="100" dirty="0" smtClean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小题过基础</a:t>
              </a:r>
              <a:endParaRPr lang="zh-CN" altLang="en-US" sz="2600" kern="100" dirty="0"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837506"/>
            <a:ext cx="11654075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25 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=2×10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-20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。在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pH=5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=2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的溶液中能否生成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?(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写出解答步骤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</a:t>
            </a:r>
          </a:p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　　　　　　　　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837506"/>
            <a:ext cx="11654075" cy="6675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常温下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=2×10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-20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计算有关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232" y="1462950"/>
            <a:ext cx="11397613" cy="24675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CuSO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</a:t>
            </a:r>
            <a:r>
              <a:rPr lang="en-US" altLang="zh-CN" sz="2600" i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=0.02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如果生成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应调整溶液的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使之大于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要使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0.2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CuSO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沉淀较为完全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浓度降至原来的千分之一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则应向溶液中加入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使溶液的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93712" y="2115083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5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233955" y="3347294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6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0418" y="1123239"/>
                <a:ext cx="11654075" cy="1873758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 marL="252095" indent="-252095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i="1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AgCl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=1.56×10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-10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AgBr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=7.7×10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-13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Ag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CrO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=9.0×10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-12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。某溶液中含有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Br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Cr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浓度均为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0.01 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向该溶液中逐滴加入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0.01 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AgNO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溶液时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计算三种阴离子沉淀的先后顺序为</a:t>
                </a:r>
                <a:r>
                  <a:rPr lang="zh-CN" altLang="zh-CN" sz="2600" u="sng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600" u="sng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　　　</a:t>
                </a:r>
                <a:r>
                  <a:rPr lang="zh-CN" altLang="zh-CN" sz="2600" u="sng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600" dirty="0">
                    <a:effectLst/>
                    <a:latin typeface="Cambria" panose="02040503050406030204" pitchFamily="18" charset="0"/>
                    <a:ea typeface="微软雅黑" panose="020B0503020204020204" charset="-122"/>
                    <a:cs typeface="Cambria" panose="02040503050406030204" pitchFamily="18" charset="0"/>
                  </a:rPr>
                  <a:t> 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" y="1123239"/>
                <a:ext cx="11654075" cy="1873758"/>
              </a:xfrm>
              <a:prstGeom prst="rect">
                <a:avLst/>
              </a:prstGeom>
              <a:blipFill rotWithShape="1">
                <a:blip r:embed="rId2"/>
                <a:stretch>
                  <a:fillRect l="-1" t="-1216" r="5" b="-26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418" y="795278"/>
            <a:ext cx="11654075" cy="5946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沉淀的转化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3232" y="1316398"/>
            <a:ext cx="11397613" cy="16835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原理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由一种沉淀转化为另一种沉淀的过程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实质是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(2)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沉淀转化规律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zh-CN" altLang="zh-CN" sz="2600" dirty="0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一般来说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溶解度小的沉淀转化为溶解度更小的沉淀容易实现。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63770" y="1235457"/>
            <a:ext cx="3185487" cy="61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沉淀溶解平衡的移动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4188" y="2942449"/>
          <a:ext cx="11266487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文档" r:id="rId3" imgW="11268710" imgH="2216150" progId="Word.Document.12">
                  <p:embed/>
                </p:oleObj>
              </mc:Choice>
              <mc:Fallback>
                <p:oleObj name="文档" r:id="rId3" imgW="11268710" imgH="2216150" progId="Word.Document.12">
                  <p:embed/>
                  <p:pic>
                    <p:nvPicPr>
                      <p:cNvPr id="0" name="图片 41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188" y="2942449"/>
                        <a:ext cx="11266487" cy="221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533143" y="3065430"/>
            <a:ext cx="907621" cy="61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AgCl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595001" y="3075940"/>
            <a:ext cx="372218" cy="61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&gt;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891010" y="4403479"/>
            <a:ext cx="372218" cy="61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&lt;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" y="116840"/>
            <a:ext cx="11922125" cy="651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57785"/>
            <a:ext cx="10386060" cy="695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0"/>
            <a:ext cx="93357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" y="35560"/>
            <a:ext cx="10934700" cy="6560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3450" t="5986" r="20394" b="24512"/>
          <a:stretch>
            <a:fillRect/>
          </a:stretch>
        </p:blipFill>
        <p:spPr>
          <a:xfrm>
            <a:off x="911225" y="0"/>
            <a:ext cx="11184890" cy="5992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5787" t="2025" r="24212" b="8109"/>
          <a:stretch>
            <a:fillRect/>
          </a:stretch>
        </p:blipFill>
        <p:spPr>
          <a:xfrm>
            <a:off x="910590" y="64135"/>
            <a:ext cx="9085580" cy="70497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0" y="587184"/>
            <a:ext cx="11619319" cy="52576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9167" y="980983"/>
          <a:ext cx="11093450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文档" r:id="rId3" imgW="11160125" imgH="3983990" progId="Word.Document.12">
                  <p:embed/>
                </p:oleObj>
              </mc:Choice>
              <mc:Fallback>
                <p:oleObj name="文档" r:id="rId3" imgW="11160125" imgH="3983990" progId="Word.Document.12">
                  <p:embed/>
                  <p:pic>
                    <p:nvPicPr>
                      <p:cNvPr id="0" name="图片 368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167" y="980983"/>
                        <a:ext cx="11093450" cy="396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08736" y="4647193"/>
            <a:ext cx="10594614" cy="11633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ZnS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转化为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CuS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的离子方程式为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</a:t>
            </a:r>
            <a:r>
              <a:rPr lang="en-US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 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PbS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转化为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CuS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的离子方程式为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</a:t>
            </a:r>
            <a:r>
              <a:rPr lang="en-US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 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36249" y="4557453"/>
          <a:ext cx="5273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文档" r:id="rId5" imgW="5274310" imgH="597535" progId="Word.Document.12">
                  <p:embed/>
                </p:oleObj>
              </mc:Choice>
              <mc:Fallback>
                <p:oleObj name="文档" r:id="rId5" imgW="5274310" imgH="597535" progId="Word.Document.12">
                  <p:embed/>
                  <p:pic>
                    <p:nvPicPr>
                      <p:cNvPr id="0" name="图片 368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6249" y="4557453"/>
                        <a:ext cx="52736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038061" y="5050805"/>
          <a:ext cx="5273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文档" r:id="rId7" imgW="5274310" imgH="597535" progId="Word.Document.12">
                  <p:embed/>
                </p:oleObj>
              </mc:Choice>
              <mc:Fallback>
                <p:oleObj name="文档" r:id="rId7" imgW="5274310" imgH="597535" progId="Word.Document.12">
                  <p:embed/>
                  <p:pic>
                    <p:nvPicPr>
                      <p:cNvPr id="0" name="图片 3687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8061" y="5050805"/>
                        <a:ext cx="52736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850032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1.Li</a:t>
            </a:r>
            <a:r>
              <a:rPr lang="en-US" altLang="zh-CN" sz="2600" kern="100" baseline="-250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Ti</a:t>
            </a:r>
            <a:r>
              <a:rPr lang="en-US" altLang="zh-CN" sz="2600" kern="100" baseline="-250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5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600" kern="100" baseline="-250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LiFePO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都是锂离子电池的电极材料，可利用钛铁矿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主要成分为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FeTiO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，还含有少量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SiO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等杂质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来制备，工艺流程如下：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50" name="Picture 2" descr="培优专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3" y="429716"/>
            <a:ext cx="1901957" cy="4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j9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4" y="2120330"/>
            <a:ext cx="6821612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351010"/>
            <a:ext cx="11654075" cy="304888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回答下列问题：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若</a:t>
            </a: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“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滤液</a:t>
            </a: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②”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(Mg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0.02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，加入双氧水和磷酸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设溶液体积增加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，使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恰好沉淀完全即溶液中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(Fe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5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，此时是否有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(PO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沉淀生成？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列式计算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[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已知：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FePO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(PO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600" kern="100" baseline="-25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sp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分别为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1.3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564579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为回收利用废镍催化剂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主要成分为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NiO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，另含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CaO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BaO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，科研人员研制了一种回收镍的新工艺。工艺流程如图所示：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074" name="Picture 2" descr="RJ9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31" y="1932731"/>
            <a:ext cx="9575895" cy="35124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242570"/>
            <a:ext cx="11878310" cy="631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188640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已知：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常温下，有关氢氧化物开始沉淀和沉淀完全的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如下表所示：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26655" y="896194"/>
          <a:ext cx="9649071" cy="1321197"/>
        </p:xfrm>
        <a:graphic>
          <a:graphicData uri="http://schemas.openxmlformats.org/drawingml/2006/table">
            <a:tbl>
              <a:tblPr/>
              <a:tblGrid>
                <a:gridCol w="284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5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氢氧化物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5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Fe(OH)</a:t>
                      </a:r>
                      <a:r>
                        <a:rPr lang="en-US" sz="25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Fe(OH)</a:t>
                      </a:r>
                      <a:r>
                        <a:rPr lang="en-US" sz="25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Ni(OH)</a:t>
                      </a:r>
                      <a:r>
                        <a:rPr lang="en-US" sz="25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开始沉淀的</a:t>
                      </a:r>
                      <a:r>
                        <a:rPr lang="en-US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pH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1.5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6.5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7.7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沉淀完全的</a:t>
                      </a:r>
                      <a:r>
                        <a:rPr lang="en-US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pH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3.7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5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9.7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5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9.2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5278" marR="65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82588" y="2292176"/>
          <a:ext cx="1119028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Document" r:id="rId3" imgW="11505565" imgH="1192530" progId="Word.Document.8">
                  <p:embed/>
                </p:oleObj>
              </mc:Choice>
              <mc:Fallback>
                <p:oleObj name="Document" r:id="rId3" imgW="11505565" imgH="1192530" progId="Word.Document.8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88" y="2292176"/>
                        <a:ext cx="11190287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24037" y="3169196"/>
          <a:ext cx="11191875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Document" r:id="rId5" imgW="11553190" imgH="3161665" progId="Word.Document.8">
                  <p:embed/>
                </p:oleObj>
              </mc:Choice>
              <mc:Fallback>
                <p:oleObj name="Document" r:id="rId5" imgW="11553190" imgH="3161665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37" y="3169196"/>
                        <a:ext cx="11191875" cy="303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533650" y="3534525"/>
            <a:ext cx="5484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=2Fe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7029801" y="3991625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铁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4329594" y="5312821"/>
            <a:ext cx="15151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1.0</a:t>
            </a:r>
            <a:r>
              <a:rPr lang="en-US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10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0418" y="848016"/>
                <a:ext cx="11654075" cy="1653377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 marL="252095" indent="-252095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1.</a:t>
                </a:r>
                <a:r>
                  <a:rPr lang="en-US" altLang="zh-CN" sz="2600" dirty="0">
                    <a:effectLst/>
                    <a:latin typeface="方正楷体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2024</a:t>
                </a:r>
                <a:r>
                  <a:rPr lang="en-US" altLang="zh-CN" sz="2600" dirty="0">
                    <a:effectLst/>
                    <a:latin typeface="NEU-B6" panose="02020504000000020003" pitchFamily="18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dirty="0">
                    <a:effectLst/>
                    <a:latin typeface="方正楷体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0.10 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mmol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Ag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CrO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配制成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1.0 mL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悬浊液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向其中滴</a:t>
                </a: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加</a:t>
                </a:r>
                <a:endParaRPr lang="en-US" altLang="zh-CN" sz="2600" dirty="0" smtClean="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marL="252095" indent="-252095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0.10 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NaCl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溶液。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i="1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)](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代表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Ag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Cr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随加入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NaCl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溶液体积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的变化关系如图所示。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" y="848016"/>
                <a:ext cx="11654075" cy="1653377"/>
              </a:xfrm>
              <a:prstGeom prst="rect">
                <a:avLst/>
              </a:prstGeom>
              <a:blipFill rotWithShape="1">
                <a:blip r:embed="rId3"/>
                <a:stretch>
                  <a:fillRect l="-1" t="-18" r="5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1634" y="2442013"/>
                <a:ext cx="11397613" cy="3445919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下列叙述正确的是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交点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处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sp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AgCl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sp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A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Cr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-2.21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≤2.0 mL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Cr</m:t>
                        </m:r>
                        <m:sSubSup>
                          <m:sSub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不变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=-7.82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34</a:t>
                </a:r>
                <a:endParaRPr lang="zh-CN" altLang="en-US" sz="2600" kern="100" dirty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34" y="2442013"/>
                <a:ext cx="11397613" cy="3445919"/>
              </a:xfrm>
              <a:prstGeom prst="rect">
                <a:avLst/>
              </a:prstGeom>
              <a:blipFill rotWithShape="1">
                <a:blip r:embed="rId4"/>
                <a:stretch>
                  <a:fillRect l="-3" t="-13" r="3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3517029" y="2410483"/>
            <a:ext cx="481222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324.jpe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03" y="2404408"/>
            <a:ext cx="5791200" cy="362712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822780"/>
            <a:ext cx="11654075" cy="1197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4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r>
              <a:rPr lang="en-US" altLang="zh-CN" sz="260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江苏卷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室温下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用含少量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MnSO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溶液制备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MnCO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的过程如图所示。已知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MgF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=5.2×10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-11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HF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=6.3×10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-4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。下列说法正确的是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03232" y="3339177"/>
                <a:ext cx="11397613" cy="2700908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A.0.1 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NaF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B.“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除镁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得到的上层清液中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Mg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sp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Mg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C.0.1 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NaHCO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溶液中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D.“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沉锰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后的滤液中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 smtClean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en-US" sz="2600" kern="100" dirty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2" y="3339177"/>
                <a:ext cx="11397613" cy="2700908"/>
              </a:xfrm>
              <a:prstGeom prst="rect">
                <a:avLst/>
              </a:prstGeom>
              <a:blipFill rotWithShape="1">
                <a:blip r:embed="rId2"/>
                <a:stretch>
                  <a:fillRect l="-3" t="-836" r="3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9572250" y="1342555"/>
            <a:ext cx="481222" cy="705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>
              <a:lnSpc>
                <a:spcPct val="14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image327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3" y="2104600"/>
            <a:ext cx="5608320" cy="120396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9398" y="991493"/>
            <a:ext cx="11654075" cy="12680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r>
              <a:rPr lang="en-US" altLang="zh-CN" sz="260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浙江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月选考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碳酸钙是常见难溶物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将过量碳酸钙粉末置于水中达到溶解平衡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90767" y="281043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8794" y="2171127"/>
          <a:ext cx="11339513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文档" r:id="rId3" imgW="11341735" imgH="3573780" progId="Word.Document.12">
                  <p:embed/>
                </p:oleObj>
              </mc:Choice>
              <mc:Fallback>
                <p:oleObj name="文档" r:id="rId3" imgW="11341735" imgH="3573780" progId="Word.Document.12">
                  <p:embed/>
                  <p:pic>
                    <p:nvPicPr>
                      <p:cNvPr id="0" name="图片 1946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794" y="2171127"/>
                        <a:ext cx="11339513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848016"/>
            <a:ext cx="11654075" cy="125948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r>
              <a:rPr lang="en-US" altLang="zh-CN" sz="260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北京卷</a:t>
            </a:r>
            <a:r>
              <a:rPr lang="en-US" altLang="zh-CN" sz="260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以银锰精矿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主要含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MnS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FeS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和氧化锰矿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主要含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MnO</a:t>
            </a:r>
            <a:r>
              <a:rPr lang="en-US" altLang="zh-CN" sz="26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为原料联合提取银和锰的一种流程示意图如下。</a:t>
            </a:r>
            <a:endParaRPr lang="zh-CN" altLang="zh-CN" sz="1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5782" y="2031030"/>
            <a:ext cx="11397613" cy="39979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酸性条件下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的氧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性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强于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浸锰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过程是在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矿石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中的锰元素浸出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矿石中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银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的形式残留于浸锰渣中。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浸锰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过程中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发生反应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MnS+2H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===Mn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+H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S↑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则可推断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en-US" altLang="zh-CN" sz="2600" i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MnS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“&gt;”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“&lt;”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i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6486" y="5434504"/>
            <a:ext cx="3722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&gt;</a:t>
            </a:r>
            <a:endParaRPr lang="zh-CN" altLang="en-US" dirty="0"/>
          </a:p>
        </p:txBody>
      </p:sp>
      <p:pic>
        <p:nvPicPr>
          <p:cNvPr id="7" name="image329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86" y="2143501"/>
            <a:ext cx="6385560" cy="19812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1257955"/>
            <a:ext cx="11654075" cy="245904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5.</a:t>
            </a:r>
            <a:r>
              <a:rPr lang="en-US" altLang="zh-CN" sz="2600" dirty="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r>
              <a:rPr lang="en-US" altLang="zh-CN" sz="2600" dirty="0">
                <a:latin typeface="NEU-B6" panose="02020504000000020003" pitchFamily="18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湖北卷</a:t>
            </a:r>
            <a:r>
              <a:rPr lang="en-US" altLang="zh-CN" sz="2600" dirty="0">
                <a:latin typeface="方正楷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常温下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sz="2600" i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600" baseline="-250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=5.9×10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-15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沉钴过滤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控制为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10.0</a:t>
            </a:r>
            <a:r>
              <a:rPr lang="en-US" altLang="zh-CN" sz="2600" dirty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则溶液中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浓度为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“850 </a:t>
            </a:r>
            <a:r>
              <a:rPr lang="zh-CN" altLang="zh-CN" sz="26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℃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煅烧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时生成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6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endParaRPr lang="en-US" altLang="zh-CN" sz="26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endParaRPr lang="en-US" altLang="zh-CN" sz="26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	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化学方程式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zh-CN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en-US" altLang="zh-CN" sz="2600" u="sng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 </a:t>
            </a:r>
            <a:r>
              <a:rPr lang="zh-CN" altLang="zh-CN" sz="26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sz="2600" dirty="0">
                <a:latin typeface="Cambria" panose="02040503050406030204" pitchFamily="18" charset="0"/>
                <a:ea typeface="微软雅黑" panose="020B0503020204020204" charset="-122"/>
                <a:cs typeface="Cambria" panose="02040503050406030204" pitchFamily="18" charset="0"/>
              </a:rPr>
              <a:t> 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21705" y="1939060"/>
            <a:ext cx="13660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5.9×10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-7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071185" y="2751035"/>
          <a:ext cx="52736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文档" r:id="rId3" imgW="5274310" imgH="795655" progId="Word.Document.12">
                  <p:embed/>
                </p:oleObj>
              </mc:Choice>
              <mc:Fallback>
                <p:oleObj name="文档" r:id="rId3" imgW="5274310" imgH="795655" progId="Word.Document.12">
                  <p:embed/>
                  <p:pic>
                    <p:nvPicPr>
                      <p:cNvPr id="0" name="图片 204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1185" y="2751035"/>
                        <a:ext cx="52736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" y="635"/>
            <a:ext cx="11915140" cy="6704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" y="116840"/>
            <a:ext cx="11795760" cy="6462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" y="548640"/>
            <a:ext cx="11551920" cy="6034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0418" y="1123239"/>
                <a:ext cx="11654075" cy="1873758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 marL="252095" indent="-252095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i="1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AgCl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=1.56×10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-10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AgBr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=7.7×10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-13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Ag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CrO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=9.0×10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-12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。某溶液中含有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Br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Cr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浓度均为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0.01 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向该溶液中逐滴加入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0.01 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AgNO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溶液时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计算三种阴离子沉淀的先后顺序为</a:t>
                </a:r>
                <a:r>
                  <a:rPr lang="zh-CN" altLang="zh-CN" sz="2600" u="sng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600" u="sng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　　　　　</a:t>
                </a:r>
                <a:r>
                  <a:rPr lang="zh-CN" altLang="zh-CN" sz="2600" u="sng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600" dirty="0">
                    <a:effectLst/>
                    <a:latin typeface="Cambria" panose="02040503050406030204" pitchFamily="18" charset="0"/>
                    <a:ea typeface="微软雅黑" panose="020B0503020204020204" charset="-122"/>
                    <a:cs typeface="Cambria" panose="02040503050406030204" pitchFamily="18" charset="0"/>
                  </a:rPr>
                  <a:t> </a:t>
                </a:r>
                <a:endParaRPr lang="zh-CN" altLang="zh-CN" sz="1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" y="1123239"/>
                <a:ext cx="11654075" cy="1873758"/>
              </a:xfrm>
              <a:prstGeom prst="rect">
                <a:avLst/>
              </a:prstGeom>
              <a:blipFill rotWithShape="1">
                <a:blip r:embed="rId2"/>
                <a:stretch>
                  <a:fillRect l="-1" t="-1216" r="5" b="-26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" y="606425"/>
            <a:ext cx="12061190" cy="580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940</Words>
  <Application>Microsoft Office PowerPoint</Application>
  <PresentationFormat>自定义</PresentationFormat>
  <Paragraphs>112</Paragraphs>
  <Slides>45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65" baseType="lpstr">
      <vt:lpstr>NEU-B6</vt:lpstr>
      <vt:lpstr>方正仿宋_GBK</vt:lpstr>
      <vt:lpstr>方正黑体_GBK</vt:lpstr>
      <vt:lpstr>方正楷体_GBK</vt:lpstr>
      <vt:lpstr>方正书宋_GBK</vt:lpstr>
      <vt:lpstr>黑体</vt:lpstr>
      <vt:lpstr>华文细黑</vt:lpstr>
      <vt:lpstr>经典繁仿黑</vt:lpstr>
      <vt:lpstr>思源黑体 CN Normal</vt:lpstr>
      <vt:lpstr>宋体</vt:lpstr>
      <vt:lpstr>微软雅黑</vt:lpstr>
      <vt:lpstr>Arial</vt:lpstr>
      <vt:lpstr>Calibri</vt:lpstr>
      <vt:lpstr>Cambria</vt:lpstr>
      <vt:lpstr>Cambria Math</vt:lpstr>
      <vt:lpstr>Courier New</vt:lpstr>
      <vt:lpstr>Times New Roman</vt:lpstr>
      <vt:lpstr>Office 主题​​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63</cp:revision>
  <dcterms:created xsi:type="dcterms:W3CDTF">2024-01-15T03:14:00Z</dcterms:created>
  <dcterms:modified xsi:type="dcterms:W3CDTF">2025-10-23T10:21:28Z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92058E561CF44947BDC37D3DBCAE2A15_13</vt:lpwstr>
  </property>
  <property fmtid="{D5CDD505-2E9C-101B-9397-08002B2CF9AE}" pid="3" name="KSOProductBuildVer">
    <vt:lpwstr>2052-12.1.0.23125</vt:lpwstr>
  </property>
</Properties>
</file>