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54" r:id="rId2"/>
    <p:sldId id="555" r:id="rId3"/>
    <p:sldId id="561" r:id="rId4"/>
    <p:sldId id="562" r:id="rId5"/>
    <p:sldId id="256" r:id="rId6"/>
    <p:sldId id="257" r:id="rId7"/>
    <p:sldId id="564" r:id="rId8"/>
    <p:sldId id="575" r:id="rId9"/>
    <p:sldId id="576" r:id="rId10"/>
    <p:sldId id="577" r:id="rId11"/>
    <p:sldId id="572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258" r:id="rId21"/>
    <p:sldId id="259" r:id="rId22"/>
    <p:sldId id="260" r:id="rId23"/>
    <p:sldId id="261" r:id="rId24"/>
    <p:sldId id="262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63" r:id="rId33"/>
    <p:sldId id="271" r:id="rId34"/>
    <p:sldId id="272" r:id="rId35"/>
    <p:sldId id="273" r:id="rId36"/>
    <p:sldId id="565" r:id="rId37"/>
    <p:sldId id="566" r:id="rId38"/>
    <p:sldId id="567" r:id="rId39"/>
    <p:sldId id="569" r:id="rId40"/>
    <p:sldId id="570" r:id="rId41"/>
    <p:sldId id="571" r:id="rId42"/>
    <p:sldId id="568" r:id="rId43"/>
    <p:sldId id="574" r:id="rId44"/>
    <p:sldId id="573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A7C4-5F3F-49AE-AE67-7A62B7853486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8730-E2C7-4D2D-BD48-8556E2A05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0396E-9031-6150-A340-255E3AD3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8FC60A-B7ED-30D2-D63F-68A50DA9F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031570-29A7-0252-41B1-2FF97655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949BCA-7C77-4330-1632-93C6E435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9C1440-0AC9-9396-6011-5C608B31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1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D68C4-C4B7-1578-9CF6-6F6978B2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C9B959-CDD7-B58B-F97A-F573F517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EC044-42A2-A080-4F8F-BB14E838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AAE8EC-0AE4-08D0-4E57-36A93809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7A892-B48A-BA69-4463-1234E170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FDDDCB-6446-D6DB-C8F9-1BB43CC4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7F795D-78FC-E82D-6ED4-E448B577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FF551-61F2-1A0A-FA58-ED8FC1F8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E91D-60F0-E4F2-230C-93FDF1ED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B6367-8D9F-AE69-5BBD-3B0DCE7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2025/11/22</a:t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1879194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381000"/>
            <a:ext cx="11387667" cy="5641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819424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9754261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473896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5A708-F701-607D-DC5E-E3E634E5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6AAD93-C3A8-EC4E-E1DD-E0D58E1E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6E831-324A-8729-A5D4-E0DBA6C5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8B130-BD0D-2AEA-0552-CC8A2B7C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89099-CD3A-38D1-0CE7-4CBDC45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BEACF-04C7-CEAE-7F71-5117828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150A01-C650-B7CA-621F-8C8A5EE7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6A9B3-0846-82FD-1531-3EBE0A8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7886A-E381-4ECA-0BE8-A912ED0B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2E8BE-0123-BE35-17AE-96C7FC4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65FC6-BEC3-4207-A905-474750B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B1BAC9-BB51-C486-648B-EFC1B809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A311C3-2CFA-32D3-EEFB-2E0C1548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151C9-01A7-16B4-D58F-3217A398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D43F6D-B341-30AD-4FC6-8AF5C978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7B1586-8BD4-65E0-5C63-414BEB98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69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D72F5-E03A-092F-2101-A1522DCE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0ADB5-F7B5-F7BB-9E32-925145F4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73094C-55FA-AB52-1F66-1CD02AA28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674536-B4D1-8833-2381-721116E6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A0E54C-93F3-3BD3-508C-995A9E89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1C9481-BE37-B1AD-2EBA-C91CF33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6F4A91-D9A0-D482-8FDE-237DBC2B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2B66D4-84F2-6A47-92AC-43990EEC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86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1DE0E-203A-7A73-FB31-EA7A0A0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5939B0-89AF-0227-CCED-6559733C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A03A28-886B-3FA4-0AF7-6B3DFBF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91676C-69EB-ACD5-CCDE-CC47C5A1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86AC30-ABD2-FC15-552F-1F99499E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A69C71-26DD-BA96-D532-CFA0BE91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E4489D-1962-B171-E29A-0336774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13C46-B698-CDFB-226D-F9290C50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C1D11C-9C84-6C5D-D878-F925D8DF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48F41-132C-BF09-B747-34C310F7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E797EA-A478-5448-3C45-96EC45B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F65134-D7A3-181A-51FC-2A9828F0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3DF6BA-E4F5-749F-4C98-F32AAEF9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5584-3891-73B0-B6F1-45C57990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9F5BED-9BDA-3D86-3BA1-136ABC542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4F821C-3158-D933-5304-45729AE23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2AED0-F0F9-7054-2A05-5196DBAC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C02746-E7B9-E5F4-3B7D-AF820F3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4FE569-6CE1-2E71-BEAD-EB8FA68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3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0B3EA4-BCA2-E9A2-CBD9-5D36DC60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60D42-D2D9-0154-C158-BEA0006A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35D565-A58D-202D-5A12-EE51D898C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6D7D-EEB1-4B10-A5CC-C3AD5520F4B9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3E501D-6FBC-1E8C-AFC2-B5F0BBA45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E07B1-58E5-83D7-530D-68297E5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0.png"/><Relationship Id="rId7" Type="http://schemas.openxmlformats.org/officeDocument/2006/relationships/image" Target="../media/image53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18000" contrast="-24000"/>
          </a:blip>
          <a:srcRect b="6021"/>
          <a:stretch>
            <a:fillRect/>
          </a:stretch>
        </p:blipFill>
        <p:spPr>
          <a:xfrm>
            <a:off x="0" y="0"/>
            <a:ext cx="12191365" cy="6891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165" y="1428750"/>
            <a:ext cx="59944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高考实验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4880" y="2913380"/>
            <a:ext cx="2682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实验热点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4045" y="4357370"/>
            <a:ext cx="5600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（气体的制备、净化、收集、处理）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标题 163841"/>
          <p:cNvSpPr>
            <a:spLocks noGrp="1" noRot="1"/>
          </p:cNvSpPr>
          <p:nvPr>
            <p:ph type="title"/>
          </p:nvPr>
        </p:nvSpPr>
        <p:spPr>
          <a:xfrm>
            <a:off x="149860" y="-202247"/>
            <a:ext cx="8540750" cy="1143000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3843" name="文本占位符 163842"/>
          <p:cNvSpPr>
            <a:spLocks noGrp="1" noRot="1"/>
          </p:cNvSpPr>
          <p:nvPr>
            <p:ph type="body" sz="half" idx="1"/>
          </p:nvPr>
        </p:nvSpPr>
        <p:spPr>
          <a:xfrm>
            <a:off x="339725" y="589915"/>
            <a:ext cx="4752975" cy="1152525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　干燥装置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干燥剂的选择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endParaRPr kumimoji="0" lang="zh-CN" altLang="en-US" sz="28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908" name="内容占位符 163907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1703388" y="1557338"/>
          <a:ext cx="8785225" cy="5023803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液态干燥剂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固态干燥剂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装置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干燥剂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浓硫酸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无水</a:t>
                      </a:r>
                      <a:r>
                        <a:rPr lang="en-US" altLang="zh-CN" b="1"/>
                        <a:t>CaCl</a:t>
                      </a:r>
                      <a:r>
                        <a:rPr lang="en-US" altLang="zh-CN" b="1" baseline="-25000"/>
                        <a:t>2</a:t>
                      </a:r>
                      <a:endParaRPr lang="zh-CN" altLang="en-US" b="1" baseline="-250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P</a:t>
                      </a:r>
                      <a:r>
                        <a:rPr lang="en-US" altLang="zh-CN" b="1" baseline="-25000"/>
                        <a:t>2</a:t>
                      </a:r>
                      <a:r>
                        <a:rPr lang="en-US" altLang="zh-CN" b="1"/>
                        <a:t>O</a:t>
                      </a:r>
                      <a:r>
                        <a:rPr lang="en-US" altLang="zh-CN" b="1" baseline="-25000"/>
                        <a:t>5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碱石灰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09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不可干燥气体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878" name="文本框 163877"/>
          <p:cNvSpPr txBox="1"/>
          <p:nvPr/>
        </p:nvSpPr>
        <p:spPr>
          <a:xfrm>
            <a:off x="6096000" y="1295400"/>
            <a:ext cx="4648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endParaRPr lang="en-US" altLang="zh-CN" sz="2400" b="1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9" name="文本框 163878"/>
          <p:cNvSpPr txBox="1"/>
          <p:nvPr/>
        </p:nvSpPr>
        <p:spPr>
          <a:xfrm>
            <a:off x="3876675" y="5445125"/>
            <a:ext cx="19319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</a:p>
          <a:p>
            <a:r>
              <a:rPr lang="en-US" altLang="zh-CN" sz="2400" b="1" err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HBr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HI</a:t>
            </a:r>
          </a:p>
        </p:txBody>
      </p:sp>
      <p:sp>
        <p:nvSpPr>
          <p:cNvPr id="163880" name="文本框 163879"/>
          <p:cNvSpPr txBox="1"/>
          <p:nvPr/>
        </p:nvSpPr>
        <p:spPr>
          <a:xfrm>
            <a:off x="5880100" y="5573713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1" name="文本框 163880"/>
          <p:cNvSpPr txBox="1"/>
          <p:nvPr/>
        </p:nvSpPr>
        <p:spPr>
          <a:xfrm>
            <a:off x="7248525" y="5661025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2" name="文本框 163881"/>
          <p:cNvSpPr txBox="1"/>
          <p:nvPr/>
        </p:nvSpPr>
        <p:spPr>
          <a:xfrm>
            <a:off x="8458200" y="5373688"/>
            <a:ext cx="22098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Cl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HX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45098" name="组合 163894"/>
          <p:cNvGrpSpPr/>
          <p:nvPr/>
        </p:nvGrpSpPr>
        <p:grpSpPr>
          <a:xfrm>
            <a:off x="4151313" y="2349500"/>
            <a:ext cx="1457325" cy="1181893"/>
            <a:chOff x="0" y="0"/>
            <a:chExt cx="918" cy="993"/>
          </a:xfrm>
        </p:grpSpPr>
        <p:pic>
          <p:nvPicPr>
            <p:cNvPr id="45099" name="Picture 103" descr="D:\own\Ly\成套化学实验装置图_第六单元 化学实验方案的设计_高三教材注解_教材注解_中学应用化学网(^_^)安阳市第一中学 张保国 欢迎您的光临 yyhx_my163_com.files\Image23.gif"/>
            <p:cNvPicPr>
              <a:picLocks noChangeAspect="1"/>
            </p:cNvPicPr>
            <p:nvPr/>
          </p:nvPicPr>
          <p:blipFill>
            <a:blip r:embed="rId3" r:link="rId4"/>
            <a:srcRect l="41916" t="31871" r="34074" b="17580"/>
            <a:stretch>
              <a:fillRect/>
            </a:stretch>
          </p:blipFill>
          <p:spPr>
            <a:xfrm>
              <a:off x="113" y="0"/>
              <a:ext cx="480" cy="6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100" name="Text Box 105"/>
            <p:cNvSpPr txBox="1"/>
            <p:nvPr/>
          </p:nvSpPr>
          <p:spPr>
            <a:xfrm>
              <a:off x="0" y="658"/>
              <a:ext cx="918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lang="zh-CN" altLang="en-US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浓硫酸</a:t>
              </a:r>
              <a:endParaRPr lang="zh-CN" altLang="en-US" sz="2000" b="1">
                <a:solidFill>
                  <a:srgbClr val="110F0D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45101" name="Picture 5" descr="Image6.gif (1154 字节)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472488" y="2276475"/>
            <a:ext cx="1439862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102" name="图片 1639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925" y="1989138"/>
            <a:ext cx="1438275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5" name="Text Box 137"/>
          <p:cNvSpPr txBox="1"/>
          <p:nvPr/>
        </p:nvSpPr>
        <p:spPr>
          <a:xfrm>
            <a:off x="8256588" y="1989138"/>
            <a:ext cx="22320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干燥管：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大进小出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6" name="Text Box 135"/>
          <p:cNvSpPr txBox="1"/>
          <p:nvPr/>
        </p:nvSpPr>
        <p:spPr>
          <a:xfrm>
            <a:off x="4079875" y="1916113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长进短出</a:t>
            </a:r>
            <a:endParaRPr lang="zh-CN" altLang="en-US" sz="28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7" name="Text Box 137"/>
          <p:cNvSpPr txBox="1"/>
          <p:nvPr/>
        </p:nvSpPr>
        <p:spPr>
          <a:xfrm>
            <a:off x="5880100" y="1989138"/>
            <a:ext cx="23764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U</a:t>
            </a:r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形管：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左进右出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8" grpId="0"/>
      <p:bldP spid="163879" grpId="0"/>
      <p:bldP spid="163880" grpId="0"/>
      <p:bldP spid="163881" grpId="0"/>
      <p:bldP spid="163882" grpId="0"/>
      <p:bldP spid="163905" grpId="0"/>
      <p:bldP spid="163906" grpId="0"/>
      <p:bldP spid="163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57" name="对象 134156"/>
          <p:cNvGraphicFramePr/>
          <p:nvPr/>
        </p:nvGraphicFramePr>
        <p:xfrm>
          <a:off x="1620838" y="1186815"/>
          <a:ext cx="8342312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43900" imgH="5586730" progId="Word.Document.8">
                  <p:embed/>
                </p:oleObj>
              </mc:Choice>
              <mc:Fallback>
                <p:oleObj r:id="rId2" imgW="8343900" imgH="5586730" progId="Word.Document.8">
                  <p:embed/>
                  <p:pic>
                    <p:nvPicPr>
                      <p:cNvPr id="134157" name="对象 13415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838" y="1186815"/>
                        <a:ext cx="8342312" cy="558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对象 134149"/>
          <p:cNvGraphicFramePr/>
          <p:nvPr/>
        </p:nvGraphicFramePr>
        <p:xfrm>
          <a:off x="5935663" y="259651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276215" imgH="397510" progId="Word.Document.8">
                  <p:embed/>
                </p:oleObj>
              </mc:Choice>
              <mc:Fallback>
                <p:oleObj r:id="rId4" imgW="5276215" imgH="397510" progId="Word.Document.8">
                  <p:embed/>
                  <p:pic>
                    <p:nvPicPr>
                      <p:cNvPr id="134150" name="对象 1341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5663" y="259651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对象 134150"/>
          <p:cNvGraphicFramePr/>
          <p:nvPr/>
        </p:nvGraphicFramePr>
        <p:xfrm>
          <a:off x="6007100" y="313785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276215" imgH="397510" progId="Word.Document.8">
                  <p:embed/>
                </p:oleObj>
              </mc:Choice>
              <mc:Fallback>
                <p:oleObj r:id="rId6" imgW="5276215" imgH="397510" progId="Word.Document.8">
                  <p:embed/>
                  <p:pic>
                    <p:nvPicPr>
                      <p:cNvPr id="134151" name="对象 1341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7100" y="313785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对象 134151"/>
          <p:cNvGraphicFramePr/>
          <p:nvPr/>
        </p:nvGraphicFramePr>
        <p:xfrm>
          <a:off x="6007100" y="3604578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276215" imgH="397510" progId="Word.Document.8">
                  <p:embed/>
                </p:oleObj>
              </mc:Choice>
              <mc:Fallback>
                <p:oleObj r:id="rId8" imgW="5276215" imgH="397510" progId="Word.Document.8">
                  <p:embed/>
                  <p:pic>
                    <p:nvPicPr>
                      <p:cNvPr id="134152" name="对象 1341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07100" y="3604578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3" name="对象 134152"/>
          <p:cNvGraphicFramePr/>
          <p:nvPr/>
        </p:nvGraphicFramePr>
        <p:xfrm>
          <a:off x="5486400" y="410940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276215" imgH="397510" progId="Word.Document.8">
                  <p:embed/>
                </p:oleObj>
              </mc:Choice>
              <mc:Fallback>
                <p:oleObj r:id="rId10" imgW="5276215" imgH="397510" progId="Word.Document.8">
                  <p:embed/>
                  <p:pic>
                    <p:nvPicPr>
                      <p:cNvPr id="134153" name="对象 13415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6400" y="410940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对象 134153"/>
          <p:cNvGraphicFramePr/>
          <p:nvPr/>
        </p:nvGraphicFramePr>
        <p:xfrm>
          <a:off x="5557838" y="4612640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276215" imgH="397510" progId="Word.Document.8">
                  <p:embed/>
                </p:oleObj>
              </mc:Choice>
              <mc:Fallback>
                <p:oleObj r:id="rId12" imgW="5276215" imgH="397510" progId="Word.Document.8">
                  <p:embed/>
                  <p:pic>
                    <p:nvPicPr>
                      <p:cNvPr id="134154" name="对象 13415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57838" y="4612640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5" name="对象 134154"/>
          <p:cNvGraphicFramePr/>
          <p:nvPr/>
        </p:nvGraphicFramePr>
        <p:xfrm>
          <a:off x="5846763" y="511746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276215" imgH="397510" progId="Word.Document.8">
                  <p:embed/>
                </p:oleObj>
              </mc:Choice>
              <mc:Fallback>
                <p:oleObj r:id="rId14" imgW="5276215" imgH="397510" progId="Word.Document.8">
                  <p:embed/>
                  <p:pic>
                    <p:nvPicPr>
                      <p:cNvPr id="134155" name="对象 13415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46763" y="511746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6730" y="312420"/>
            <a:ext cx="36455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常见气体除杂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3923" y="-73"/>
            <a:ext cx="11032059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 </a:t>
            </a:r>
            <a:r>
              <a:rPr lang="zh-CN" altLang="en-US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典型</a:t>
            </a:r>
            <a:r>
              <a:rPr lang="zh-CN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气体检验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1333" y="687084"/>
          <a:ext cx="11521281" cy="2931755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检验方法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试纸靠近待检气体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气体为黄绿色，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也能使湿润的淀粉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通入品红溶液，然后加热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品红溶液褪色，加热后又恢复红色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气体无色有刺激性气味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34370" y="3624605"/>
          <a:ext cx="10729192" cy="3154680"/>
        </p:xfrm>
        <a:graphic>
          <a:graphicData uri="http://schemas.openxmlformats.org/drawingml/2006/table">
            <a:tbl>
              <a:tblPr/>
              <a:tblGrid>
                <a:gridCol w="97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用湿润的红色石蕊试纸检验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在中学阶段，遇水显碱性的气体只有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用蘸有浓盐酸的玻璃棒靠近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有白烟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将气体通入澄清的石灰水中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石灰水变浑浊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气体无色无味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32771"/>
          <p:cNvSpPr>
            <a:spLocks noRot="1"/>
          </p:cNvSpPr>
          <p:nvPr/>
        </p:nvSpPr>
        <p:spPr>
          <a:xfrm>
            <a:off x="1233488" y="1423353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742950" lvl="1" indent="-28575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None/>
            </a:pP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）排空气法</a:t>
            </a:r>
          </a:p>
        </p:txBody>
      </p:sp>
      <p:pic>
        <p:nvPicPr>
          <p:cNvPr id="32775" name="内容占位符 32774" descr="30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402138" y="2276475"/>
            <a:ext cx="1046162" cy="1728788"/>
          </a:xfrm>
        </p:spPr>
      </p:pic>
      <p:pic>
        <p:nvPicPr>
          <p:cNvPr id="32779" name="图片 3277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2205038"/>
            <a:ext cx="896938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32780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2060575"/>
            <a:ext cx="1800225" cy="1944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87" name="组合 32786"/>
          <p:cNvGrpSpPr/>
          <p:nvPr/>
        </p:nvGrpSpPr>
        <p:grpSpPr>
          <a:xfrm>
            <a:off x="4511675" y="4437063"/>
            <a:ext cx="5256213" cy="1439862"/>
            <a:chOff x="1867" y="3022"/>
            <a:chExt cx="3553" cy="1043"/>
          </a:xfrm>
        </p:grpSpPr>
        <p:pic>
          <p:nvPicPr>
            <p:cNvPr id="47110" name="内容占位符 32776" descr="31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5"/>
            <a:stretch>
              <a:fillRect/>
            </a:stretch>
          </p:blipFill>
          <p:spPr>
            <a:xfrm>
              <a:off x="1867" y="3022"/>
              <a:ext cx="567" cy="952"/>
            </a:xfrm>
          </p:spPr>
        </p:pic>
        <p:pic>
          <p:nvPicPr>
            <p:cNvPr id="47111" name="图片 32779" descr="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" y="3022"/>
              <a:ext cx="599" cy="10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2" name="图片 32781" descr="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" y="3022"/>
              <a:ext cx="922" cy="10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83" name="文本框 32782"/>
          <p:cNvSpPr txBox="1"/>
          <p:nvPr/>
        </p:nvSpPr>
        <p:spPr>
          <a:xfrm>
            <a:off x="1919288" y="2636838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收集比空气重的气体</a:t>
            </a:r>
          </a:p>
        </p:txBody>
      </p:sp>
      <p:sp>
        <p:nvSpPr>
          <p:cNvPr id="32784" name="文本框 32783"/>
          <p:cNvSpPr txBox="1"/>
          <p:nvPr/>
        </p:nvSpPr>
        <p:spPr>
          <a:xfrm>
            <a:off x="1992313" y="4652963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收集比空气轻的气体</a:t>
            </a:r>
          </a:p>
        </p:txBody>
      </p:sp>
      <p:sp>
        <p:nvSpPr>
          <p:cNvPr id="32789" name="矩形 32788"/>
          <p:cNvSpPr>
            <a:spLocks noRot="1"/>
          </p:cNvSpPr>
          <p:nvPr/>
        </p:nvSpPr>
        <p:spPr>
          <a:xfrm>
            <a:off x="661035" y="28067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 fontAlgn="base"/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35841"/>
          <p:cNvSpPr>
            <a:spLocks noGrp="1" noRot="1"/>
          </p:cNvSpPr>
          <p:nvPr>
            <p:ph type="title" idx="4294967295"/>
          </p:nvPr>
        </p:nvSpPr>
        <p:spPr>
          <a:xfrm>
            <a:off x="851535" y="296545"/>
            <a:ext cx="8540750" cy="1143000"/>
          </a:xfrm>
        </p:spPr>
        <p:txBody>
          <a:bodyPr anchor="ctr"/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  <p:pic>
        <p:nvPicPr>
          <p:cNvPr id="35847" name="内容占位符 35846" descr="22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95550" y="3860800"/>
            <a:ext cx="1871663" cy="1539875"/>
          </a:xfrm>
        </p:spPr>
      </p:pic>
      <p:sp>
        <p:nvSpPr>
          <p:cNvPr id="35845" name="矩形 35844"/>
          <p:cNvSpPr>
            <a:spLocks noRot="1"/>
          </p:cNvSpPr>
          <p:nvPr/>
        </p:nvSpPr>
        <p:spPr>
          <a:xfrm>
            <a:off x="1992313" y="1916113"/>
            <a:ext cx="6983413" cy="1284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）排水（液）法</a:t>
            </a:r>
          </a:p>
        </p:txBody>
      </p:sp>
      <p:pic>
        <p:nvPicPr>
          <p:cNvPr id="35849" name="内容占位符 35848" descr="36"/>
          <p:cNvPicPr>
            <a:picLocks noGrp="1" noRot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040688" y="3429000"/>
            <a:ext cx="1150937" cy="1943100"/>
          </a:xfrm>
        </p:spPr>
      </p:pic>
      <p:sp>
        <p:nvSpPr>
          <p:cNvPr id="35851" name="右箭头 35850"/>
          <p:cNvSpPr/>
          <p:nvPr/>
        </p:nvSpPr>
        <p:spPr>
          <a:xfrm>
            <a:off x="5375275" y="4292600"/>
            <a:ext cx="1079500" cy="720725"/>
          </a:xfrm>
          <a:prstGeom prst="rightArrow">
            <a:avLst>
              <a:gd name="adj1" fmla="val 50000"/>
              <a:gd name="adj2" fmla="val 3741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直接连接符 35851"/>
          <p:cNvSpPr/>
          <p:nvPr/>
        </p:nvSpPr>
        <p:spPr>
          <a:xfrm>
            <a:off x="7608888" y="3357563"/>
            <a:ext cx="431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3" name="直接连接符 35852"/>
          <p:cNvSpPr/>
          <p:nvPr/>
        </p:nvSpPr>
        <p:spPr>
          <a:xfrm>
            <a:off x="9120188" y="3357563"/>
            <a:ext cx="381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454775" y="617855"/>
            <a:ext cx="5105400" cy="215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饱和食盐水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四氯化碳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HCl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 noRot="1"/>
          </p:cNvSpPr>
          <p:nvPr>
            <p:ph type="title" idx="4294967295"/>
          </p:nvPr>
        </p:nvSpPr>
        <p:spPr>
          <a:xfrm>
            <a:off x="506730" y="213360"/>
            <a:ext cx="8540750" cy="1143000"/>
          </a:xfr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4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、气体的收集装置</a:t>
            </a:r>
          </a:p>
        </p:txBody>
      </p:sp>
      <p:sp>
        <p:nvSpPr>
          <p:cNvPr id="31750" name="矩形 31749"/>
          <p:cNvSpPr>
            <a:spLocks noRot="1"/>
          </p:cNvSpPr>
          <p:nvPr/>
        </p:nvSpPr>
        <p:spPr>
          <a:xfrm>
            <a:off x="1847850" y="1700213"/>
            <a:ext cx="324008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）贮气瓶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31751" name="内容占位符 31750" descr="55"/>
          <p:cNvPicPr>
            <a:picLocks noGrp="1" noRot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047163" y="2667000"/>
            <a:ext cx="1620837" cy="3525838"/>
          </a:xfrm>
        </p:spPr>
      </p:pic>
      <p:graphicFrame>
        <p:nvGraphicFramePr>
          <p:cNvPr id="31753" name="对象 31752"/>
          <p:cNvGraphicFramePr/>
          <p:nvPr/>
        </p:nvGraphicFramePr>
        <p:xfrm>
          <a:off x="2208213" y="2997200"/>
          <a:ext cx="2735262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14475" imgH="1285875" progId="Paint.Picture">
                  <p:embed/>
                </p:oleObj>
              </mc:Choice>
              <mc:Fallback>
                <p:oleObj r:id="rId3" imgW="1514475" imgH="1285875" progId="Paint.Picture">
                  <p:embed/>
                  <p:pic>
                    <p:nvPicPr>
                      <p:cNvPr id="31753" name="对象 317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213" y="2997200"/>
                        <a:ext cx="2735262" cy="244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矩形 31753"/>
          <p:cNvSpPr>
            <a:spLocks noRot="1"/>
          </p:cNvSpPr>
          <p:nvPr/>
        </p:nvSpPr>
        <p:spPr>
          <a:xfrm>
            <a:off x="5519738" y="1773238"/>
            <a:ext cx="4105275" cy="136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4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）贮气袋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31755" name="对象 31754"/>
          <p:cNvGraphicFramePr/>
          <p:nvPr/>
        </p:nvGraphicFramePr>
        <p:xfrm>
          <a:off x="5303838" y="2924175"/>
          <a:ext cx="3241675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19300" imgH="1285875" progId="Paint.Picture">
                  <p:embed/>
                </p:oleObj>
              </mc:Choice>
              <mc:Fallback>
                <p:oleObj r:id="rId5" imgW="2019300" imgH="1285875" progId="Paint.Picture">
                  <p:embed/>
                  <p:pic>
                    <p:nvPicPr>
                      <p:cNvPr id="31755" name="对象 317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3838" y="2924175"/>
                        <a:ext cx="3241675" cy="243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74753"/>
          <p:cNvSpPr>
            <a:spLocks noGrp="1" noRot="1"/>
          </p:cNvSpPr>
          <p:nvPr>
            <p:ph type="title"/>
          </p:nvPr>
        </p:nvSpPr>
        <p:spPr>
          <a:xfrm>
            <a:off x="698500" y="45720"/>
            <a:ext cx="10515600" cy="1325563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74761" name="文本框 74760"/>
          <p:cNvSpPr txBox="1"/>
          <p:nvPr/>
        </p:nvSpPr>
        <p:spPr>
          <a:xfrm>
            <a:off x="2286000" y="5149850"/>
            <a:ext cx="36099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尾气的处理方法</a:t>
            </a:r>
          </a:p>
        </p:txBody>
      </p:sp>
      <p:sp>
        <p:nvSpPr>
          <p:cNvPr id="74762" name="矩形 74761"/>
          <p:cNvSpPr>
            <a:spLocks noRot="1"/>
          </p:cNvSpPr>
          <p:nvPr/>
        </p:nvSpPr>
        <p:spPr>
          <a:xfrm>
            <a:off x="2971800" y="4419600"/>
            <a:ext cx="6451600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直接排放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　 防倒吸吸收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燃烧处理</a:t>
            </a:r>
          </a:p>
          <a:p>
            <a:pPr lvl="0" fontAlgn="base"/>
            <a:endParaRPr lang="zh-CN" altLang="en-US" sz="2800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763" name="左大括号 74762"/>
          <p:cNvSpPr/>
          <p:nvPr/>
        </p:nvSpPr>
        <p:spPr>
          <a:xfrm>
            <a:off x="5842000" y="4724400"/>
            <a:ext cx="228600" cy="1566863"/>
          </a:xfrm>
          <a:prstGeom prst="leftBrace">
            <a:avLst>
              <a:gd name="adj1" fmla="val 56991"/>
              <a:gd name="adj2" fmla="val 50051"/>
            </a:avLst>
          </a:prstGeom>
          <a:noFill/>
          <a:ln w="571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64" name="文本框 74763"/>
          <p:cNvSpPr txBox="1"/>
          <p:nvPr/>
        </p:nvSpPr>
        <p:spPr>
          <a:xfrm>
            <a:off x="1981200" y="1371600"/>
            <a:ext cx="9538335" cy="3475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32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总原则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）有毒、污染环境的气体不能直接排放。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）尾气吸收要选择合适的吸收剂和吸收装置。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防倒吸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常用吸收剂：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水，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溶液，硫酸铜溶液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）可燃性气体且难用吸收剂吸收：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燃烧处理或袋装。</a:t>
            </a:r>
          </a:p>
          <a:p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矩形 113666"/>
          <p:cNvSpPr>
            <a:spLocks noRot="1"/>
          </p:cNvSpPr>
          <p:nvPr/>
        </p:nvSpPr>
        <p:spPr>
          <a:xfrm>
            <a:off x="708025" y="15303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113669" name="文本框 113668"/>
          <p:cNvSpPr txBox="1"/>
          <p:nvPr/>
        </p:nvSpPr>
        <p:spPr>
          <a:xfrm>
            <a:off x="1676400" y="1447800"/>
            <a:ext cx="4038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）水溶解法</a:t>
            </a:r>
          </a:p>
        </p:txBody>
      </p:sp>
      <p:sp>
        <p:nvSpPr>
          <p:cNvPr id="113670" name="文本框 113669"/>
          <p:cNvSpPr txBox="1"/>
          <p:nvPr/>
        </p:nvSpPr>
        <p:spPr>
          <a:xfrm>
            <a:off x="4800600" y="1524000"/>
            <a:ext cx="3733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3671" name="组合 113670"/>
          <p:cNvGrpSpPr/>
          <p:nvPr/>
        </p:nvGrpSpPr>
        <p:grpSpPr>
          <a:xfrm>
            <a:off x="8001000" y="838200"/>
            <a:ext cx="1219200" cy="1371600"/>
            <a:chOff x="2688" y="3312"/>
            <a:chExt cx="696" cy="864"/>
          </a:xfrm>
        </p:grpSpPr>
        <p:pic>
          <p:nvPicPr>
            <p:cNvPr id="51205" name="图片 113671" descr="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8" y="3360"/>
              <a:ext cx="696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6" name="直接连接符 113672"/>
            <p:cNvSpPr/>
            <p:nvPr/>
          </p:nvSpPr>
          <p:spPr>
            <a:xfrm>
              <a:off x="2688" y="3312"/>
              <a:ext cx="192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13674" name="矩形 113673"/>
          <p:cNvSpPr/>
          <p:nvPr/>
        </p:nvSpPr>
        <p:spPr>
          <a:xfrm>
            <a:off x="1600200" y="2133600"/>
            <a:ext cx="4114800" cy="10287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）碱液吸收法</a:t>
            </a:r>
          </a:p>
        </p:txBody>
      </p:sp>
      <p:sp>
        <p:nvSpPr>
          <p:cNvPr id="113675" name="文本框 113674"/>
          <p:cNvSpPr txBox="1"/>
          <p:nvPr/>
        </p:nvSpPr>
        <p:spPr>
          <a:xfrm>
            <a:off x="2667000" y="2819400"/>
            <a:ext cx="38100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grpSp>
        <p:nvGrpSpPr>
          <p:cNvPr id="113681" name="组合 113680"/>
          <p:cNvGrpSpPr/>
          <p:nvPr/>
        </p:nvGrpSpPr>
        <p:grpSpPr>
          <a:xfrm>
            <a:off x="6657975" y="2362200"/>
            <a:ext cx="3552825" cy="1612900"/>
            <a:chOff x="3138" y="1488"/>
            <a:chExt cx="2238" cy="1016"/>
          </a:xfrm>
        </p:grpSpPr>
        <p:pic>
          <p:nvPicPr>
            <p:cNvPr id="51210" name="图片 113675" descr="吸收氯气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" y="1632"/>
              <a:ext cx="576" cy="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11" name="图片 113676" descr="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8" y="1488"/>
              <a:ext cx="609" cy="101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12" name="组合 113677"/>
            <p:cNvGrpSpPr/>
            <p:nvPr/>
          </p:nvGrpSpPr>
          <p:grpSpPr>
            <a:xfrm>
              <a:off x="4578" y="1488"/>
              <a:ext cx="798" cy="947"/>
              <a:chOff x="4224" y="2640"/>
              <a:chExt cx="798" cy="947"/>
            </a:xfrm>
          </p:grpSpPr>
          <p:pic>
            <p:nvPicPr>
              <p:cNvPr id="51213" name="图片 113678" descr="2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68" y="2640"/>
                <a:ext cx="654" cy="9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14" name="直接连接符 113679"/>
              <p:cNvSpPr/>
              <p:nvPr/>
            </p:nvSpPr>
            <p:spPr>
              <a:xfrm>
                <a:off x="4224" y="2688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13682" name="矩形 113681"/>
          <p:cNvSpPr/>
          <p:nvPr/>
        </p:nvSpPr>
        <p:spPr>
          <a:xfrm>
            <a:off x="1600200" y="3733800"/>
            <a:ext cx="62484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）燃烧或袋装处理法</a:t>
            </a:r>
          </a:p>
        </p:txBody>
      </p:sp>
      <p:sp>
        <p:nvSpPr>
          <p:cNvPr id="113683" name="文本框 113682"/>
          <p:cNvSpPr txBox="1"/>
          <p:nvPr/>
        </p:nvSpPr>
        <p:spPr>
          <a:xfrm>
            <a:off x="2590800" y="4419600"/>
            <a:ext cx="39624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pic>
        <p:nvPicPr>
          <p:cNvPr id="113684" name="图片 113683" descr="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610100"/>
            <a:ext cx="136842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85" name="图片 113684" descr="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4610100"/>
            <a:ext cx="1738313" cy="1871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686" name="组合 113685"/>
          <p:cNvGrpSpPr/>
          <p:nvPr/>
        </p:nvGrpSpPr>
        <p:grpSpPr>
          <a:xfrm>
            <a:off x="4876800" y="5257800"/>
            <a:ext cx="2041525" cy="1104900"/>
            <a:chOff x="2064" y="1584"/>
            <a:chExt cx="1286" cy="696"/>
          </a:xfrm>
        </p:grpSpPr>
        <p:grpSp>
          <p:nvGrpSpPr>
            <p:cNvPr id="51220" name="组合 113686"/>
            <p:cNvGrpSpPr/>
            <p:nvPr/>
          </p:nvGrpSpPr>
          <p:grpSpPr>
            <a:xfrm>
              <a:off x="2112" y="1584"/>
              <a:ext cx="1238" cy="696"/>
              <a:chOff x="3138" y="1152"/>
              <a:chExt cx="894" cy="486"/>
            </a:xfrm>
          </p:grpSpPr>
          <p:pic>
            <p:nvPicPr>
              <p:cNvPr id="51221" name="图片 113687" descr="2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22" y="1152"/>
                <a:ext cx="510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222" name="图片 113688" descr="3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38" y="1152"/>
                <a:ext cx="618" cy="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223" name="直接连接符 113689"/>
            <p:cNvSpPr/>
            <p:nvPr/>
          </p:nvSpPr>
          <p:spPr>
            <a:xfrm flipV="1">
              <a:off x="2064" y="1920"/>
              <a:ext cx="24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52237"/>
          <p:cNvSpPr>
            <a:spLocks noGrp="1" noRot="1"/>
          </p:cNvSpPr>
          <p:nvPr>
            <p:ph type="title" sz="quarter"/>
          </p:nvPr>
        </p:nvSpPr>
        <p:spPr>
          <a:xfrm>
            <a:off x="513715" y="230505"/>
            <a:ext cx="10515600" cy="1325563"/>
          </a:xfrm>
        </p:spPr>
        <p:txBody>
          <a:bodyPr anchor="ctr"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2228" name="内容占位符 52227" descr="吸收氯化氢"/>
          <p:cNvPicPr>
            <a:picLocks noGrp="1" noRot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16500" y="2070100"/>
            <a:ext cx="1058863" cy="1511300"/>
          </a:xfrm>
        </p:spPr>
      </p:pic>
      <p:grpSp>
        <p:nvGrpSpPr>
          <p:cNvPr id="52246" name="组合 52245"/>
          <p:cNvGrpSpPr/>
          <p:nvPr/>
        </p:nvGrpSpPr>
        <p:grpSpPr>
          <a:xfrm>
            <a:off x="7032625" y="1341438"/>
            <a:ext cx="2808288" cy="2198687"/>
            <a:chOff x="3787" y="845"/>
            <a:chExt cx="1588" cy="1385"/>
          </a:xfrm>
        </p:grpSpPr>
        <p:pic>
          <p:nvPicPr>
            <p:cNvPr id="2" name="内容占位符 52230" descr="39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3787" y="845"/>
              <a:ext cx="617" cy="1377"/>
            </a:xfrm>
          </p:spPr>
        </p:pic>
        <p:pic>
          <p:nvPicPr>
            <p:cNvPr id="52229" name="内容占位符 52233" descr="40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4"/>
            <a:stretch>
              <a:fillRect/>
            </a:stretch>
          </p:blipFill>
          <p:spPr>
            <a:xfrm>
              <a:off x="4526" y="1162"/>
              <a:ext cx="849" cy="1068"/>
            </a:xfrm>
          </p:spPr>
        </p:pic>
      </p:grpSp>
      <p:pic>
        <p:nvPicPr>
          <p:cNvPr id="52237" name="内容占位符 52236" descr="43"/>
          <p:cNvPicPr>
            <a:picLocks noGrp="1" noRot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59375" y="3933825"/>
            <a:ext cx="1223963" cy="2465388"/>
          </a:xfrm>
        </p:spPr>
      </p:pic>
      <p:pic>
        <p:nvPicPr>
          <p:cNvPr id="52240" name="图片 52239" descr="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0" y="4005263"/>
            <a:ext cx="1296988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2" name="图片 52241" descr="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888" y="4076700"/>
            <a:ext cx="1589087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3" name="图片 52242" descr="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188" y="4648200"/>
            <a:ext cx="1354137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文本框 52243"/>
          <p:cNvSpPr txBox="1"/>
          <p:nvPr/>
        </p:nvSpPr>
        <p:spPr>
          <a:xfrm>
            <a:off x="1058863" y="1341755"/>
            <a:ext cx="38846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）防倒吸吸收</a:t>
            </a:r>
          </a:p>
        </p:txBody>
      </p:sp>
      <p:sp>
        <p:nvSpPr>
          <p:cNvPr id="52245" name="文本框 52244"/>
          <p:cNvSpPr txBox="1"/>
          <p:nvPr/>
        </p:nvSpPr>
        <p:spPr>
          <a:xfrm>
            <a:off x="2438400" y="2420938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标准装置</a:t>
            </a:r>
          </a:p>
        </p:txBody>
      </p:sp>
      <p:sp>
        <p:nvSpPr>
          <p:cNvPr id="52247" name="右箭头 52246"/>
          <p:cNvSpPr/>
          <p:nvPr/>
        </p:nvSpPr>
        <p:spPr>
          <a:xfrm>
            <a:off x="6384925" y="2636838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48" name="文本框 52247"/>
          <p:cNvSpPr txBox="1"/>
          <p:nvPr/>
        </p:nvSpPr>
        <p:spPr>
          <a:xfrm>
            <a:off x="2566988" y="3500438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安全瓶装置</a:t>
            </a:r>
          </a:p>
        </p:txBody>
      </p:sp>
      <p:sp>
        <p:nvSpPr>
          <p:cNvPr id="52249" name="右箭头 52248"/>
          <p:cNvSpPr/>
          <p:nvPr/>
        </p:nvSpPr>
        <p:spPr>
          <a:xfrm>
            <a:off x="4079875" y="2565400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50" name="下箭头 52249"/>
          <p:cNvSpPr/>
          <p:nvPr/>
        </p:nvSpPr>
        <p:spPr>
          <a:xfrm>
            <a:off x="3359150" y="2924175"/>
            <a:ext cx="215900" cy="576263"/>
          </a:xfrm>
          <a:prstGeom prst="downArrow">
            <a:avLst>
              <a:gd name="adj1" fmla="val 50000"/>
              <a:gd name="adj2" fmla="val 66678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内容占位符 64515" descr="53"/>
          <p:cNvPicPr>
            <a:picLocks noGrp="1" noRot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63963" y="4292600"/>
            <a:ext cx="1827212" cy="1873250"/>
          </a:xfrm>
        </p:spPr>
      </p:pic>
      <p:pic>
        <p:nvPicPr>
          <p:cNvPr id="64518" name="内容占位符 64517" descr="52"/>
          <p:cNvPicPr>
            <a:picLocks noGrp="1" noRot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8975725" y="4076700"/>
            <a:ext cx="976313" cy="2232025"/>
          </a:xfrm>
        </p:spPr>
      </p:pic>
      <p:pic>
        <p:nvPicPr>
          <p:cNvPr id="64520" name="内容占位符 64519" descr="29"/>
          <p:cNvPicPr>
            <a:picLocks noGrp="1" noRot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781800" y="1219200"/>
            <a:ext cx="1000125" cy="2447925"/>
          </a:xfrm>
        </p:spPr>
      </p:pic>
      <p:pic>
        <p:nvPicPr>
          <p:cNvPr id="64522" name="内容占位符 64521" descr="51"/>
          <p:cNvPicPr>
            <a:picLocks noGrp="1" noRot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3792538" y="1628775"/>
            <a:ext cx="1857375" cy="1871663"/>
          </a:xfrm>
        </p:spPr>
      </p:pic>
      <p:grpSp>
        <p:nvGrpSpPr>
          <p:cNvPr id="64529" name="组合 64528"/>
          <p:cNvGrpSpPr/>
          <p:nvPr/>
        </p:nvGrpSpPr>
        <p:grpSpPr>
          <a:xfrm>
            <a:off x="5951538" y="4005263"/>
            <a:ext cx="2665412" cy="1655762"/>
            <a:chOff x="2789" y="2523"/>
            <a:chExt cx="1679" cy="1043"/>
          </a:xfrm>
        </p:grpSpPr>
        <p:sp>
          <p:nvSpPr>
            <p:cNvPr id="53254" name="圆角矩形标注 64526"/>
            <p:cNvSpPr/>
            <p:nvPr/>
          </p:nvSpPr>
          <p:spPr>
            <a:xfrm>
              <a:off x="2789" y="2523"/>
              <a:ext cx="1679" cy="1043"/>
            </a:xfrm>
            <a:prstGeom prst="wedgeRoundRectCallout">
              <a:avLst>
                <a:gd name="adj1" fmla="val -85079"/>
                <a:gd name="adj2" fmla="val 3418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5" name="对象 64527"/>
            <p:cNvGraphicFramePr/>
            <p:nvPr/>
          </p:nvGraphicFramePr>
          <p:xfrm>
            <a:off x="2908" y="2614"/>
            <a:ext cx="1549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129665" imgH="685800" progId="Equation.3">
                    <p:embed/>
                  </p:oleObj>
                </mc:Choice>
                <mc:Fallback>
                  <p:oleObj r:id="rId6" imgW="1129665" imgH="685800" progId="Equation.3">
                    <p:embed/>
                    <p:pic>
                      <p:nvPicPr>
                        <p:cNvPr id="53255" name="对象 6452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08" y="2614"/>
                          <a:ext cx="1549" cy="8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32" name="组合 64531"/>
          <p:cNvGrpSpPr/>
          <p:nvPr/>
        </p:nvGrpSpPr>
        <p:grpSpPr>
          <a:xfrm>
            <a:off x="8077200" y="1676400"/>
            <a:ext cx="2519363" cy="1871663"/>
            <a:chOff x="3969" y="1071"/>
            <a:chExt cx="1587" cy="1179"/>
          </a:xfrm>
        </p:grpSpPr>
        <p:sp>
          <p:nvSpPr>
            <p:cNvPr id="53257" name="圆角矩形标注 64529"/>
            <p:cNvSpPr/>
            <p:nvPr/>
          </p:nvSpPr>
          <p:spPr>
            <a:xfrm>
              <a:off x="3969" y="1071"/>
              <a:ext cx="1587" cy="1179"/>
            </a:xfrm>
            <a:prstGeom prst="wedgeRoundRectCallout">
              <a:avLst>
                <a:gd name="adj1" fmla="val -88940"/>
                <a:gd name="adj2" fmla="val -1073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8" name="对象 64530"/>
            <p:cNvGraphicFramePr/>
            <p:nvPr/>
          </p:nvGraphicFramePr>
          <p:xfrm>
            <a:off x="4195" y="1209"/>
            <a:ext cx="130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951865" imgH="673100" progId="Equation.3">
                    <p:embed/>
                  </p:oleObj>
                </mc:Choice>
                <mc:Fallback>
                  <p:oleObj r:id="rId8" imgW="951865" imgH="673100" progId="Equation.3">
                    <p:embed/>
                    <p:pic>
                      <p:nvPicPr>
                        <p:cNvPr id="53258" name="对象 6453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95" y="1209"/>
                          <a:ext cx="1304" cy="8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9" name="文本框 64532"/>
          <p:cNvSpPr txBox="1"/>
          <p:nvPr/>
        </p:nvSpPr>
        <p:spPr>
          <a:xfrm>
            <a:off x="1847850" y="2057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标准装置</a:t>
            </a:r>
          </a:p>
        </p:txBody>
      </p:sp>
      <p:sp>
        <p:nvSpPr>
          <p:cNvPr id="64534" name="文本框 64533"/>
          <p:cNvSpPr txBox="1"/>
          <p:nvPr/>
        </p:nvSpPr>
        <p:spPr>
          <a:xfrm>
            <a:off x="1847850" y="4724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变化装置</a:t>
            </a:r>
          </a:p>
        </p:txBody>
      </p:sp>
      <p:sp>
        <p:nvSpPr>
          <p:cNvPr id="64536" name="右箭头 64535"/>
          <p:cNvSpPr/>
          <p:nvPr/>
        </p:nvSpPr>
        <p:spPr>
          <a:xfrm>
            <a:off x="2927350" y="249237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7" name="下箭头 64536"/>
          <p:cNvSpPr/>
          <p:nvPr/>
        </p:nvSpPr>
        <p:spPr>
          <a:xfrm>
            <a:off x="2136775" y="3213100"/>
            <a:ext cx="358775" cy="1439863"/>
          </a:xfrm>
          <a:prstGeom prst="downArrow">
            <a:avLst>
              <a:gd name="adj1" fmla="val 50000"/>
              <a:gd name="adj2" fmla="val 10025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8" name="右箭头 64537"/>
          <p:cNvSpPr/>
          <p:nvPr/>
        </p:nvSpPr>
        <p:spPr>
          <a:xfrm>
            <a:off x="2927350" y="501332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4" name="文本框 64539"/>
          <p:cNvSpPr txBox="1"/>
          <p:nvPr/>
        </p:nvSpPr>
        <p:spPr>
          <a:xfrm>
            <a:off x="746125" y="389255"/>
            <a:ext cx="82296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、排水量气装置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77825" y="922655"/>
            <a:ext cx="114357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山东新高考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某同学利用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的装置如下图所示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夹持装置略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98420" y="1753235"/>
            <a:ext cx="6037580" cy="3352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56000" y="445325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solidFill>
                <a:srgbClr val="000000"/>
              </a:solidFill>
              <a:latin typeface="Time New Romans" charset="0"/>
            </a:endParaRPr>
          </a:p>
          <a:p>
            <a:pPr indent="0"/>
            <a:r>
              <a:rPr lang="en-US" sz="1050" b="0">
                <a:solidFill>
                  <a:srgbClr val="000000"/>
                </a:solidFill>
                <a:latin typeface="Time New Romans" charset="0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6430" y="5391150"/>
            <a:ext cx="111671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的作用是______________；装置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中的试剂为________________；装置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的化学方程为______________。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940" y="5943600"/>
            <a:ext cx="3614420" cy="5721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7295" y="1752600"/>
            <a:ext cx="1261745" cy="31146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7825" y="197485"/>
            <a:ext cx="7361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真题赏析：</a:t>
            </a:r>
            <a:r>
              <a:rPr lang="en-US" altLang="zh-CN" sz="2800" b="1">
                <a:solidFill>
                  <a:srgbClr val="FF0000"/>
                </a:solidFill>
              </a:rPr>
              <a:t>2020</a:t>
            </a:r>
            <a:r>
              <a:rPr lang="zh-CN" altLang="zh-CN" sz="2800" b="1">
                <a:solidFill>
                  <a:srgbClr val="FF0000"/>
                </a:solidFill>
              </a:rPr>
              <a:t>年与气体相关的高考真题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66AF-9129-609D-2B7C-5FC034D6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E14B4-B540-A573-8ED5-17FEED35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8" y="276208"/>
            <a:ext cx="7197923" cy="3624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567535-D071-CB67-4FD7-AC6AD425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48" y="885821"/>
            <a:ext cx="4310029" cy="1585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7A8934-E89D-8FF5-23F7-AF11BE79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9" y="4076694"/>
            <a:ext cx="6396727" cy="2502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5688CB-F99C-C30B-88C8-3BC230E7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050" y="3900478"/>
            <a:ext cx="5067477" cy="26789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01AF1C-1D7E-DF21-3DD2-9BC63C720B1B}"/>
              </a:ext>
            </a:extLst>
          </p:cNvPr>
          <p:cNvSpPr txBox="1"/>
          <p:nvPr/>
        </p:nvSpPr>
        <p:spPr>
          <a:xfrm>
            <a:off x="928688" y="857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</a:rPr>
              <a:t>氯气的实验室制法</a:t>
            </a:r>
          </a:p>
        </p:txBody>
      </p:sp>
    </p:spTree>
    <p:extLst>
      <p:ext uri="{BB962C8B-B14F-4D97-AF65-F5344CB8AC3E}">
        <p14:creationId xmlns:p14="http://schemas.microsoft.com/office/powerpoint/2010/main" val="302566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89D3-8AD6-FE23-D941-32E1B7FF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2D1FDA-BD68-826E-BB0A-26728E4B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04" y="219066"/>
            <a:ext cx="79795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B5EBF-CD00-AADD-F7DA-99EE59C6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1DE28F-1724-C30A-5E1C-0AD382DE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9" y="540537"/>
            <a:ext cx="4407701" cy="32653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EB70B6-5652-9721-7EC6-3C43757E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98" y="540537"/>
            <a:ext cx="5512608" cy="30969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DAD39B-AB0A-2631-9806-09EBC68A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32" y="3805852"/>
            <a:ext cx="7577162" cy="29657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B0BCBDD-7F76-E660-62C6-D594FB009C50}"/>
              </a:ext>
            </a:extLst>
          </p:cNvPr>
          <p:cNvSpPr txBox="1"/>
          <p:nvPr/>
        </p:nvSpPr>
        <p:spPr>
          <a:xfrm>
            <a:off x="821531" y="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highlight>
                  <a:srgbClr val="FFFF00"/>
                </a:highlight>
              </a:rPr>
              <a:t>实验室制氨气</a:t>
            </a:r>
          </a:p>
        </p:txBody>
      </p:sp>
    </p:spTree>
    <p:extLst>
      <p:ext uri="{BB962C8B-B14F-4D97-AF65-F5344CB8AC3E}">
        <p14:creationId xmlns:p14="http://schemas.microsoft.com/office/powerpoint/2010/main" val="2116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06FC-078D-80C0-A9D6-301DF634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F1F592-3B5F-AF44-E175-88573F72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2" y="488150"/>
            <a:ext cx="6815952" cy="2762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60CF5B-A7F8-86C5-7B1F-7A7AC0DA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05" y="3405196"/>
            <a:ext cx="7710273" cy="29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9261-1C24-7409-C83E-B7E71A5F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3E7CB9-CFB0-54F4-B7A4-2FFD22AD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3" y="452430"/>
            <a:ext cx="7354184" cy="37052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A913AC-DB20-4408-EA53-5A0C6445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2" y="4157663"/>
            <a:ext cx="5061616" cy="27003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40E8D5-DA65-004D-497D-D0A4E1A4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70" y="4329113"/>
            <a:ext cx="5609574" cy="20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3F96-7D26-54DE-8F92-A9754845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ECCFAB-27BB-B4C7-E3A4-A2A4B5E3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2" y="116674"/>
            <a:ext cx="6641547" cy="38552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D00B1D-AD0E-71D6-949D-9B1AEDDF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09" y="1272769"/>
            <a:ext cx="5154787" cy="20633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B1C190-FB32-6910-2221-EEC861DC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9" y="5045873"/>
            <a:ext cx="7407820" cy="16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14BE-2781-E9EE-0CCB-1D03EC30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66D909-A743-01D4-6120-FE5B371E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6" y="459574"/>
            <a:ext cx="5744868" cy="5938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9723D2-D6CD-7B5E-0196-DD59572C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0" y="3595680"/>
            <a:ext cx="7953630" cy="29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AE18-00CF-02CE-F4F9-69583A2E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99283D-9F04-7A28-3AB5-36AD6E53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" y="469098"/>
            <a:ext cx="5293530" cy="38699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08BCAA-8FD9-B12C-BC51-D1182B1D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47698"/>
            <a:ext cx="5975223" cy="6953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A4E574-A66D-9AF5-86B0-C15E2ECAB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763" y="1105826"/>
            <a:ext cx="2266423" cy="3470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CEF623-F913-555A-5930-8D00B7DB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01" y="4339087"/>
            <a:ext cx="4874430" cy="24476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15EAC4-8817-5F12-3F8A-2E959BF5C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961686"/>
            <a:ext cx="5565793" cy="4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0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F771-561F-CDA8-6E8F-2BE88963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7D7DFD-8622-16B3-42F2-F1B00906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9" y="288123"/>
            <a:ext cx="6471680" cy="34123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A8EF66-B469-775A-31F5-06AAB75F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6" y="3535887"/>
            <a:ext cx="7500937" cy="31982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B31A10-C73F-8EB9-CA94-7E5E6695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6" y="5714998"/>
            <a:ext cx="3712973" cy="5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99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B2FC-3BA8-D25C-4395-8588C26E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1129E4-CB1C-25A9-E341-84F2863C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" y="864393"/>
            <a:ext cx="5420822" cy="5575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09E0E4-3B72-63E6-DF0E-764A5425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5" y="864393"/>
            <a:ext cx="6584157" cy="25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101377"/>
          <p:cNvSpPr>
            <a:spLocks noRot="1"/>
          </p:cNvSpPr>
          <p:nvPr/>
        </p:nvSpPr>
        <p:spPr>
          <a:xfrm>
            <a:off x="315278" y="0"/>
            <a:ext cx="85693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zh-CN" altLang="en-US" sz="4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 气体制取的反应原理</a:t>
            </a:r>
          </a:p>
        </p:txBody>
      </p:sp>
      <p:grpSp>
        <p:nvGrpSpPr>
          <p:cNvPr id="101415" name="组合 101414"/>
          <p:cNvGrpSpPr/>
          <p:nvPr/>
        </p:nvGrpSpPr>
        <p:grpSpPr>
          <a:xfrm>
            <a:off x="2692400" y="1787525"/>
            <a:ext cx="6553200" cy="715963"/>
            <a:chOff x="624" y="1126"/>
            <a:chExt cx="4128" cy="451"/>
          </a:xfrm>
        </p:grpSpPr>
        <p:sp>
          <p:nvSpPr>
            <p:cNvPr id="27651" name="文本框 101382"/>
            <p:cNvSpPr txBox="1"/>
            <p:nvPr/>
          </p:nvSpPr>
          <p:spPr>
            <a:xfrm>
              <a:off x="624" y="1248"/>
              <a:ext cx="41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2KMnO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</a:p>
          </p:txBody>
        </p:sp>
        <p:sp>
          <p:nvSpPr>
            <p:cNvPr id="27652" name="矩形 101383"/>
            <p:cNvSpPr/>
            <p:nvPr/>
          </p:nvSpPr>
          <p:spPr>
            <a:xfrm>
              <a:off x="1634" y="1126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1386" name="文本框 101385"/>
          <p:cNvSpPr txBox="1"/>
          <p:nvPr/>
        </p:nvSpPr>
        <p:spPr>
          <a:xfrm>
            <a:off x="7459980" y="927100"/>
            <a:ext cx="47320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2Na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4NaOH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液）</a:t>
            </a:r>
          </a:p>
        </p:txBody>
      </p:sp>
      <p:grpSp>
        <p:nvGrpSpPr>
          <p:cNvPr id="101391" name="组合 101390"/>
          <p:cNvGrpSpPr/>
          <p:nvPr/>
        </p:nvGrpSpPr>
        <p:grpSpPr>
          <a:xfrm>
            <a:off x="8636000" y="1757045"/>
            <a:ext cx="4051300" cy="966788"/>
            <a:chOff x="768" y="1642"/>
            <a:chExt cx="2552" cy="609"/>
          </a:xfrm>
        </p:grpSpPr>
        <p:sp>
          <p:nvSpPr>
            <p:cNvPr id="27655" name="文本框 101386"/>
            <p:cNvSpPr txBox="1"/>
            <p:nvPr/>
          </p:nvSpPr>
          <p:spPr>
            <a:xfrm>
              <a:off x="768" y="1728"/>
              <a:ext cx="255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  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56" name="文本框 101388"/>
            <p:cNvSpPr txBox="1"/>
            <p:nvPr/>
          </p:nvSpPr>
          <p:spPr>
            <a:xfrm>
              <a:off x="1522" y="1642"/>
              <a:ext cx="62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MnO</a:t>
              </a:r>
              <a:r>
                <a:rPr lang="en-US" altLang="zh-CN" sz="1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57" name="文本框 101389"/>
            <p:cNvSpPr txBox="1"/>
            <p:nvPr/>
          </p:nvSpPr>
          <p:spPr>
            <a:xfrm>
              <a:off x="1582" y="1824"/>
              <a:ext cx="38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</a:t>
              </a:r>
              <a:r>
                <a:rPr lang="el-GR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14" name="组合 101413"/>
          <p:cNvGrpSpPr/>
          <p:nvPr/>
        </p:nvGrpSpPr>
        <p:grpSpPr>
          <a:xfrm>
            <a:off x="3149600" y="1143001"/>
            <a:ext cx="3962400" cy="919161"/>
            <a:chOff x="960" y="701"/>
            <a:chExt cx="2496" cy="579"/>
          </a:xfrm>
        </p:grpSpPr>
        <p:grpSp>
          <p:nvGrpSpPr>
            <p:cNvPr id="27659" name="组合 101412"/>
            <p:cNvGrpSpPr/>
            <p:nvPr/>
          </p:nvGrpSpPr>
          <p:grpSpPr>
            <a:xfrm>
              <a:off x="960" y="701"/>
              <a:ext cx="2496" cy="464"/>
              <a:chOff x="768" y="749"/>
              <a:chExt cx="2496" cy="464"/>
            </a:xfrm>
          </p:grpSpPr>
          <p:sp>
            <p:nvSpPr>
              <p:cNvPr id="27660" name="文本框 101379"/>
              <p:cNvSpPr txBox="1"/>
              <p:nvPr/>
            </p:nvSpPr>
            <p:spPr>
              <a:xfrm>
                <a:off x="768" y="912"/>
                <a:ext cx="2496" cy="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</a:pP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2KCl+3O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61" name="矩形 101380"/>
              <p:cNvSpPr/>
              <p:nvPr/>
            </p:nvSpPr>
            <p:spPr>
              <a:xfrm>
                <a:off x="1490" y="749"/>
                <a:ext cx="68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MnO</a:t>
                </a:r>
                <a:r>
                  <a:rPr lang="en-US" altLang="zh-CN" sz="20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27662" name="文本框 101391"/>
            <p:cNvSpPr txBox="1"/>
            <p:nvPr/>
          </p:nvSpPr>
          <p:spPr>
            <a:xfrm>
              <a:off x="1834" y="912"/>
              <a:ext cx="38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l-GR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  <a:r>
                <a:rPr lang="el-GR" altLang="zh-CN" sz="3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397" name="组合 101396"/>
          <p:cNvGrpSpPr/>
          <p:nvPr/>
        </p:nvGrpSpPr>
        <p:grpSpPr>
          <a:xfrm>
            <a:off x="3651250" y="2439988"/>
            <a:ext cx="7391400" cy="687388"/>
            <a:chOff x="988" y="1537"/>
            <a:chExt cx="4656" cy="433"/>
          </a:xfrm>
        </p:grpSpPr>
        <p:sp>
          <p:nvSpPr>
            <p:cNvPr id="27664" name="文本框 101394"/>
            <p:cNvSpPr txBox="1"/>
            <p:nvPr/>
          </p:nvSpPr>
          <p:spPr>
            <a:xfrm>
              <a:off x="988" y="1641"/>
              <a:ext cx="46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Cl+Ca(OH)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CaCl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sp>
          <p:nvSpPr>
            <p:cNvPr id="27665" name="矩形 101395"/>
            <p:cNvSpPr/>
            <p:nvPr/>
          </p:nvSpPr>
          <p:spPr>
            <a:xfrm>
              <a:off x="3010" y="1537"/>
              <a:ext cx="2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00" name="组合 101399"/>
          <p:cNvGrpSpPr/>
          <p:nvPr/>
        </p:nvGrpSpPr>
        <p:grpSpPr>
          <a:xfrm>
            <a:off x="3302000" y="2971800"/>
            <a:ext cx="7391400" cy="674688"/>
            <a:chOff x="816" y="1872"/>
            <a:chExt cx="4416" cy="425"/>
          </a:xfrm>
        </p:grpSpPr>
        <p:sp>
          <p:nvSpPr>
            <p:cNvPr id="27667" name="文本框 101397"/>
            <p:cNvSpPr txBox="1"/>
            <p:nvPr/>
          </p:nvSpPr>
          <p:spPr>
            <a:xfrm>
              <a:off x="816" y="1968"/>
              <a:ext cx="44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·H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O+CaO 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↑+Ca(OH)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68" name="矩形 101398"/>
            <p:cNvSpPr/>
            <p:nvPr/>
          </p:nvSpPr>
          <p:spPr>
            <a:xfrm>
              <a:off x="2112" y="1872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406" name="组合 101405"/>
          <p:cNvGrpSpPr/>
          <p:nvPr/>
        </p:nvGrpSpPr>
        <p:grpSpPr>
          <a:xfrm>
            <a:off x="3665220" y="3506788"/>
            <a:ext cx="7010400" cy="858838"/>
            <a:chOff x="768" y="2209"/>
            <a:chExt cx="4416" cy="541"/>
          </a:xfrm>
        </p:grpSpPr>
        <p:grpSp>
          <p:nvGrpSpPr>
            <p:cNvPr id="27670" name="组合 101404"/>
            <p:cNvGrpSpPr/>
            <p:nvPr/>
          </p:nvGrpSpPr>
          <p:grpSpPr>
            <a:xfrm>
              <a:off x="768" y="2304"/>
              <a:ext cx="4416" cy="446"/>
              <a:chOff x="912" y="2688"/>
              <a:chExt cx="4416" cy="446"/>
            </a:xfrm>
          </p:grpSpPr>
          <p:sp>
            <p:nvSpPr>
              <p:cNvPr id="27671" name="文本框 101401"/>
              <p:cNvSpPr txBox="1"/>
              <p:nvPr/>
            </p:nvSpPr>
            <p:spPr>
              <a:xfrm>
                <a:off x="912" y="2688"/>
                <a:ext cx="441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COONa+NaOH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Na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+CH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72" name="矩形 101402"/>
              <p:cNvSpPr/>
              <p:nvPr/>
            </p:nvSpPr>
            <p:spPr>
              <a:xfrm>
                <a:off x="3142" y="2844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Δ</a:t>
                </a:r>
              </a:p>
            </p:txBody>
          </p:sp>
        </p:grpSp>
        <p:sp>
          <p:nvSpPr>
            <p:cNvPr id="27673" name="矩形 101403"/>
            <p:cNvSpPr/>
            <p:nvPr/>
          </p:nvSpPr>
          <p:spPr>
            <a:xfrm>
              <a:off x="2939" y="2209"/>
              <a:ext cx="6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CaO</a:t>
              </a:r>
              <a:endParaRPr lang="en-US" altLang="zh-CN" sz="2000" b="1" baseline="-2500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408" name="文本框 101407"/>
          <p:cNvSpPr txBox="1"/>
          <p:nvPr/>
        </p:nvSpPr>
        <p:spPr>
          <a:xfrm>
            <a:off x="3454400" y="4419600"/>
            <a:ext cx="6705600" cy="4781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Zn+H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)=ZnSO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</a:p>
        </p:txBody>
      </p:sp>
      <p:sp>
        <p:nvSpPr>
          <p:cNvPr id="101410" name="文本框 101409"/>
          <p:cNvSpPr txBox="1"/>
          <p:nvPr/>
        </p:nvSpPr>
        <p:spPr>
          <a:xfrm>
            <a:off x="3816985" y="5167630"/>
            <a:ext cx="5980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+2HCl=CaCl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27676" name="组合 101420"/>
          <p:cNvGrpSpPr/>
          <p:nvPr/>
        </p:nvGrpSpPr>
        <p:grpSpPr>
          <a:xfrm>
            <a:off x="2235200" y="1447800"/>
            <a:ext cx="2362200" cy="5003801"/>
            <a:chOff x="864" y="912"/>
            <a:chExt cx="1488" cy="3152"/>
          </a:xfrm>
        </p:grpSpPr>
        <p:sp>
          <p:nvSpPr>
            <p:cNvPr id="101379" name="文本框 101378"/>
            <p:cNvSpPr txBox="1"/>
            <p:nvPr/>
          </p:nvSpPr>
          <p:spPr>
            <a:xfrm>
              <a:off x="864" y="912"/>
              <a:ext cx="7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1. O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394" name="文本框 101393"/>
            <p:cNvSpPr txBox="1"/>
            <p:nvPr/>
          </p:nvSpPr>
          <p:spPr>
            <a:xfrm>
              <a:off x="864" y="1632"/>
              <a:ext cx="14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2. NH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9" name="文本框 101400"/>
            <p:cNvSpPr txBox="1"/>
            <p:nvPr/>
          </p:nvSpPr>
          <p:spPr>
            <a:xfrm>
              <a:off x="864" y="2275"/>
              <a:ext cx="11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CH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27680" name="文本框 101406"/>
            <p:cNvSpPr txBox="1"/>
            <p:nvPr/>
          </p:nvSpPr>
          <p:spPr>
            <a:xfrm>
              <a:off x="864" y="2736"/>
              <a:ext cx="91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1" name="文本框 101408"/>
            <p:cNvSpPr txBox="1"/>
            <p:nvPr/>
          </p:nvSpPr>
          <p:spPr>
            <a:xfrm>
              <a:off x="864" y="3216"/>
              <a:ext cx="12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CO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2" name="文本框 101410"/>
            <p:cNvSpPr txBox="1"/>
            <p:nvPr/>
          </p:nvSpPr>
          <p:spPr>
            <a:xfrm>
              <a:off x="864" y="3696"/>
              <a:ext cx="134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sp>
        <p:nvSpPr>
          <p:cNvPr id="101412" name="文本框 101411"/>
          <p:cNvSpPr txBox="1"/>
          <p:nvPr/>
        </p:nvSpPr>
        <p:spPr>
          <a:xfrm>
            <a:off x="3917950" y="592963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FeS+H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)=FeSO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S↑</a:t>
            </a:r>
          </a:p>
        </p:txBody>
      </p:sp>
      <p:sp>
        <p:nvSpPr>
          <p:cNvPr id="101417" name="文本框 101416"/>
          <p:cNvSpPr txBox="1"/>
          <p:nvPr/>
        </p:nvSpPr>
        <p:spPr>
          <a:xfrm>
            <a:off x="939800" y="4386263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8" name="文本框 101417"/>
          <p:cNvSpPr txBox="1"/>
          <p:nvPr/>
        </p:nvSpPr>
        <p:spPr>
          <a:xfrm>
            <a:off x="939800" y="18288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9" name="左大括号 101418"/>
          <p:cNvSpPr/>
          <p:nvPr/>
        </p:nvSpPr>
        <p:spPr>
          <a:xfrm>
            <a:off x="1930400" y="16764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420" name="左大括号 101419"/>
          <p:cNvSpPr/>
          <p:nvPr/>
        </p:nvSpPr>
        <p:spPr>
          <a:xfrm>
            <a:off x="2006600" y="4572000"/>
            <a:ext cx="228600" cy="1676400"/>
          </a:xfrm>
          <a:prstGeom prst="leftBrace">
            <a:avLst>
              <a:gd name="adj1" fmla="val 60975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2974" y="5589904"/>
            <a:ext cx="198374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3200" b="1" noProof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可用启普发生器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  <p:bldP spid="101386" grpId="1"/>
      <p:bldP spid="101408" grpId="0"/>
      <p:bldP spid="101410" grpId="0"/>
      <p:bldP spid="101412" grpId="0"/>
      <p:bldP spid="101417" grpId="0" bldLvl="0" animBg="1"/>
      <p:bldP spid="101418" grpId="0" bldLvl="0" animBg="1"/>
      <p:bldP spid="2" grpId="0" bldLvl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0ED3-BD67-16CA-9B3C-0A8DD600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E36C7F-13A6-B758-47F7-FAC10333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5" y="516717"/>
            <a:ext cx="12028848" cy="61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0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A107-F010-19B7-9AB3-2F34A741E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BE8537-F9CA-52BD-C0A9-321231C2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" y="590542"/>
            <a:ext cx="11990905" cy="35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7738-C7D0-ACB4-161A-AC6297F9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AB1E07-98E7-D2F6-C11D-DD48F48C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0" y="569111"/>
            <a:ext cx="10146778" cy="51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8149-38EF-3103-3F3B-6C0E10D4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02950E-FCEB-6952-EAFA-7E5BB972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7" y="890581"/>
            <a:ext cx="12092719" cy="35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9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7A3A-A0FC-BDBE-CD4E-778C4240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E10BA3-65C1-EEC0-A54B-8FB42AF3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0" y="457187"/>
            <a:ext cx="3179341" cy="557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BBE862-71E1-22B6-24CD-794BA2FE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32" y="195253"/>
            <a:ext cx="8073547" cy="40195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059D50-E84D-AEF4-9BF4-0D486AEF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52" y="4960789"/>
            <a:ext cx="6992027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EEBE-E6C9-9B0D-A472-3274C0301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D185B5-6A0F-110A-64DF-80B659B9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5" y="180968"/>
            <a:ext cx="8703488" cy="3333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FDF2B4-B781-D285-3541-DE857EC1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13" y="4712490"/>
            <a:ext cx="8933586" cy="19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1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5AD06F-326D-3B22-29FF-4F12CDA7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5" y="490526"/>
            <a:ext cx="11046445" cy="5695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01FC54-3F2A-0CE3-1A08-FBA39D9D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13" y="3700294"/>
            <a:ext cx="7733424" cy="2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658B4-A017-7A56-60EA-B23E8DC3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5B82A0-BD53-3693-0CBD-22D8C7A3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30" y="504815"/>
            <a:ext cx="12262716" cy="47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3184-F32D-048C-0F4F-1BDBE5B8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6AE85A-CE1B-EC2B-E32F-2CE2CCD7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5" y="631023"/>
            <a:ext cx="11117598" cy="37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93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0B62-43C5-1BB8-4D4D-283587BB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60ED41-801E-D014-DEB1-4F3D23C1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4" y="1328738"/>
            <a:ext cx="5822476" cy="43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02401"/>
          <p:cNvSpPr txBox="1"/>
          <p:nvPr/>
        </p:nvSpPr>
        <p:spPr>
          <a:xfrm>
            <a:off x="1855470" y="4572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SO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4" name="文本框 102402"/>
          <p:cNvSpPr txBox="1"/>
          <p:nvPr/>
        </p:nvSpPr>
        <p:spPr>
          <a:xfrm>
            <a:off x="1855470" y="1081088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NO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5" name="文本框 102404"/>
          <p:cNvSpPr txBox="1"/>
          <p:nvPr/>
        </p:nvSpPr>
        <p:spPr>
          <a:xfrm>
            <a:off x="1855470" y="16764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NO</a:t>
            </a:r>
          </a:p>
        </p:txBody>
      </p:sp>
      <p:sp>
        <p:nvSpPr>
          <p:cNvPr id="28676" name="文本框 102405"/>
          <p:cNvSpPr txBox="1"/>
          <p:nvPr/>
        </p:nvSpPr>
        <p:spPr>
          <a:xfrm>
            <a:off x="1703070" y="22860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77" name="文本框 102406"/>
          <p:cNvSpPr txBox="1"/>
          <p:nvPr/>
        </p:nvSpPr>
        <p:spPr>
          <a:xfrm>
            <a:off x="1779270" y="2895600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  Cl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8" name="文本框 102407"/>
          <p:cNvSpPr txBox="1"/>
          <p:nvPr/>
        </p:nvSpPr>
        <p:spPr>
          <a:xfrm>
            <a:off x="1779270" y="3900488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err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 HCl</a:t>
            </a:r>
          </a:p>
        </p:txBody>
      </p:sp>
      <p:sp>
        <p:nvSpPr>
          <p:cNvPr id="28679" name="文本框 102408"/>
          <p:cNvSpPr txBox="1"/>
          <p:nvPr/>
        </p:nvSpPr>
        <p:spPr>
          <a:xfrm>
            <a:off x="1779270" y="495300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8680" name="文本框 102409"/>
          <p:cNvSpPr txBox="1"/>
          <p:nvPr/>
        </p:nvSpPr>
        <p:spPr>
          <a:xfrm>
            <a:off x="1779270" y="5805488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 CO</a:t>
            </a:r>
          </a:p>
        </p:txBody>
      </p:sp>
      <p:sp>
        <p:nvSpPr>
          <p:cNvPr id="102411" name="文本框 102410"/>
          <p:cNvSpPr txBox="1"/>
          <p:nvPr/>
        </p:nvSpPr>
        <p:spPr>
          <a:xfrm>
            <a:off x="3295650" y="533400"/>
            <a:ext cx="780097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2" name="文本框 102411"/>
          <p:cNvSpPr txBox="1"/>
          <p:nvPr/>
        </p:nvSpPr>
        <p:spPr>
          <a:xfrm>
            <a:off x="3229610" y="1143000"/>
            <a:ext cx="76962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Cu+4HNO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</a:p>
        </p:txBody>
      </p:sp>
      <p:sp>
        <p:nvSpPr>
          <p:cNvPr id="102413" name="文本框 102412"/>
          <p:cNvSpPr txBox="1"/>
          <p:nvPr/>
        </p:nvSpPr>
        <p:spPr>
          <a:xfrm>
            <a:off x="3147060" y="1752600"/>
            <a:ext cx="815403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3Cu+8HNO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3Cu(NO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+2NO↑+4H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4" name="文本框 102413"/>
          <p:cNvSpPr txBox="1"/>
          <p:nvPr/>
        </p:nvSpPr>
        <p:spPr>
          <a:xfrm>
            <a:off x="3312160" y="2362200"/>
            <a:ext cx="68580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O→Ca(OH)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+CH≡CH↑</a:t>
            </a:r>
          </a:p>
        </p:txBody>
      </p:sp>
      <p:grpSp>
        <p:nvGrpSpPr>
          <p:cNvPr id="102421" name="组合 102420"/>
          <p:cNvGrpSpPr/>
          <p:nvPr/>
        </p:nvGrpSpPr>
        <p:grpSpPr>
          <a:xfrm>
            <a:off x="3220720" y="2743200"/>
            <a:ext cx="7467600" cy="1093788"/>
            <a:chOff x="1004" y="1776"/>
            <a:chExt cx="4704" cy="689"/>
          </a:xfrm>
        </p:grpSpPr>
        <p:sp>
          <p:nvSpPr>
            <p:cNvPr id="28686" name="文本框 102414"/>
            <p:cNvSpPr txBox="1"/>
            <p:nvPr/>
          </p:nvSpPr>
          <p:spPr>
            <a:xfrm>
              <a:off x="1004" y="1920"/>
              <a:ext cx="4704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+4HCl(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 =   MnCl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87" name="矩形 102418"/>
            <p:cNvSpPr/>
            <p:nvPr/>
          </p:nvSpPr>
          <p:spPr>
            <a:xfrm>
              <a:off x="2928" y="1776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2420" name="文本框 102419"/>
          <p:cNvSpPr txBox="1"/>
          <p:nvPr/>
        </p:nvSpPr>
        <p:spPr>
          <a:xfrm>
            <a:off x="3150870" y="3429000"/>
            <a:ext cx="8265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2KMnO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+16HCl=2KCl+2MnCl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↑+8H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102424" name="组合 102423"/>
          <p:cNvGrpSpPr/>
          <p:nvPr/>
        </p:nvGrpSpPr>
        <p:grpSpPr>
          <a:xfrm>
            <a:off x="3337162" y="3733800"/>
            <a:ext cx="8636635" cy="1094105"/>
            <a:chOff x="1024" y="2400"/>
            <a:chExt cx="4080" cy="689"/>
          </a:xfrm>
        </p:grpSpPr>
        <p:sp>
          <p:nvSpPr>
            <p:cNvPr id="28690" name="文本框 102415"/>
            <p:cNvSpPr txBox="1"/>
            <p:nvPr/>
          </p:nvSpPr>
          <p:spPr>
            <a:xfrm>
              <a:off x="1024" y="2544"/>
              <a:ext cx="4080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NaCl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)= NaHSO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+HCl↑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91" name="矩形 102421"/>
            <p:cNvSpPr/>
            <p:nvPr/>
          </p:nvSpPr>
          <p:spPr>
            <a:xfrm>
              <a:off x="2736" y="240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2428" name="组合 102427"/>
          <p:cNvGrpSpPr/>
          <p:nvPr/>
        </p:nvGrpSpPr>
        <p:grpSpPr>
          <a:xfrm>
            <a:off x="3150870" y="4265613"/>
            <a:ext cx="7775575" cy="661988"/>
            <a:chOff x="912" y="2888"/>
            <a:chExt cx="4898" cy="417"/>
          </a:xfrm>
        </p:grpSpPr>
        <p:sp>
          <p:nvSpPr>
            <p:cNvPr id="28693" name="文本框 102422"/>
            <p:cNvSpPr txBox="1"/>
            <p:nvPr/>
          </p:nvSpPr>
          <p:spPr>
            <a:xfrm>
              <a:off x="912" y="2976"/>
              <a:ext cx="48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2NaCl(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Na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+2HCl↑</a:t>
              </a:r>
            </a:p>
          </p:txBody>
        </p:sp>
        <p:sp>
          <p:nvSpPr>
            <p:cNvPr id="28694" name="直接连接符 102424"/>
            <p:cNvSpPr/>
            <p:nvPr/>
          </p:nvSpPr>
          <p:spPr>
            <a:xfrm>
              <a:off x="2974" y="3120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5" name="直接连接符 102425"/>
            <p:cNvSpPr/>
            <p:nvPr/>
          </p:nvSpPr>
          <p:spPr>
            <a:xfrm>
              <a:off x="2964" y="3168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6" name="文本框 102426"/>
            <p:cNvSpPr txBox="1"/>
            <p:nvPr/>
          </p:nvSpPr>
          <p:spPr>
            <a:xfrm>
              <a:off x="2946" y="2888"/>
              <a:ext cx="86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强热</a:t>
              </a:r>
            </a:p>
          </p:txBody>
        </p:sp>
      </p:grpSp>
      <p:grpSp>
        <p:nvGrpSpPr>
          <p:cNvPr id="102433" name="组合 102432"/>
          <p:cNvGrpSpPr/>
          <p:nvPr/>
        </p:nvGrpSpPr>
        <p:grpSpPr>
          <a:xfrm>
            <a:off x="3300095" y="4875212"/>
            <a:ext cx="7086600" cy="796926"/>
            <a:chOff x="1246" y="3224"/>
            <a:chExt cx="4464" cy="502"/>
          </a:xfrm>
        </p:grpSpPr>
        <p:sp>
          <p:nvSpPr>
            <p:cNvPr id="28698" name="文本框 102416"/>
            <p:cNvSpPr txBox="1"/>
            <p:nvPr/>
          </p:nvSpPr>
          <p:spPr>
            <a:xfrm>
              <a:off x="1246" y="3360"/>
              <a:ext cx="4464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OH       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 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=CH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699" name="组合 102428"/>
            <p:cNvGrpSpPr/>
            <p:nvPr/>
          </p:nvGrpSpPr>
          <p:grpSpPr>
            <a:xfrm>
              <a:off x="2420" y="3224"/>
              <a:ext cx="907" cy="502"/>
              <a:chOff x="2969" y="3224"/>
              <a:chExt cx="907" cy="502"/>
            </a:xfrm>
          </p:grpSpPr>
          <p:sp>
            <p:nvSpPr>
              <p:cNvPr id="28700" name="矩形 102429"/>
              <p:cNvSpPr/>
              <p:nvPr/>
            </p:nvSpPr>
            <p:spPr>
              <a:xfrm>
                <a:off x="3100" y="3224"/>
                <a:ext cx="635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170℃</a:t>
                </a:r>
                <a:endParaRPr lang="en-US" altLang="zh-CN" sz="20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1" name="矩形 102430"/>
              <p:cNvSpPr/>
              <p:nvPr/>
            </p:nvSpPr>
            <p:spPr>
              <a:xfrm>
                <a:off x="2969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2" name="直接连接符 102431"/>
              <p:cNvSpPr/>
              <p:nvPr/>
            </p:nvSpPr>
            <p:spPr>
              <a:xfrm>
                <a:off x="3100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02438" name="组合 102437"/>
          <p:cNvGrpSpPr/>
          <p:nvPr/>
        </p:nvGrpSpPr>
        <p:grpSpPr>
          <a:xfrm>
            <a:off x="3150870" y="5607050"/>
            <a:ext cx="6629400" cy="795338"/>
            <a:chOff x="1056" y="3628"/>
            <a:chExt cx="4176" cy="501"/>
          </a:xfrm>
        </p:grpSpPr>
        <p:sp>
          <p:nvSpPr>
            <p:cNvPr id="28704" name="文本框 102417"/>
            <p:cNvSpPr txBox="1"/>
            <p:nvPr/>
          </p:nvSpPr>
          <p:spPr>
            <a:xfrm>
              <a:off x="1056" y="3744"/>
              <a:ext cx="41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HCOOH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　　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 ↑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＋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705" name="组合 102433"/>
            <p:cNvGrpSpPr/>
            <p:nvPr/>
          </p:nvGrpSpPr>
          <p:grpSpPr>
            <a:xfrm>
              <a:off x="2069" y="3628"/>
              <a:ext cx="907" cy="501"/>
              <a:chOff x="2762" y="3225"/>
              <a:chExt cx="907" cy="501"/>
            </a:xfrm>
          </p:grpSpPr>
          <p:sp>
            <p:nvSpPr>
              <p:cNvPr id="28706" name="矩形 102434"/>
              <p:cNvSpPr/>
              <p:nvPr/>
            </p:nvSpPr>
            <p:spPr>
              <a:xfrm>
                <a:off x="2841" y="3225"/>
                <a:ext cx="635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　Δ</a:t>
                </a:r>
              </a:p>
            </p:txBody>
          </p:sp>
          <p:sp>
            <p:nvSpPr>
              <p:cNvPr id="28707" name="矩形 102435"/>
              <p:cNvSpPr/>
              <p:nvPr/>
            </p:nvSpPr>
            <p:spPr>
              <a:xfrm>
                <a:off x="2762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8" name="直接连接符 102436"/>
              <p:cNvSpPr/>
              <p:nvPr/>
            </p:nvSpPr>
            <p:spPr>
              <a:xfrm>
                <a:off x="2796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02439" name="左大括号 102438"/>
          <p:cNvSpPr/>
          <p:nvPr/>
        </p:nvSpPr>
        <p:spPr>
          <a:xfrm>
            <a:off x="1550670" y="685800"/>
            <a:ext cx="228600" cy="1905000"/>
          </a:xfrm>
          <a:prstGeom prst="leftBrace">
            <a:avLst>
              <a:gd name="adj1" fmla="val 69290"/>
              <a:gd name="adj2" fmla="val 50917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0" name="左大括号 102439"/>
          <p:cNvSpPr/>
          <p:nvPr/>
        </p:nvSpPr>
        <p:spPr>
          <a:xfrm>
            <a:off x="1550670" y="3200400"/>
            <a:ext cx="228600" cy="2895600"/>
          </a:xfrm>
          <a:prstGeom prst="leftBrace">
            <a:avLst>
              <a:gd name="adj1" fmla="val 10532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1" name="文本框 102440"/>
          <p:cNvSpPr txBox="1"/>
          <p:nvPr/>
        </p:nvSpPr>
        <p:spPr>
          <a:xfrm>
            <a:off x="560070" y="7620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2" name="文本框 102441"/>
          <p:cNvSpPr txBox="1"/>
          <p:nvPr/>
        </p:nvSpPr>
        <p:spPr>
          <a:xfrm>
            <a:off x="560070" y="3657600"/>
            <a:ext cx="990600" cy="224536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固（液）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3" name="文本框 102442"/>
          <p:cNvSpPr txBox="1"/>
          <p:nvPr/>
        </p:nvSpPr>
        <p:spPr>
          <a:xfrm>
            <a:off x="8561070" y="38862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1455420" y="2752725"/>
            <a:ext cx="1695450" cy="981075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  <p:bldP spid="102412" grpId="0"/>
      <p:bldP spid="102413" grpId="0"/>
      <p:bldP spid="102414" grpId="0"/>
      <p:bldP spid="102420" grpId="0"/>
      <p:bldP spid="102439" grpId="0" bldLvl="0" animBg="1"/>
      <p:bldP spid="102441" grpId="0" bldLvl="0" animBg="1"/>
      <p:bldP spid="102442" grpId="0" bldLvl="0" animBg="1"/>
      <p:bldP spid="1024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B4D95-6664-E1CB-7A74-6952E18F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51C0CE-65A7-6BF5-16E5-D223D4FA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4" y="518979"/>
            <a:ext cx="9968364" cy="50549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AC8086-17A3-8653-9D46-8AF6FE87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32" y="1803473"/>
            <a:ext cx="4116005" cy="30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65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5FB8-0473-0692-7688-98CA99D3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A70530-3E21-5F1D-E312-130A7EA8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1" y="71424"/>
            <a:ext cx="8648736" cy="59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4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F98F-7B9C-068D-B303-1179D806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86DF96-B435-6C89-EEF3-A124F47D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1"/>
            <a:ext cx="6345152" cy="58721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788E2E-63F4-C10D-1DCD-02A28212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05" y="492911"/>
            <a:ext cx="5164595" cy="44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B942-2E3B-F819-4CC7-DC8908DF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0EA4D4-93F9-4B7B-79A0-A0ADEB2B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9" y="76193"/>
            <a:ext cx="4900624" cy="3193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EF0408-9E82-1041-A319-65871916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2" y="3317403"/>
            <a:ext cx="4031469" cy="363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6ACDF9-EFF3-1953-0D07-D590106C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13" y="400286"/>
            <a:ext cx="7289883" cy="25455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826BBC-56AA-1CFF-5E2E-4DB874E8B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466" y="2945849"/>
            <a:ext cx="6535172" cy="14382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E325C9-3A68-CEF9-6912-1B87752F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948" y="4491280"/>
            <a:ext cx="5422063" cy="23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5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B084-D3D9-4F14-5EA1-152C6612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648FA-838F-3EDA-7EEC-841942FE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512096"/>
            <a:ext cx="5191966" cy="46814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AC24CA-B586-9A2B-2261-FBF236E8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65" y="1571625"/>
            <a:ext cx="6719584" cy="16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E549DA-8398-35F4-5BB6-B52AE1FA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9" y="442900"/>
            <a:ext cx="10919272" cy="56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5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5300-B140-B83F-CA8A-FE8791B0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0C4DC8-FF86-36AD-C0CD-00837784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82" y="750084"/>
            <a:ext cx="11836741" cy="52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106497"/>
          <p:cNvSpPr/>
          <p:nvPr/>
        </p:nvSpPr>
        <p:spPr>
          <a:xfrm>
            <a:off x="786130" y="212725"/>
            <a:ext cx="5334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146175" lvl="0" indent="-1146175" fontAlgn="base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、实验操作的先与后 </a:t>
            </a:r>
          </a:p>
        </p:txBody>
      </p:sp>
      <p:sp>
        <p:nvSpPr>
          <p:cNvPr id="106499" name="矩形 106498"/>
          <p:cNvSpPr/>
          <p:nvPr/>
        </p:nvSpPr>
        <p:spPr>
          <a:xfrm>
            <a:off x="1676400" y="1295400"/>
            <a:ext cx="7086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、装配仪器时：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先下后上；先左后右 </a:t>
            </a:r>
          </a:p>
        </p:txBody>
      </p:sp>
      <p:sp>
        <p:nvSpPr>
          <p:cNvPr id="106500" name="矩形 106499"/>
          <p:cNvSpPr/>
          <p:nvPr/>
        </p:nvSpPr>
        <p:spPr>
          <a:xfrm>
            <a:off x="1676400" y="1828800"/>
            <a:ext cx="5029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、加入试剂时：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先固后液</a:t>
            </a:r>
          </a:p>
        </p:txBody>
      </p:sp>
      <p:sp>
        <p:nvSpPr>
          <p:cNvPr id="106501" name="矩形 106500"/>
          <p:cNvSpPr/>
          <p:nvPr/>
        </p:nvSpPr>
        <p:spPr>
          <a:xfrm>
            <a:off x="1676400" y="2362200"/>
            <a:ext cx="5715000" cy="1143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、实验开始时：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先查仪器的气密性，</a:t>
            </a:r>
          </a:p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再加药品，后点酒精灯； </a:t>
            </a:r>
          </a:p>
        </p:txBody>
      </p:sp>
      <p:sp>
        <p:nvSpPr>
          <p:cNvPr id="106502" name="矩形 106501"/>
          <p:cNvSpPr/>
          <p:nvPr/>
        </p:nvSpPr>
        <p:spPr>
          <a:xfrm>
            <a:off x="1676400" y="33528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、有些实验为防倒吸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，往往最后停止加热</a:t>
            </a: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  <p:sp>
        <p:nvSpPr>
          <p:cNvPr id="106503" name="矩形 106502"/>
          <p:cNvSpPr/>
          <p:nvPr/>
        </p:nvSpPr>
        <p:spPr>
          <a:xfrm>
            <a:off x="1660525" y="3886200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、有些实验为防氧化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往往最后停止通气。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106504" name="图片 106503" descr="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2438400"/>
            <a:ext cx="80962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5" name="图片 106504" descr="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275" y="862013"/>
            <a:ext cx="5429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6" name="图片 106505" descr="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533400"/>
            <a:ext cx="16859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7" name="图片 106506" descr="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2286000"/>
            <a:ext cx="47625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8" name="矩形 106507"/>
          <p:cNvSpPr/>
          <p:nvPr/>
        </p:nvSpPr>
        <p:spPr>
          <a:xfrm>
            <a:off x="1662113" y="4495800"/>
            <a:ext cx="8610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、仪器拆卸的一般过程：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从右到左，自上而下，先拆主体，</a:t>
            </a:r>
          </a:p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后拆部件。 </a:t>
            </a:r>
          </a:p>
        </p:txBody>
      </p:sp>
      <p:pic>
        <p:nvPicPr>
          <p:cNvPr id="106509" name="图片 106508" descr="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788" y="1006475"/>
            <a:ext cx="20193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11" name="矩形 106510"/>
          <p:cNvSpPr/>
          <p:nvPr/>
        </p:nvSpPr>
        <p:spPr>
          <a:xfrm>
            <a:off x="1752600" y="5638800"/>
            <a:ext cx="8686800" cy="1219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algn="just" eaLnBrk="0" hangingPunct="0">
              <a:spcBef>
                <a:spcPct val="0"/>
              </a:spcBef>
            </a:pPr>
            <a:endParaRPr lang="zh-CN" altLang="en-US" sz="2400" b="1" dirty="0">
              <a:solidFill>
                <a:srgbClr val="99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4133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标题 160769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0771" name="文本占位符 160770"/>
          <p:cNvSpPr>
            <a:spLocks noGrp="1" noRot="1"/>
          </p:cNvSpPr>
          <p:nvPr>
            <p:ph type="body" sz="half" idx="1"/>
          </p:nvPr>
        </p:nvSpPr>
        <p:spPr>
          <a:xfrm>
            <a:off x="1825625" y="1557338"/>
            <a:ext cx="4194175" cy="576263"/>
          </a:xfrm>
        </p:spPr>
        <p:txBody>
          <a:bodyPr>
            <a:normAutofit fontScale="975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除杂装置</a:t>
            </a:r>
          </a:p>
        </p:txBody>
      </p:sp>
      <p:sp>
        <p:nvSpPr>
          <p:cNvPr id="160772" name="矩形 160771"/>
          <p:cNvSpPr>
            <a:spLocks noRot="1"/>
          </p:cNvSpPr>
          <p:nvPr/>
        </p:nvSpPr>
        <p:spPr>
          <a:xfrm>
            <a:off x="2495550" y="2347913"/>
            <a:ext cx="3671888" cy="172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）洗气瓶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）干燥管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）加热管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60773" name="左弧形箭头 160772"/>
          <p:cNvSpPr/>
          <p:nvPr/>
        </p:nvSpPr>
        <p:spPr>
          <a:xfrm>
            <a:off x="1776413" y="2997200"/>
            <a:ext cx="1223962" cy="1944688"/>
          </a:xfrm>
          <a:prstGeom prst="curvedRightArrow">
            <a:avLst>
              <a:gd name="adj1" fmla="val 31776"/>
              <a:gd name="adj2" fmla="val 63553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4" name="右箭头 160773"/>
          <p:cNvSpPr/>
          <p:nvPr/>
        </p:nvSpPr>
        <p:spPr>
          <a:xfrm>
            <a:off x="5735638" y="2276475"/>
            <a:ext cx="2089150" cy="504825"/>
          </a:xfrm>
          <a:prstGeom prst="rightArrow">
            <a:avLst>
              <a:gd name="adj1" fmla="val 50000"/>
              <a:gd name="adj2" fmla="val 103382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5" name="上弧形箭头 160774"/>
          <p:cNvSpPr/>
          <p:nvPr/>
        </p:nvSpPr>
        <p:spPr>
          <a:xfrm rot="915307">
            <a:off x="5522913" y="3322638"/>
            <a:ext cx="3024187" cy="865187"/>
          </a:xfrm>
          <a:prstGeom prst="curvedDownArrow">
            <a:avLst>
              <a:gd name="adj1" fmla="val 69908"/>
              <a:gd name="adj2" fmla="val 139816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0776" name="组合 160775"/>
          <p:cNvGrpSpPr/>
          <p:nvPr/>
        </p:nvGrpSpPr>
        <p:grpSpPr>
          <a:xfrm>
            <a:off x="6705600" y="4495800"/>
            <a:ext cx="3733800" cy="1689100"/>
            <a:chOff x="3408" y="1253"/>
            <a:chExt cx="2352" cy="1064"/>
          </a:xfrm>
        </p:grpSpPr>
        <p:grpSp>
          <p:nvGrpSpPr>
            <p:cNvPr id="41992" name="组合 160776"/>
            <p:cNvGrpSpPr/>
            <p:nvPr/>
          </p:nvGrpSpPr>
          <p:grpSpPr>
            <a:xfrm>
              <a:off x="3408" y="1253"/>
              <a:ext cx="2352" cy="1064"/>
              <a:chOff x="1584" y="2112"/>
              <a:chExt cx="1440" cy="824"/>
            </a:xfrm>
          </p:grpSpPr>
          <p:pic>
            <p:nvPicPr>
              <p:cNvPr id="41993" name="图片 160777" descr="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84" y="2112"/>
                <a:ext cx="1392" cy="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994" name="文本框 160778"/>
              <p:cNvSpPr txBox="1"/>
              <p:nvPr/>
            </p:nvSpPr>
            <p:spPr>
              <a:xfrm>
                <a:off x="1632" y="2160"/>
                <a:ext cx="240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41995" name="文本框 160779"/>
              <p:cNvSpPr txBox="1"/>
              <p:nvPr/>
            </p:nvSpPr>
            <p:spPr>
              <a:xfrm>
                <a:off x="2736" y="2160"/>
                <a:ext cx="288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</a:t>
                </a:r>
              </a:p>
            </p:txBody>
          </p:sp>
        </p:grpSp>
        <p:sp>
          <p:nvSpPr>
            <p:cNvPr id="41996" name="直接连接符 160780"/>
            <p:cNvSpPr/>
            <p:nvPr/>
          </p:nvSpPr>
          <p:spPr>
            <a:xfrm>
              <a:off x="3787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1997" name="直接连接符 160781"/>
            <p:cNvSpPr/>
            <p:nvPr/>
          </p:nvSpPr>
          <p:spPr>
            <a:xfrm>
              <a:off x="5012" y="1253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3" name="组合 160782"/>
          <p:cNvGrpSpPr/>
          <p:nvPr/>
        </p:nvGrpSpPr>
        <p:grpSpPr>
          <a:xfrm>
            <a:off x="8077200" y="1219200"/>
            <a:ext cx="1657350" cy="2438400"/>
            <a:chOff x="385" y="1162"/>
            <a:chExt cx="1024" cy="1536"/>
          </a:xfrm>
        </p:grpSpPr>
        <p:pic>
          <p:nvPicPr>
            <p:cNvPr id="41999" name="图片 160783" descr="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" y="1162"/>
              <a:ext cx="1024" cy="1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0" name="直接连接符 160784"/>
            <p:cNvSpPr/>
            <p:nvPr/>
          </p:nvSpPr>
          <p:spPr>
            <a:xfrm rot="5400000">
              <a:off x="676" y="2005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1" name="直接连接符 160785"/>
            <p:cNvSpPr/>
            <p:nvPr/>
          </p:nvSpPr>
          <p:spPr>
            <a:xfrm rot="-5400000">
              <a:off x="899" y="2000"/>
              <a:ext cx="144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2" name="直接连接符 160786"/>
            <p:cNvSpPr/>
            <p:nvPr/>
          </p:nvSpPr>
          <p:spPr>
            <a:xfrm>
              <a:off x="431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3" name="直接连接符 160787"/>
            <p:cNvSpPr/>
            <p:nvPr/>
          </p:nvSpPr>
          <p:spPr>
            <a:xfrm>
              <a:off x="1156" y="1344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9" name="组合 160788"/>
          <p:cNvGrpSpPr/>
          <p:nvPr/>
        </p:nvGrpSpPr>
        <p:grpSpPr>
          <a:xfrm>
            <a:off x="1905000" y="4294188"/>
            <a:ext cx="4441825" cy="1871662"/>
            <a:chOff x="240" y="2705"/>
            <a:chExt cx="2798" cy="1179"/>
          </a:xfrm>
        </p:grpSpPr>
        <p:grpSp>
          <p:nvGrpSpPr>
            <p:cNvPr id="42005" name="组合 160789"/>
            <p:cNvGrpSpPr/>
            <p:nvPr/>
          </p:nvGrpSpPr>
          <p:grpSpPr>
            <a:xfrm>
              <a:off x="385" y="2705"/>
              <a:ext cx="2653" cy="1179"/>
              <a:chOff x="612" y="2614"/>
              <a:chExt cx="2653" cy="1179"/>
            </a:xfrm>
          </p:grpSpPr>
          <p:pic>
            <p:nvPicPr>
              <p:cNvPr id="42006" name="内容占位符 160790" descr="23"/>
              <p:cNvPicPr>
                <a:picLocks noGrp="1" noRot="1" noChangeAspect="1"/>
              </p:cNvPicPr>
              <p:nvPr>
                <p:ph sz="quarter" idx="4294967295"/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612" y="3158"/>
                <a:ext cx="1542" cy="635"/>
              </a:xfrm>
            </p:spPr>
          </p:pic>
          <p:pic>
            <p:nvPicPr>
              <p:cNvPr id="42007" name="图片 160791" descr="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1" y="2614"/>
                <a:ext cx="884" cy="117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2008" name="直接连接符 160792"/>
            <p:cNvSpPr/>
            <p:nvPr/>
          </p:nvSpPr>
          <p:spPr>
            <a:xfrm>
              <a:off x="240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9" name="直接连接符 160793"/>
            <p:cNvSpPr/>
            <p:nvPr/>
          </p:nvSpPr>
          <p:spPr>
            <a:xfrm>
              <a:off x="1872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62817"/>
          <p:cNvSpPr/>
          <p:nvPr/>
        </p:nvSpPr>
        <p:spPr>
          <a:xfrm>
            <a:off x="1919288" y="3301683"/>
            <a:ext cx="5605462" cy="1066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酸、碱性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据气体的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氧化、还原性</a:t>
            </a:r>
          </a:p>
        </p:txBody>
      </p:sp>
      <p:sp>
        <p:nvSpPr>
          <p:cNvPr id="44034" name="左大括号 162818"/>
          <p:cNvSpPr/>
          <p:nvPr/>
        </p:nvSpPr>
        <p:spPr>
          <a:xfrm>
            <a:off x="3575050" y="3644900"/>
            <a:ext cx="142875" cy="863600"/>
          </a:xfrm>
          <a:prstGeom prst="leftBrace">
            <a:avLst>
              <a:gd name="adj1" fmla="val 50258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矩形 162819"/>
          <p:cNvSpPr/>
          <p:nvPr/>
        </p:nvSpPr>
        <p:spPr>
          <a:xfrm>
            <a:off x="1919288" y="5589588"/>
            <a:ext cx="7488237" cy="7493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气体的酸碱性          干燥剂的酸碱性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44036" name="直接连接符 162820"/>
          <p:cNvSpPr/>
          <p:nvPr/>
        </p:nvSpPr>
        <p:spPr>
          <a:xfrm>
            <a:off x="4440238" y="6021388"/>
            <a:ext cx="1498600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44037" name="矩形 162821"/>
          <p:cNvSpPr/>
          <p:nvPr/>
        </p:nvSpPr>
        <p:spPr>
          <a:xfrm>
            <a:off x="4440238" y="5589588"/>
            <a:ext cx="2098675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保持一致</a:t>
            </a:r>
          </a:p>
        </p:txBody>
      </p:sp>
      <p:sp>
        <p:nvSpPr>
          <p:cNvPr id="44038" name="矩形 162822"/>
          <p:cNvSpPr/>
          <p:nvPr/>
        </p:nvSpPr>
        <p:spPr>
          <a:xfrm>
            <a:off x="4151313" y="981075"/>
            <a:ext cx="5638800" cy="9906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2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039" name="组合 162823"/>
          <p:cNvGrpSpPr/>
          <p:nvPr/>
        </p:nvGrpSpPr>
        <p:grpSpPr>
          <a:xfrm>
            <a:off x="1379855" y="156845"/>
            <a:ext cx="9144000" cy="728948"/>
            <a:chOff x="720" y="192"/>
            <a:chExt cx="5040" cy="4765"/>
          </a:xfrm>
        </p:grpSpPr>
        <p:sp>
          <p:nvSpPr>
            <p:cNvPr id="44040" name="矩形 162824"/>
            <p:cNvSpPr/>
            <p:nvPr/>
          </p:nvSpPr>
          <p:spPr>
            <a:xfrm>
              <a:off x="720" y="192"/>
              <a:ext cx="5040" cy="3984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文本框 162825"/>
            <p:cNvSpPr txBox="1"/>
            <p:nvPr/>
          </p:nvSpPr>
          <p:spPr>
            <a:xfrm>
              <a:off x="1728" y="337"/>
              <a:ext cx="3263" cy="46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干燥剂的选择及使用原则</a:t>
              </a:r>
            </a:p>
          </p:txBody>
        </p:sp>
      </p:grpSp>
      <p:sp>
        <p:nvSpPr>
          <p:cNvPr id="44042" name="文本框 162826"/>
          <p:cNvSpPr txBox="1"/>
          <p:nvPr/>
        </p:nvSpPr>
        <p:spPr>
          <a:xfrm>
            <a:off x="466408" y="766445"/>
            <a:ext cx="6931025" cy="2035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、选择原则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气体在被干燥的过程中不能被减少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不要引入新的杂质。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3" name="文本框 162827"/>
          <p:cNvSpPr txBox="1"/>
          <p:nvPr/>
        </p:nvSpPr>
        <p:spPr>
          <a:xfrm>
            <a:off x="466408" y="2439035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、选择方法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4" name="矩形 162828"/>
          <p:cNvSpPr/>
          <p:nvPr/>
        </p:nvSpPr>
        <p:spPr>
          <a:xfrm>
            <a:off x="6888163" y="3716338"/>
            <a:ext cx="1800225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</a:t>
            </a:r>
          </a:p>
        </p:txBody>
      </p:sp>
      <p:sp>
        <p:nvSpPr>
          <p:cNvPr id="44045" name="矩形 162829"/>
          <p:cNvSpPr/>
          <p:nvPr/>
        </p:nvSpPr>
        <p:spPr>
          <a:xfrm>
            <a:off x="6096000" y="36449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</a:p>
        </p:txBody>
      </p:sp>
      <p:sp>
        <p:nvSpPr>
          <p:cNvPr id="44046" name="矩形 162830"/>
          <p:cNvSpPr/>
          <p:nvPr/>
        </p:nvSpPr>
        <p:spPr>
          <a:xfrm>
            <a:off x="1919288" y="4797425"/>
            <a:ext cx="252095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干燥剂状态</a:t>
            </a:r>
          </a:p>
        </p:txBody>
      </p:sp>
      <p:sp>
        <p:nvSpPr>
          <p:cNvPr id="44047" name="矩形 162831"/>
          <p:cNvSpPr/>
          <p:nvPr/>
        </p:nvSpPr>
        <p:spPr>
          <a:xfrm>
            <a:off x="5016500" y="4797425"/>
            <a:ext cx="2592388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干燥装置</a:t>
            </a:r>
          </a:p>
        </p:txBody>
      </p:sp>
      <p:sp>
        <p:nvSpPr>
          <p:cNvPr id="44048" name="左大括号 162832"/>
          <p:cNvSpPr/>
          <p:nvPr/>
        </p:nvSpPr>
        <p:spPr>
          <a:xfrm rot="10800000">
            <a:off x="5880100" y="3644900"/>
            <a:ext cx="142875" cy="865188"/>
          </a:xfrm>
          <a:prstGeom prst="leftBrace">
            <a:avLst>
              <a:gd name="adj1" fmla="val 50350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直接连接符 162833"/>
          <p:cNvSpPr/>
          <p:nvPr/>
        </p:nvSpPr>
        <p:spPr>
          <a:xfrm>
            <a:off x="6167438" y="4076700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0" name="直接连接符 162834"/>
          <p:cNvSpPr/>
          <p:nvPr/>
        </p:nvSpPr>
        <p:spPr>
          <a:xfrm>
            <a:off x="4151313" y="5157788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1" name="矩形 162835"/>
          <p:cNvSpPr/>
          <p:nvPr/>
        </p:nvSpPr>
        <p:spPr>
          <a:xfrm>
            <a:off x="466725" y="3298825"/>
            <a:ext cx="11744960" cy="3040380"/>
          </a:xfrm>
          <a:prstGeom prst="rect">
            <a:avLst/>
          </a:prstGeom>
          <a:solidFill>
            <a:srgbClr val="FFFFFF"/>
          </a:solidFill>
          <a:ln w="76200" cap="flat" cmpd="sng">
            <a:pattFill prst="weave">
              <a:fgClr>
                <a:srgbClr val="FF00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酸性干燥剂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（如：浓硫酸、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不能用来干燥碱性气体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</a:p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碱性干燥剂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如碱石灰、生石灰、固体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不能用来干燥酸性气体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有氧化性的干燥剂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（如浓硫酸）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不能干燥强还原性气体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52" name="矩形 162836"/>
          <p:cNvSpPr/>
          <p:nvPr/>
        </p:nvSpPr>
        <p:spPr>
          <a:xfrm>
            <a:off x="1543050" y="2924175"/>
            <a:ext cx="8408988" cy="1152525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3" name="矩形 162837"/>
          <p:cNvSpPr/>
          <p:nvPr/>
        </p:nvSpPr>
        <p:spPr>
          <a:xfrm>
            <a:off x="1524000" y="4076700"/>
            <a:ext cx="7802563" cy="165735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80,&quot;width&quot;:66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a3074e-8745-4fc9-91f3-243610035e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e67edb-1e71-44b3-9471-fa7e54d2d4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9acf7f-ba02-40e2-bf74-451e19d680e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1089</Words>
  <Application>Microsoft Office PowerPoint</Application>
  <PresentationFormat>宽屏</PresentationFormat>
  <Paragraphs>187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1" baseType="lpstr">
      <vt:lpstr>Time New Romans</vt:lpstr>
      <vt:lpstr>等线</vt:lpstr>
      <vt:lpstr>等线 Light</vt:lpstr>
      <vt:lpstr>黑体</vt:lpstr>
      <vt:lpstr>华文中宋</vt:lpstr>
      <vt:lpstr>楷体_GB2312</vt:lpstr>
      <vt:lpstr>宋体</vt:lpstr>
      <vt:lpstr>微软雅黑</vt:lpstr>
      <vt:lpstr>Arial</vt:lpstr>
      <vt:lpstr>Arial Black</vt:lpstr>
      <vt:lpstr>Impact</vt:lpstr>
      <vt:lpstr>Times New Roman</vt:lpstr>
      <vt:lpstr>Wingdings</vt:lpstr>
      <vt:lpstr>Office 主题​​</vt:lpstr>
      <vt:lpstr>Microsoft Word 97 - 2003 Document</vt:lpstr>
      <vt:lpstr>Paintbrush Picture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3、气体的净化装置</vt:lpstr>
      <vt:lpstr>PowerPoint 演示文稿</vt:lpstr>
      <vt:lpstr>3、气体的净化装置</vt:lpstr>
      <vt:lpstr>PowerPoint 演示文稿</vt:lpstr>
      <vt:lpstr>PowerPoint 演示文稿</vt:lpstr>
      <vt:lpstr>PowerPoint 演示文稿</vt:lpstr>
      <vt:lpstr>4、气体的收集装置</vt:lpstr>
      <vt:lpstr>4、气体的收集装置</vt:lpstr>
      <vt:lpstr>5、尾气处理装置</vt:lpstr>
      <vt:lpstr>PowerPoint 演示文稿</vt:lpstr>
      <vt:lpstr>5、尾气处理装置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珂 朱</dc:creator>
  <cp:lastModifiedBy>珂 朱</cp:lastModifiedBy>
  <cp:revision>4</cp:revision>
  <dcterms:created xsi:type="dcterms:W3CDTF">2025-11-22T08:35:30Z</dcterms:created>
  <dcterms:modified xsi:type="dcterms:W3CDTF">2025-11-22T09:35:03Z</dcterms:modified>
</cp:coreProperties>
</file>