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554" r:id="rId2"/>
    <p:sldId id="555" r:id="rId3"/>
    <p:sldId id="557" r:id="rId4"/>
    <p:sldId id="561" r:id="rId5"/>
    <p:sldId id="562" r:id="rId6"/>
    <p:sldId id="564" r:id="rId7"/>
    <p:sldId id="565" r:id="rId8"/>
    <p:sldId id="566" r:id="rId9"/>
    <p:sldId id="567" r:id="rId10"/>
    <p:sldId id="568" r:id="rId11"/>
    <p:sldId id="569" r:id="rId12"/>
    <p:sldId id="570" r:id="rId13"/>
    <p:sldId id="571" r:id="rId14"/>
    <p:sldId id="572" r:id="rId15"/>
    <p:sldId id="573" r:id="rId16"/>
    <p:sldId id="574" r:id="rId17"/>
    <p:sldId id="575" r:id="rId18"/>
    <p:sldId id="576" r:id="rId19"/>
    <p:sldId id="577" r:id="rId20"/>
    <p:sldId id="578" r:id="rId21"/>
    <p:sldId id="579" r:id="rId22"/>
    <p:sldId id="580" r:id="rId23"/>
    <p:sldId id="581" r:id="rId24"/>
    <p:sldId id="582" r:id="rId25"/>
    <p:sldId id="583" r:id="rId26"/>
    <p:sldId id="584" r:id="rId2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48" y="54"/>
      </p:cViewPr>
      <p:guideLst>
        <p:guide orient="horz" pos="219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5BABFAC-A0CE-4F39-B9B0-E0C28EF0785E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2025/11/21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12192318" cy="6858318"/>
          </a:xfrm>
          <a:prstGeom prst="rect">
            <a:avLst/>
          </a:prstGeom>
          <a:solidFill>
            <a:srgbClr val="DBEEF4">
              <a:alpha val="3372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1988420"/>
            <a:ext cx="12192318" cy="4869898"/>
          </a:xfrm>
          <a:prstGeom prst="rect">
            <a:avLst/>
          </a:prstGeom>
          <a:solidFill>
            <a:srgbClr val="DBEEF4">
              <a:alpha val="3372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3069186"/>
            <a:ext cx="12192318" cy="3789132"/>
          </a:xfrm>
          <a:prstGeom prst="rect">
            <a:avLst/>
          </a:prstGeom>
          <a:solidFill>
            <a:srgbClr val="DBEEF4">
              <a:alpha val="3372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3429159"/>
            <a:ext cx="12192318" cy="3429159"/>
          </a:xfrm>
          <a:prstGeom prst="rect">
            <a:avLst/>
          </a:prstGeom>
          <a:solidFill>
            <a:srgbClr val="DBEEF4">
              <a:alpha val="3372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5229026"/>
            <a:ext cx="12192318" cy="1629292"/>
          </a:xfrm>
          <a:prstGeom prst="rect">
            <a:avLst/>
          </a:prstGeom>
          <a:solidFill>
            <a:srgbClr val="DBEEF4">
              <a:alpha val="3372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bg>
      <p:bgPr>
        <a:pattFill prst="ltUpDiag">
          <a:fgClr>
            <a:schemeClr val="bg1"/>
          </a:fgClr>
          <a:bgClr>
            <a:schemeClr val="bg1">
              <a:lumMod val="9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1" y="4868033"/>
            <a:ext cx="12192318" cy="1989967"/>
          </a:xfrm>
          <a:prstGeom prst="rect">
            <a:avLst/>
          </a:prstGeom>
          <a:solidFill>
            <a:srgbClr val="DBEEF4">
              <a:alpha val="3372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自定义版式">
    <p:bg>
      <p:bgPr>
        <a:pattFill prst="ltUpDiag">
          <a:fgClr>
            <a:schemeClr val="bg1"/>
          </a:fgClr>
          <a:bgClr>
            <a:schemeClr val="bg1">
              <a:lumMod val="9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1" y="3788957"/>
            <a:ext cx="12192318" cy="3069043"/>
          </a:xfrm>
          <a:prstGeom prst="rect">
            <a:avLst/>
          </a:prstGeom>
          <a:solidFill>
            <a:srgbClr val="DBEEF4">
              <a:alpha val="3372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180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自定义版式">
    <p:bg>
      <p:bgPr>
        <a:pattFill prst="ltUpDiag">
          <a:fgClr>
            <a:schemeClr val="bg1"/>
          </a:fgClr>
          <a:bgClr>
            <a:schemeClr val="bg1">
              <a:lumMod val="9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1" y="2349130"/>
            <a:ext cx="12192318" cy="4508870"/>
          </a:xfrm>
          <a:prstGeom prst="rect">
            <a:avLst/>
          </a:prstGeom>
          <a:solidFill>
            <a:srgbClr val="DBEEF4">
              <a:alpha val="3372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180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4149106"/>
            <a:ext cx="12192318" cy="2709212"/>
          </a:xfrm>
          <a:prstGeom prst="rect">
            <a:avLst/>
          </a:prstGeom>
          <a:solidFill>
            <a:srgbClr val="DBEEF4">
              <a:alpha val="3372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2709212"/>
            <a:ext cx="12192318" cy="4149106"/>
          </a:xfrm>
          <a:prstGeom prst="rect">
            <a:avLst/>
          </a:prstGeom>
          <a:solidFill>
            <a:srgbClr val="DBEEF4">
              <a:alpha val="3372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标题，文本与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02167" y="61722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5600" y="617220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37600" y="61722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标题和四项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838200" y="1825625"/>
            <a:ext cx="51816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72200" y="1825625"/>
            <a:ext cx="51816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838200" y="4076700"/>
            <a:ext cx="51816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4076700"/>
            <a:ext cx="51816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02167" y="61722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2025/11/21</a:t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165600" y="617220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737600" y="61722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标题，文本与两项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72200" y="1825625"/>
            <a:ext cx="51816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72200" y="4076700"/>
            <a:ext cx="51816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02167" y="61722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2025/11/21</a:t>
            </a:fld>
            <a:endParaRPr lang="zh-CN" altLang="en-US" strike="noStrike" noProof="1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4165600" y="617220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8737600" y="61722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内容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02167" y="381000"/>
            <a:ext cx="11387667" cy="5641975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02167" y="61722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2025/11/21</a:t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17220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1722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Group 4"/>
          <p:cNvGrpSpPr/>
          <p:nvPr userDrawn="1"/>
        </p:nvGrpSpPr>
        <p:grpSpPr bwMode="auto">
          <a:xfrm>
            <a:off x="10019436" y="56799"/>
            <a:ext cx="2097087" cy="630237"/>
            <a:chOff x="0" y="0"/>
            <a:chExt cx="1433080" cy="430931"/>
          </a:xfrm>
        </p:grpSpPr>
        <p:pic>
          <p:nvPicPr>
            <p:cNvPr id="8" name="image1.png"/>
            <p:cNvPicPr>
              <a:picLocks noChangeAspect="1" noChangeArrowheads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418" y="-1"/>
              <a:ext cx="619089" cy="224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</p:pic>
        <p:pic>
          <p:nvPicPr>
            <p:cNvPr id="9" name="image2.png"/>
            <p:cNvPicPr>
              <a:picLocks noChangeAspect="1" noChangeArrowheads="1"/>
            </p:cNvPicPr>
            <p:nvPr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236647"/>
              <a:ext cx="1433082" cy="194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NULL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31.emf"/><Relationship Id="rId3" Type="http://schemas.openxmlformats.org/officeDocument/2006/relationships/image" Target="../media/image26.emf"/><Relationship Id="rId7" Type="http://schemas.openxmlformats.org/officeDocument/2006/relationships/image" Target="../media/image28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4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30.emf"/><Relationship Id="rId5" Type="http://schemas.openxmlformats.org/officeDocument/2006/relationships/image" Target="../media/image27.emf"/><Relationship Id="rId15" Type="http://schemas.openxmlformats.org/officeDocument/2006/relationships/image" Target="../media/image32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29.emf"/><Relationship Id="rId1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oleObject" Target="../embeddings/oleObject9.bin"/><Relationship Id="rId4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Relationship Id="rId9" Type="http://schemas.openxmlformats.org/officeDocument/2006/relationships/image" Target="../media/image5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59.png"/><Relationship Id="rId7" Type="http://schemas.openxmlformats.org/officeDocument/2006/relationships/image" Target="../media/image62.wmf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5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61.png"/><Relationship Id="rId4" Type="http://schemas.openxmlformats.org/officeDocument/2006/relationships/image" Target="../media/image60.png"/><Relationship Id="rId9" Type="http://schemas.openxmlformats.org/officeDocument/2006/relationships/image" Target="../media/image63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7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lum bright="18000" contrast="-24000"/>
          </a:blip>
          <a:srcRect b="6021"/>
          <a:stretch>
            <a:fillRect/>
          </a:stretch>
        </p:blipFill>
        <p:spPr>
          <a:xfrm>
            <a:off x="0" y="0"/>
            <a:ext cx="12191365" cy="689165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098165" y="1428750"/>
            <a:ext cx="5994400" cy="9220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zh-CN" sz="5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突破</a:t>
            </a: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2026</a:t>
            </a:r>
            <a:r>
              <a:rPr lang="zh-CN" altLang="zh-CN" sz="5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高考实验</a:t>
            </a:r>
            <a:endParaRPr lang="en-US" altLang="zh-CN" sz="5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754880" y="2913380"/>
            <a:ext cx="26822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实验热点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154045" y="4357370"/>
            <a:ext cx="56007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（气体的制备、净化、收集、处理）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标题 159745"/>
          <p:cNvSpPr>
            <a:spLocks noGrp="1" noRot="1"/>
          </p:cNvSpPr>
          <p:nvPr>
            <p:ph type="title"/>
          </p:nvPr>
        </p:nvSpPr>
        <p:spPr>
          <a:xfrm>
            <a:off x="802640" y="0"/>
            <a:ext cx="10515600" cy="1325563"/>
          </a:xfrm>
        </p:spPr>
        <p:txBody>
          <a:bodyPr anchor="ctr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44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3</a:t>
            </a:r>
            <a:r>
              <a:rPr kumimoji="0" lang="zh-CN" altLang="en-US" sz="44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、气体的净化装置</a:t>
            </a:r>
          </a:p>
        </p:txBody>
      </p:sp>
      <p:sp>
        <p:nvSpPr>
          <p:cNvPr id="159747" name="文本占位符 159746"/>
          <p:cNvSpPr>
            <a:spLocks noGrp="1" noRot="1"/>
          </p:cNvSpPr>
          <p:nvPr>
            <p:ph idx="1"/>
          </p:nvPr>
        </p:nvSpPr>
        <p:spPr>
          <a:xfrm>
            <a:off x="1321435" y="1268413"/>
            <a:ext cx="8612188" cy="1101725"/>
          </a:xfrm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anose="05000000000000000000" pitchFamily="2" charset="2"/>
              <a:buNone/>
            </a:pPr>
            <a:r>
              <a:rPr kumimoji="0" lang="en-US" altLang="zh-CN" sz="3200" b="1" i="0" u="none" strike="noStrike" kern="1200" cap="none" spc="0" normalizeH="0" baseline="0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3.1</a:t>
            </a:r>
            <a:r>
              <a:rPr kumimoji="0" lang="zh-CN" altLang="en-US" sz="3200" b="1" i="0" u="none" strike="noStrike" kern="1200" cap="none" spc="0" normalizeH="0" baseline="0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　总原则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endParaRPr kumimoji="0" lang="zh-CN" altLang="en-US" sz="3200" b="1" i="0" u="none" strike="noStrike" kern="1200" cap="none" spc="0" normalizeH="0" baseline="0" noProof="1">
              <a:solidFill>
                <a:srgbClr val="0000FF"/>
              </a:solidFill>
              <a:effectLst>
                <a:outerShdw blurRad="38100" dist="38100" dir="2700000">
                  <a:srgbClr val="000000"/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0963" name="矩形 159747"/>
          <p:cNvSpPr/>
          <p:nvPr/>
        </p:nvSpPr>
        <p:spPr>
          <a:xfrm>
            <a:off x="1703388" y="2370138"/>
            <a:ext cx="8713787" cy="3046095"/>
          </a:xfrm>
          <a:prstGeom prst="rect">
            <a:avLst/>
          </a:prstGeom>
          <a:solidFill>
            <a:srgbClr val="FFFFFF"/>
          </a:solidFill>
          <a:ln w="76200" cap="flat" cmpd="sng">
            <a:pattFill prst="solidDmnd">
              <a:fgClr>
                <a:srgbClr val="FF00FF"/>
              </a:fgClr>
              <a:bgClr>
                <a:srgbClr val="FFFFFF"/>
              </a:bgClr>
            </a:patt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lstStyle/>
          <a:p>
            <a:pPr indent="0"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）一般除杂在前，干燥在后。若是燃烧除杂，则干燥在前。</a:t>
            </a:r>
          </a:p>
          <a:p>
            <a:pPr indent="0"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）吸收剂只能吸收气体中的杂质，而不能与被提纯的气体反应。但可与杂质气体反应生成欲净化的气体。</a:t>
            </a:r>
          </a:p>
          <a:p>
            <a:pPr indent="0"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）除杂反应要迅速、定量，不选择可逆反应或条件苛刻的反应。</a:t>
            </a:r>
          </a:p>
          <a:p>
            <a:pPr indent="0"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）杂质气体很难去除时，可先吸收欲净化的气体，再反应放出欲净化的气体。</a:t>
            </a:r>
          </a:p>
          <a:p>
            <a:pPr indent="0"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）干燥剂的选择时不与被干燥的气体反应。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标题 160769"/>
          <p:cNvSpPr>
            <a:spLocks noGrp="1" noRot="1"/>
          </p:cNvSpPr>
          <p:nvPr>
            <p:ph type="title"/>
          </p:nvPr>
        </p:nvSpPr>
        <p:spPr/>
        <p:txBody>
          <a:bodyPr anchor="ctr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44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3</a:t>
            </a:r>
            <a:r>
              <a:rPr kumimoji="0" lang="zh-CN" altLang="en-US" sz="44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、气体的净化装置</a:t>
            </a:r>
          </a:p>
        </p:txBody>
      </p:sp>
      <p:sp>
        <p:nvSpPr>
          <p:cNvPr id="160771" name="文本占位符 160770"/>
          <p:cNvSpPr>
            <a:spLocks noGrp="1" noRot="1"/>
          </p:cNvSpPr>
          <p:nvPr>
            <p:ph type="body" sz="half" idx="1"/>
          </p:nvPr>
        </p:nvSpPr>
        <p:spPr>
          <a:xfrm>
            <a:off x="1825625" y="1557338"/>
            <a:ext cx="4194175" cy="576263"/>
          </a:xfrm>
        </p:spPr>
        <p:txBody>
          <a:bodyPr>
            <a:normAutofit fontScale="90000"/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anose="05000000000000000000" pitchFamily="2" charset="2"/>
              <a:buNone/>
            </a:pPr>
            <a:r>
              <a:rPr kumimoji="0" lang="en-US" altLang="zh-CN" sz="3200" b="1" i="0" u="none" strike="noStrike" kern="1200" cap="none" spc="0" normalizeH="0" baseline="0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3.2</a:t>
            </a:r>
            <a:r>
              <a:rPr kumimoji="0" lang="zh-CN" altLang="en-US" sz="3200" b="1" i="0" u="none" strike="noStrike" kern="1200" cap="none" spc="0" normalizeH="0" baseline="0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　除杂装置</a:t>
            </a:r>
          </a:p>
        </p:txBody>
      </p:sp>
      <p:sp>
        <p:nvSpPr>
          <p:cNvPr id="160772" name="矩形 160771"/>
          <p:cNvSpPr>
            <a:spLocks noRot="1"/>
          </p:cNvSpPr>
          <p:nvPr/>
        </p:nvSpPr>
        <p:spPr>
          <a:xfrm>
            <a:off x="2495550" y="2347913"/>
            <a:ext cx="3671888" cy="17287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3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•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5000"/>
              <a:buFont typeface="Wingdings" panose="05000000000000000000" pitchFamily="2" charset="2"/>
              <a:buChar char="•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1" fontAlgn="base"/>
            <a:r>
              <a:rPr lang="zh-CN" altLang="en-US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（</a:t>
            </a:r>
            <a:r>
              <a:rPr lang="en-US" altLang="zh-CN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1</a:t>
            </a:r>
            <a:r>
              <a:rPr lang="zh-CN" altLang="en-US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）洗气瓶</a:t>
            </a:r>
            <a:endParaRPr lang="zh-CN" altLang="en-US" b="1" strike="noStrike" noProof="1">
              <a:solidFill>
                <a:srgbClr val="9900CC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lvl="1" fontAlgn="base"/>
            <a:r>
              <a:rPr lang="zh-CN" altLang="en-US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（</a:t>
            </a:r>
            <a:r>
              <a:rPr lang="en-US" altLang="zh-CN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2</a:t>
            </a:r>
            <a:r>
              <a:rPr lang="zh-CN" altLang="en-US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）干燥管</a:t>
            </a:r>
            <a:endParaRPr lang="zh-CN" altLang="en-US" b="1" strike="noStrike" noProof="1">
              <a:solidFill>
                <a:srgbClr val="9900CC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lvl="1" fontAlgn="base"/>
            <a:r>
              <a:rPr lang="zh-CN" altLang="en-US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（</a:t>
            </a:r>
            <a:r>
              <a:rPr lang="en-US" altLang="zh-CN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3</a:t>
            </a:r>
            <a:r>
              <a:rPr lang="zh-CN" altLang="en-US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）加热管</a:t>
            </a:r>
            <a:endParaRPr lang="zh-CN" altLang="en-US" b="1" strike="noStrike" noProof="1">
              <a:solidFill>
                <a:srgbClr val="9900CC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160773" name="左弧形箭头 160772"/>
          <p:cNvSpPr/>
          <p:nvPr/>
        </p:nvSpPr>
        <p:spPr>
          <a:xfrm>
            <a:off x="1776413" y="2997200"/>
            <a:ext cx="1223962" cy="1944688"/>
          </a:xfrm>
          <a:prstGeom prst="curvedRightArrow">
            <a:avLst>
              <a:gd name="adj1" fmla="val 31776"/>
              <a:gd name="adj2" fmla="val 63553"/>
              <a:gd name="adj3" fmla="val 33314"/>
            </a:avLst>
          </a:prstGeom>
          <a:solidFill>
            <a:schemeClr val="accent1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0774" name="右箭头 160773"/>
          <p:cNvSpPr/>
          <p:nvPr/>
        </p:nvSpPr>
        <p:spPr>
          <a:xfrm>
            <a:off x="5735638" y="2276475"/>
            <a:ext cx="2089150" cy="504825"/>
          </a:xfrm>
          <a:prstGeom prst="rightArrow">
            <a:avLst>
              <a:gd name="adj1" fmla="val 50000"/>
              <a:gd name="adj2" fmla="val 103382"/>
            </a:avLst>
          </a:prstGeom>
          <a:solidFill>
            <a:schemeClr val="accent1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zh-CN" altLang="en-US" sz="2000" dirty="0">
              <a:solidFill>
                <a:srgbClr val="9900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0775" name="上弧形箭头 160774"/>
          <p:cNvSpPr/>
          <p:nvPr/>
        </p:nvSpPr>
        <p:spPr>
          <a:xfrm rot="915307">
            <a:off x="5522913" y="3322638"/>
            <a:ext cx="3024187" cy="865187"/>
          </a:xfrm>
          <a:prstGeom prst="curvedDownArrow">
            <a:avLst>
              <a:gd name="adj1" fmla="val 69908"/>
              <a:gd name="adj2" fmla="val 139816"/>
              <a:gd name="adj3" fmla="val 33314"/>
            </a:avLst>
          </a:prstGeom>
          <a:solidFill>
            <a:schemeClr val="accent1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60776" name="组合 160775"/>
          <p:cNvGrpSpPr/>
          <p:nvPr/>
        </p:nvGrpSpPr>
        <p:grpSpPr>
          <a:xfrm>
            <a:off x="6705600" y="4495800"/>
            <a:ext cx="3733800" cy="1689100"/>
            <a:chOff x="3408" y="1253"/>
            <a:chExt cx="2352" cy="1064"/>
          </a:xfrm>
        </p:grpSpPr>
        <p:grpSp>
          <p:nvGrpSpPr>
            <p:cNvPr id="41992" name="组合 160776"/>
            <p:cNvGrpSpPr/>
            <p:nvPr/>
          </p:nvGrpSpPr>
          <p:grpSpPr>
            <a:xfrm>
              <a:off x="3408" y="1253"/>
              <a:ext cx="2352" cy="1064"/>
              <a:chOff x="1584" y="2112"/>
              <a:chExt cx="1440" cy="824"/>
            </a:xfrm>
          </p:grpSpPr>
          <p:pic>
            <p:nvPicPr>
              <p:cNvPr id="41993" name="图片 160777" descr="19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584" y="2112"/>
                <a:ext cx="1392" cy="824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41994" name="文本框 160778"/>
              <p:cNvSpPr txBox="1"/>
              <p:nvPr/>
            </p:nvSpPr>
            <p:spPr>
              <a:xfrm>
                <a:off x="1632" y="2160"/>
                <a:ext cx="240" cy="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r>
                  <a:rPr lang="en-US" altLang="zh-CN" sz="1800">
                    <a:solidFill>
                      <a:schemeClr val="tx2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c</a:t>
                </a:r>
              </a:p>
            </p:txBody>
          </p:sp>
          <p:sp>
            <p:nvSpPr>
              <p:cNvPr id="41995" name="文本框 160779"/>
              <p:cNvSpPr txBox="1"/>
              <p:nvPr/>
            </p:nvSpPr>
            <p:spPr>
              <a:xfrm>
                <a:off x="2736" y="2160"/>
                <a:ext cx="288" cy="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r>
                  <a:rPr lang="en-US" altLang="zh-CN" sz="1800">
                    <a:solidFill>
                      <a:schemeClr val="tx2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d</a:t>
                </a:r>
              </a:p>
            </p:txBody>
          </p:sp>
        </p:grpSp>
        <p:sp>
          <p:nvSpPr>
            <p:cNvPr id="41996" name="直接连接符 160780"/>
            <p:cNvSpPr/>
            <p:nvPr/>
          </p:nvSpPr>
          <p:spPr>
            <a:xfrm>
              <a:off x="3787" y="1298"/>
              <a:ext cx="144" cy="0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41997" name="直接连接符 160781"/>
            <p:cNvSpPr/>
            <p:nvPr/>
          </p:nvSpPr>
          <p:spPr>
            <a:xfrm>
              <a:off x="5012" y="1253"/>
              <a:ext cx="144" cy="0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grpSp>
        <p:nvGrpSpPr>
          <p:cNvPr id="160783" name="组合 160782"/>
          <p:cNvGrpSpPr/>
          <p:nvPr/>
        </p:nvGrpSpPr>
        <p:grpSpPr>
          <a:xfrm>
            <a:off x="8077200" y="1219200"/>
            <a:ext cx="1657350" cy="2438400"/>
            <a:chOff x="385" y="1162"/>
            <a:chExt cx="1024" cy="1536"/>
          </a:xfrm>
        </p:grpSpPr>
        <p:pic>
          <p:nvPicPr>
            <p:cNvPr id="41999" name="图片 160783" descr="28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85" y="1162"/>
              <a:ext cx="1024" cy="153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2000" name="直接连接符 160784"/>
            <p:cNvSpPr/>
            <p:nvPr/>
          </p:nvSpPr>
          <p:spPr>
            <a:xfrm rot="5400000">
              <a:off x="676" y="2005"/>
              <a:ext cx="144" cy="0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42001" name="直接连接符 160785"/>
            <p:cNvSpPr/>
            <p:nvPr/>
          </p:nvSpPr>
          <p:spPr>
            <a:xfrm rot="-5400000">
              <a:off x="899" y="2000"/>
              <a:ext cx="144" cy="1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42002" name="直接连接符 160786"/>
            <p:cNvSpPr/>
            <p:nvPr/>
          </p:nvSpPr>
          <p:spPr>
            <a:xfrm>
              <a:off x="431" y="1298"/>
              <a:ext cx="144" cy="0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42003" name="直接连接符 160787"/>
            <p:cNvSpPr/>
            <p:nvPr/>
          </p:nvSpPr>
          <p:spPr>
            <a:xfrm>
              <a:off x="1156" y="1344"/>
              <a:ext cx="144" cy="0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grpSp>
        <p:nvGrpSpPr>
          <p:cNvPr id="160789" name="组合 160788"/>
          <p:cNvGrpSpPr/>
          <p:nvPr/>
        </p:nvGrpSpPr>
        <p:grpSpPr>
          <a:xfrm>
            <a:off x="1905000" y="4294188"/>
            <a:ext cx="4441825" cy="1871662"/>
            <a:chOff x="240" y="2705"/>
            <a:chExt cx="2798" cy="1179"/>
          </a:xfrm>
        </p:grpSpPr>
        <p:grpSp>
          <p:nvGrpSpPr>
            <p:cNvPr id="42005" name="组合 160789"/>
            <p:cNvGrpSpPr/>
            <p:nvPr/>
          </p:nvGrpSpPr>
          <p:grpSpPr>
            <a:xfrm>
              <a:off x="385" y="2705"/>
              <a:ext cx="2653" cy="1179"/>
              <a:chOff x="612" y="2614"/>
              <a:chExt cx="2653" cy="1179"/>
            </a:xfrm>
          </p:grpSpPr>
          <p:pic>
            <p:nvPicPr>
              <p:cNvPr id="42006" name="内容占位符 160790" descr="23"/>
              <p:cNvPicPr>
                <a:picLocks noGrp="1" noRot="1" noChangeAspect="1"/>
              </p:cNvPicPr>
              <p:nvPr>
                <p:ph sz="quarter" idx="4294967295"/>
              </p:nvPr>
            </p:nvPicPr>
            <p:blipFill>
              <a:blip r:embed="rId4"/>
              <a:stretch>
                <a:fillRect/>
              </a:stretch>
            </p:blipFill>
            <p:spPr>
              <a:xfrm>
                <a:off x="612" y="3158"/>
                <a:ext cx="1542" cy="635"/>
              </a:xfrm>
            </p:spPr>
          </p:pic>
          <p:pic>
            <p:nvPicPr>
              <p:cNvPr id="42007" name="图片 160791" descr="21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81" y="2614"/>
                <a:ext cx="884" cy="1179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sp>
          <p:nvSpPr>
            <p:cNvPr id="42008" name="直接连接符 160792"/>
            <p:cNvSpPr/>
            <p:nvPr/>
          </p:nvSpPr>
          <p:spPr>
            <a:xfrm>
              <a:off x="240" y="3552"/>
              <a:ext cx="192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42009" name="直接连接符 160793"/>
            <p:cNvSpPr/>
            <p:nvPr/>
          </p:nvSpPr>
          <p:spPr>
            <a:xfrm>
              <a:off x="1872" y="3552"/>
              <a:ext cx="192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0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  <p:bldP spid="160774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矩形 162817"/>
          <p:cNvSpPr/>
          <p:nvPr/>
        </p:nvSpPr>
        <p:spPr>
          <a:xfrm>
            <a:off x="1919288" y="3301683"/>
            <a:ext cx="5605462" cy="10668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spcBef>
                <a:spcPct val="0"/>
              </a:spcBef>
              <a:buClr>
                <a:schemeClr val="tx2"/>
              </a:buClr>
              <a:buSzPct val="75000"/>
            </a:pPr>
            <a:r>
              <a:rPr lang="en-US" altLang="zh-CN" sz="1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酸、碱性</a:t>
            </a:r>
          </a:p>
          <a:p>
            <a:pPr marL="1146175" indent="-1146175" algn="just">
              <a:spcBef>
                <a:spcPct val="0"/>
              </a:spcBef>
              <a:buClr>
                <a:schemeClr val="tx2"/>
              </a:buClr>
              <a:buSzPct val="75000"/>
            </a:pPr>
            <a:r>
              <a:rPr lang="zh-CN" altLang="en-US" sz="2800" b="1" dirty="0">
                <a:solidFill>
                  <a:srgbClr val="3333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据气体的</a:t>
            </a:r>
          </a:p>
          <a:p>
            <a:pPr marL="1146175" indent="-1146175" algn="just">
              <a:spcBef>
                <a:spcPct val="0"/>
              </a:spcBef>
              <a:buClr>
                <a:schemeClr val="tx2"/>
              </a:buClr>
              <a:buSzPct val="75000"/>
            </a:pPr>
            <a:r>
              <a:rPr lang="zh-CN" altLang="en-US" sz="2800" b="1" dirty="0">
                <a:solidFill>
                  <a:srgbClr val="3333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氧化、还原性</a:t>
            </a:r>
          </a:p>
        </p:txBody>
      </p:sp>
      <p:sp>
        <p:nvSpPr>
          <p:cNvPr id="44034" name="左大括号 162818"/>
          <p:cNvSpPr/>
          <p:nvPr/>
        </p:nvSpPr>
        <p:spPr>
          <a:xfrm>
            <a:off x="3575050" y="3644900"/>
            <a:ext cx="142875" cy="863600"/>
          </a:xfrm>
          <a:prstGeom prst="leftBrace">
            <a:avLst>
              <a:gd name="adj1" fmla="val 50258"/>
              <a:gd name="adj2" fmla="val 50000"/>
            </a:avLst>
          </a:prstGeom>
          <a:noFill/>
          <a:ln w="38100" cap="flat" cmpd="sng">
            <a:solidFill>
              <a:srgbClr val="9900CC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zh-CN" altLang="en-US" sz="1800" b="1" dirty="0">
              <a:solidFill>
                <a:srgbClr val="33339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035" name="矩形 162819"/>
          <p:cNvSpPr/>
          <p:nvPr/>
        </p:nvSpPr>
        <p:spPr>
          <a:xfrm>
            <a:off x="1919288" y="5589588"/>
            <a:ext cx="7488237" cy="7493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SzPct val="75000"/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气体的酸碱性          干燥剂的酸碱性</a:t>
            </a:r>
            <a:r>
              <a:rPr lang="zh-CN" altLang="en-US" sz="26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</a:p>
        </p:txBody>
      </p:sp>
      <p:sp>
        <p:nvSpPr>
          <p:cNvPr id="44036" name="直接连接符 162820"/>
          <p:cNvSpPr/>
          <p:nvPr/>
        </p:nvSpPr>
        <p:spPr>
          <a:xfrm>
            <a:off x="4440238" y="6021388"/>
            <a:ext cx="1498600" cy="0"/>
          </a:xfrm>
          <a:prstGeom prst="line">
            <a:avLst/>
          </a:prstGeom>
          <a:ln w="38100" cap="flat" cmpd="sng">
            <a:solidFill>
              <a:srgbClr val="9900CC"/>
            </a:solidFill>
            <a:prstDash val="solid"/>
            <a:round/>
            <a:headEnd type="triangle" w="med" len="med"/>
            <a:tailEnd type="triangle" w="med" len="med"/>
          </a:ln>
        </p:spPr>
      </p:sp>
      <p:sp>
        <p:nvSpPr>
          <p:cNvPr id="44037" name="矩形 162821"/>
          <p:cNvSpPr/>
          <p:nvPr/>
        </p:nvSpPr>
        <p:spPr>
          <a:xfrm>
            <a:off x="4440238" y="5589588"/>
            <a:ext cx="2098675" cy="4572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30000"/>
              </a:lnSpc>
              <a:spcBef>
                <a:spcPct val="10000"/>
              </a:spcBef>
              <a:buClr>
                <a:schemeClr val="tx2"/>
              </a:buClr>
              <a:buSzPct val="75000"/>
            </a:pP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保持一致</a:t>
            </a:r>
          </a:p>
        </p:txBody>
      </p:sp>
      <p:sp>
        <p:nvSpPr>
          <p:cNvPr id="44038" name="矩形 162822"/>
          <p:cNvSpPr/>
          <p:nvPr/>
        </p:nvSpPr>
        <p:spPr>
          <a:xfrm>
            <a:off x="4151313" y="981075"/>
            <a:ext cx="5638800" cy="9906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spcBef>
                <a:spcPct val="20000"/>
              </a:spcBef>
              <a:buClr>
                <a:schemeClr val="tx2"/>
              </a:buClr>
              <a:buSzPct val="75000"/>
            </a:pPr>
            <a:endParaRPr lang="zh-CN" altLang="en-US" sz="2400" b="1" dirty="0">
              <a:solidFill>
                <a:srgbClr val="FF99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4039" name="组合 162823"/>
          <p:cNvGrpSpPr/>
          <p:nvPr/>
        </p:nvGrpSpPr>
        <p:grpSpPr>
          <a:xfrm>
            <a:off x="1379855" y="156845"/>
            <a:ext cx="9144000" cy="728948"/>
            <a:chOff x="720" y="192"/>
            <a:chExt cx="5040" cy="4765"/>
          </a:xfrm>
        </p:grpSpPr>
        <p:sp>
          <p:nvSpPr>
            <p:cNvPr id="44040" name="矩形 162824"/>
            <p:cNvSpPr/>
            <p:nvPr/>
          </p:nvSpPr>
          <p:spPr>
            <a:xfrm>
              <a:off x="720" y="192"/>
              <a:ext cx="5040" cy="3984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/>
            <a:lstStyle/>
            <a:p>
              <a:endParaRPr lang="zh-CN" altLang="en-US" b="1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4041" name="文本框 162825"/>
            <p:cNvSpPr txBox="1"/>
            <p:nvPr/>
          </p:nvSpPr>
          <p:spPr>
            <a:xfrm>
              <a:off x="1728" y="337"/>
              <a:ext cx="3263" cy="462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>
              <a:spAutoFit/>
            </a:bodyPr>
            <a:lstStyle/>
            <a:p>
              <a:r>
                <a:rPr lang="zh-CN" altLang="en-US" sz="4000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干燥剂的选择及使用原则</a:t>
              </a:r>
            </a:p>
          </p:txBody>
        </p:sp>
      </p:grpSp>
      <p:sp>
        <p:nvSpPr>
          <p:cNvPr id="44042" name="文本框 162826"/>
          <p:cNvSpPr txBox="1"/>
          <p:nvPr/>
        </p:nvSpPr>
        <p:spPr>
          <a:xfrm>
            <a:off x="466408" y="766445"/>
            <a:ext cx="6931025" cy="203581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zh-CN" sz="32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32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、选择原则</a:t>
            </a:r>
          </a:p>
          <a:p>
            <a:pPr>
              <a:spcBef>
                <a:spcPct val="0"/>
              </a:spcBef>
            </a:pP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①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气体在被干燥的过程中不能被减少</a:t>
            </a:r>
          </a:p>
          <a:p>
            <a:pPr>
              <a:spcBef>
                <a:spcPct val="0"/>
              </a:spcBef>
            </a:pP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②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不要引入新的杂质。</a:t>
            </a:r>
          </a:p>
          <a:p>
            <a:pPr algn="just">
              <a:spcBef>
                <a:spcPct val="20000"/>
              </a:spcBef>
              <a:buClr>
                <a:schemeClr val="tx2"/>
              </a:buClr>
              <a:buSzPct val="75000"/>
            </a:pPr>
            <a:endParaRPr lang="zh-CN" altLang="en-US" sz="32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4043" name="文本框 162827"/>
          <p:cNvSpPr txBox="1"/>
          <p:nvPr/>
        </p:nvSpPr>
        <p:spPr>
          <a:xfrm>
            <a:off x="466408" y="2439035"/>
            <a:ext cx="259080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32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32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、选择方法</a:t>
            </a:r>
            <a:endParaRPr lang="zh-CN" altLang="en-US" sz="3200" b="1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4044" name="矩形 162828"/>
          <p:cNvSpPr/>
          <p:nvPr/>
        </p:nvSpPr>
        <p:spPr>
          <a:xfrm>
            <a:off x="6888163" y="3716338"/>
            <a:ext cx="1800225" cy="5334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30000"/>
              </a:lnSpc>
              <a:spcBef>
                <a:spcPct val="10000"/>
              </a:spcBef>
              <a:buClr>
                <a:schemeClr val="tx2"/>
              </a:buClr>
              <a:buSzPct val="75000"/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干燥剂</a:t>
            </a:r>
          </a:p>
        </p:txBody>
      </p:sp>
      <p:sp>
        <p:nvSpPr>
          <p:cNvPr id="44045" name="矩形 162829"/>
          <p:cNvSpPr/>
          <p:nvPr/>
        </p:nvSpPr>
        <p:spPr>
          <a:xfrm>
            <a:off x="6096000" y="3644900"/>
            <a:ext cx="1066800" cy="3810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30000"/>
              </a:lnSpc>
              <a:spcBef>
                <a:spcPct val="10000"/>
              </a:spcBef>
              <a:buClr>
                <a:schemeClr val="tx2"/>
              </a:buClr>
              <a:buSzPct val="75000"/>
            </a:pPr>
            <a:r>
              <a:rPr lang="zh-CN" altLang="en-US" sz="2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选择</a:t>
            </a:r>
          </a:p>
        </p:txBody>
      </p:sp>
      <p:sp>
        <p:nvSpPr>
          <p:cNvPr id="44046" name="矩形 162830"/>
          <p:cNvSpPr/>
          <p:nvPr/>
        </p:nvSpPr>
        <p:spPr>
          <a:xfrm>
            <a:off x="1919288" y="4797425"/>
            <a:ext cx="2520950" cy="5334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30000"/>
              </a:lnSpc>
              <a:spcBef>
                <a:spcPct val="10000"/>
              </a:spcBef>
              <a:buClr>
                <a:schemeClr val="tx2"/>
              </a:buClr>
              <a:buSzPct val="75000"/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干燥剂状态</a:t>
            </a:r>
          </a:p>
        </p:txBody>
      </p:sp>
      <p:sp>
        <p:nvSpPr>
          <p:cNvPr id="44047" name="矩形 162831"/>
          <p:cNvSpPr/>
          <p:nvPr/>
        </p:nvSpPr>
        <p:spPr>
          <a:xfrm>
            <a:off x="5016500" y="4797425"/>
            <a:ext cx="2592388" cy="5334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30000"/>
              </a:lnSpc>
              <a:spcBef>
                <a:spcPct val="10000"/>
              </a:spcBef>
              <a:buClr>
                <a:schemeClr val="tx2"/>
              </a:buClr>
              <a:buSzPct val="75000"/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干燥装置</a:t>
            </a:r>
          </a:p>
        </p:txBody>
      </p:sp>
      <p:sp>
        <p:nvSpPr>
          <p:cNvPr id="44048" name="左大括号 162832"/>
          <p:cNvSpPr/>
          <p:nvPr/>
        </p:nvSpPr>
        <p:spPr>
          <a:xfrm rot="10800000">
            <a:off x="5880100" y="3644900"/>
            <a:ext cx="142875" cy="865188"/>
          </a:xfrm>
          <a:prstGeom prst="leftBrace">
            <a:avLst>
              <a:gd name="adj1" fmla="val 50350"/>
              <a:gd name="adj2" fmla="val 50000"/>
            </a:avLst>
          </a:prstGeom>
          <a:noFill/>
          <a:ln w="38100" cap="flat" cmpd="sng">
            <a:solidFill>
              <a:srgbClr val="9900CC"/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10800000" wrap="none" anchor="ctr"/>
          <a:lstStyle/>
          <a:p>
            <a:pPr algn="ctr">
              <a:spcBef>
                <a:spcPct val="0"/>
              </a:spcBef>
            </a:pPr>
            <a:endParaRPr lang="zh-CN" altLang="en-US" sz="1800" b="1" dirty="0">
              <a:solidFill>
                <a:srgbClr val="33339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049" name="直接连接符 162833"/>
          <p:cNvSpPr/>
          <p:nvPr/>
        </p:nvSpPr>
        <p:spPr>
          <a:xfrm>
            <a:off x="6167438" y="4076700"/>
            <a:ext cx="865187" cy="0"/>
          </a:xfrm>
          <a:prstGeom prst="line">
            <a:avLst/>
          </a:prstGeom>
          <a:ln w="38100" cap="flat" cmpd="sng">
            <a:solidFill>
              <a:srgbClr val="9900CC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44050" name="直接连接符 162834"/>
          <p:cNvSpPr/>
          <p:nvPr/>
        </p:nvSpPr>
        <p:spPr>
          <a:xfrm>
            <a:off x="4151313" y="5157788"/>
            <a:ext cx="865187" cy="0"/>
          </a:xfrm>
          <a:prstGeom prst="line">
            <a:avLst/>
          </a:prstGeom>
          <a:ln w="38100" cap="flat" cmpd="sng">
            <a:solidFill>
              <a:srgbClr val="9900CC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44051" name="矩形 162835"/>
          <p:cNvSpPr/>
          <p:nvPr/>
        </p:nvSpPr>
        <p:spPr>
          <a:xfrm>
            <a:off x="466725" y="3298825"/>
            <a:ext cx="11744960" cy="3040380"/>
          </a:xfrm>
          <a:prstGeom prst="rect">
            <a:avLst/>
          </a:prstGeom>
          <a:solidFill>
            <a:srgbClr val="FFFFFF"/>
          </a:solidFill>
          <a:ln w="76200" cap="flat" cmpd="sng">
            <a:pattFill prst="weave">
              <a:fgClr>
                <a:srgbClr val="FF00FF"/>
              </a:fgClr>
              <a:bgClr>
                <a:srgbClr val="FFFFFF"/>
              </a:bgClr>
            </a:pattFill>
            <a:prstDash val="solid"/>
            <a:miter/>
            <a:headEnd type="none" w="med" len="med"/>
            <a:tailEnd type="none" w="med" len="med"/>
          </a:ln>
        </p:spPr>
        <p:txBody>
          <a:bodyPr lIns="182562" tIns="46038" rIns="182562" bIns="46038" anchor="t"/>
          <a:lstStyle/>
          <a:p>
            <a:pPr marL="1146175" indent="-1146175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SzPct val="75000"/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酸性干燥剂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（如：浓硫酸、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</a:t>
            </a:r>
            <a:r>
              <a:rPr lang="en-US" altLang="zh-CN" sz="2800" b="1" baseline="-1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</a:t>
            </a:r>
            <a:r>
              <a:rPr lang="en-US" altLang="zh-CN" sz="2800" b="1" baseline="-1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等）</a:t>
            </a:r>
            <a:r>
              <a:rPr lang="zh-CN" altLang="en-US" sz="2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不能用来干燥碱性气体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 </a:t>
            </a:r>
          </a:p>
          <a:p>
            <a:pPr marL="1146175" indent="-1146175" algn="just">
              <a:spcBef>
                <a:spcPct val="20000"/>
              </a:spcBef>
              <a:buClr>
                <a:schemeClr val="tx2"/>
              </a:buClr>
              <a:buSzPct val="75000"/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碱性干燥剂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如碱石灰、生石灰、固体</a:t>
            </a:r>
            <a:r>
              <a:rPr lang="en-US" altLang="zh-CN" sz="2800" b="1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NaOH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zh-CN" altLang="en-US" sz="2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不能用来干燥酸性气体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Cl</a:t>
            </a:r>
            <a:r>
              <a:rPr lang="en-US" altLang="zh-CN" sz="2800" b="1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</a:p>
          <a:p>
            <a:pPr marL="1146175" indent="-1146175" algn="just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SzPct val="75000"/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有氧化性的干燥剂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（如浓硫酸）</a:t>
            </a:r>
            <a:r>
              <a:rPr lang="zh-CN" altLang="en-US" sz="2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不能干燥强还原性气体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（如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</a:t>
            </a:r>
            <a:r>
              <a:rPr lang="en-US" altLang="zh-CN" sz="2800" b="1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HI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等）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4052" name="矩形 162836"/>
          <p:cNvSpPr/>
          <p:nvPr/>
        </p:nvSpPr>
        <p:spPr>
          <a:xfrm>
            <a:off x="1543050" y="2924175"/>
            <a:ext cx="8408988" cy="1152525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spcBef>
                <a:spcPct val="20000"/>
              </a:spcBef>
              <a:buClr>
                <a:schemeClr val="tx2"/>
              </a:buClr>
              <a:buSzPct val="75000"/>
            </a:pPr>
            <a:endParaRPr lang="zh-CN" altLang="en-US" sz="1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053" name="矩形 162837"/>
          <p:cNvSpPr/>
          <p:nvPr/>
        </p:nvSpPr>
        <p:spPr>
          <a:xfrm>
            <a:off x="1524000" y="4076700"/>
            <a:ext cx="7802563" cy="165735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SzPct val="75000"/>
            </a:pPr>
            <a:endParaRPr lang="zh-CN" altLang="en-US" sz="1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1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标题 163841"/>
          <p:cNvSpPr>
            <a:spLocks noGrp="1" noRot="1"/>
          </p:cNvSpPr>
          <p:nvPr>
            <p:ph type="title"/>
          </p:nvPr>
        </p:nvSpPr>
        <p:spPr>
          <a:xfrm>
            <a:off x="149860" y="-202247"/>
            <a:ext cx="8540750" cy="1143000"/>
          </a:xfrm>
        </p:spPr>
        <p:txBody>
          <a:bodyPr anchor="ctr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44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3</a:t>
            </a:r>
            <a:r>
              <a:rPr kumimoji="0" lang="zh-CN" altLang="en-US" sz="44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、气体的净化装置</a:t>
            </a:r>
          </a:p>
        </p:txBody>
      </p:sp>
      <p:sp>
        <p:nvSpPr>
          <p:cNvPr id="163843" name="文本占位符 163842"/>
          <p:cNvSpPr>
            <a:spLocks noGrp="1" noRot="1"/>
          </p:cNvSpPr>
          <p:nvPr>
            <p:ph type="body" sz="half" idx="1"/>
          </p:nvPr>
        </p:nvSpPr>
        <p:spPr>
          <a:xfrm>
            <a:off x="339725" y="589915"/>
            <a:ext cx="4752975" cy="1152525"/>
          </a:xfrm>
        </p:spPr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kumimoji="0" lang="en-US" altLang="zh-CN" sz="2800" b="1" i="0" u="none" strike="noStrike" kern="1200" cap="none" spc="0" normalizeH="0" baseline="0" noProof="1">
                <a:solidFill>
                  <a:srgbClr val="0000FF"/>
                </a:solidFill>
                <a:latin typeface="+mn-lt"/>
                <a:ea typeface="+mn-ea"/>
                <a:cs typeface="+mn-cs"/>
              </a:rPr>
              <a:t>3.2</a:t>
            </a:r>
            <a:r>
              <a:rPr kumimoji="0" lang="zh-CN" altLang="en-US" sz="2800" b="1" i="0" u="none" strike="noStrike" kern="1200" cap="none" spc="0" normalizeH="0" baseline="0" noProof="1">
                <a:solidFill>
                  <a:srgbClr val="0000FF"/>
                </a:solidFill>
                <a:latin typeface="+mn-lt"/>
                <a:ea typeface="+mn-ea"/>
                <a:cs typeface="+mn-cs"/>
              </a:rPr>
              <a:t>　干燥装置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anose="05000000000000000000" pitchFamily="2" charset="2"/>
              <a:buNone/>
            </a:pPr>
            <a:r>
              <a:rPr kumimoji="0" lang="en-US" altLang="zh-CN" sz="28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3.2.2</a:t>
            </a:r>
            <a:r>
              <a:rPr kumimoji="0" lang="zh-CN" altLang="en-US" sz="28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　干燥剂的选择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endParaRPr kumimoji="0" lang="zh-CN" altLang="en-US" sz="2800" b="1" i="0" u="none" strike="noStrike" kern="1200" cap="none" spc="0" normalizeH="0" baseline="0" noProof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63908" name="内容占位符 163907"/>
          <p:cNvGraphicFramePr>
            <a:graphicFrameLocks noGrp="1"/>
          </p:cNvGraphicFramePr>
          <p:nvPr>
            <p:ph sz="half" idx="2"/>
            <p:custDataLst>
              <p:tags r:id="rId1"/>
            </p:custDataLst>
          </p:nvPr>
        </p:nvGraphicFramePr>
        <p:xfrm>
          <a:off x="1703388" y="1557338"/>
          <a:ext cx="8785225" cy="5023803"/>
        </p:xfrm>
        <a:graphic>
          <a:graphicData uri="http://schemas.openxmlformats.org/drawingml/2006/table">
            <a:tbl>
              <a:tblPr/>
              <a:tblGrid>
                <a:gridCol w="2035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2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43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7525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400" b="1" dirty="0">
                          <a:solidFill>
                            <a:srgbClr val="0000FF"/>
                          </a:solidFill>
                          <a:ea typeface="黑体" panose="02010609060101010101" pitchFamily="2" charset="-122"/>
                        </a:rPr>
                        <a:t>液态干燥剂</a:t>
                      </a: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400" b="1" dirty="0">
                          <a:solidFill>
                            <a:srgbClr val="0000FF"/>
                          </a:solidFill>
                          <a:ea typeface="黑体" panose="02010609060101010101" pitchFamily="2" charset="-122"/>
                        </a:rPr>
                        <a:t>固态干燥剂</a:t>
                      </a: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4138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b="1" dirty="0">
                          <a:solidFill>
                            <a:srgbClr val="0000FF"/>
                          </a:solidFill>
                          <a:ea typeface="黑体" panose="02010609060101010101" pitchFamily="2" charset="-122"/>
                        </a:rPr>
                        <a:t>装置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562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b="1" dirty="0">
                          <a:solidFill>
                            <a:srgbClr val="0000FF"/>
                          </a:solidFill>
                          <a:ea typeface="黑体" panose="02010609060101010101" pitchFamily="2" charset="-122"/>
                        </a:rPr>
                        <a:t>干燥剂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b="1" dirty="0"/>
                        <a:t>浓硫酸</a:t>
                      </a: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b="1" dirty="0"/>
                        <a:t>无水</a:t>
                      </a:r>
                      <a:r>
                        <a:rPr lang="en-US" altLang="zh-CN" b="1"/>
                        <a:t>CaCl</a:t>
                      </a:r>
                      <a:r>
                        <a:rPr lang="en-US" altLang="zh-CN" b="1" baseline="-25000"/>
                        <a:t>2</a:t>
                      </a:r>
                      <a:endParaRPr lang="zh-CN" altLang="en-US" b="1" baseline="-2500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b="1"/>
                        <a:t>P</a:t>
                      </a:r>
                      <a:r>
                        <a:rPr lang="en-US" altLang="zh-CN" b="1" baseline="-25000"/>
                        <a:t>2</a:t>
                      </a:r>
                      <a:r>
                        <a:rPr lang="en-US" altLang="zh-CN" b="1"/>
                        <a:t>O</a:t>
                      </a:r>
                      <a:r>
                        <a:rPr lang="en-US" altLang="zh-CN" b="1" baseline="-25000"/>
                        <a:t>5</a:t>
                      </a:r>
                      <a:endParaRPr lang="zh-CN" altLang="en-US" b="1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b="1" dirty="0"/>
                        <a:t>碱石灰</a:t>
                      </a: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5663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b="1" dirty="0">
                          <a:solidFill>
                            <a:srgbClr val="0000FF"/>
                          </a:solidFill>
                          <a:ea typeface="黑体" panose="02010609060101010101" pitchFamily="2" charset="-122"/>
                        </a:rPr>
                        <a:t>可干燥气体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0962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b="1" dirty="0">
                          <a:solidFill>
                            <a:srgbClr val="0000FF"/>
                          </a:solidFill>
                          <a:ea typeface="黑体" panose="02010609060101010101" pitchFamily="2" charset="-122"/>
                        </a:rPr>
                        <a:t>不可干燥气体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Font typeface="Wingdings" panose="05000000000000000000" pitchFamily="2" charset="2"/>
                        <a:buChar char="§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buClr>
                          <a:schemeClr val="hlink"/>
                        </a:buClr>
                        <a:defRPr sz="2400" kern="1200"/>
                      </a:lvl2pPr>
                      <a:lvl3pPr marL="1143000" lvl="2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000" kern="1200"/>
                      </a:lvl3pPr>
                      <a:lvl4pPr marL="1600200" lvl="3" indent="-228600">
                        <a:buClr>
                          <a:schemeClr val="hlink"/>
                        </a:buClr>
                        <a:buSzPct val="115000"/>
                        <a:defRPr sz="1800" kern="1200"/>
                      </a:lvl4pPr>
                      <a:lvl5pPr marL="2057400" lvl="4" indent="-228600"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3878" name="文本框 163877"/>
          <p:cNvSpPr txBox="1"/>
          <p:nvPr/>
        </p:nvSpPr>
        <p:spPr>
          <a:xfrm>
            <a:off x="6096000" y="1295400"/>
            <a:ext cx="46482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</a:pPr>
            <a:endParaRPr lang="en-US" altLang="zh-CN" sz="2400" b="1">
              <a:solidFill>
                <a:schemeClr val="hlink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  <a:p>
            <a:endParaRPr lang="en-US" altLang="zh-CN" sz="1200">
              <a:solidFill>
                <a:schemeClr val="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3879" name="文本框 163878"/>
          <p:cNvSpPr txBox="1"/>
          <p:nvPr/>
        </p:nvSpPr>
        <p:spPr>
          <a:xfrm>
            <a:off x="3876675" y="5445125"/>
            <a:ext cx="1931988" cy="82994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NH</a:t>
            </a:r>
            <a:r>
              <a:rPr lang="en-US" altLang="zh-CN" sz="2400" b="1" baseline="-2500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3 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H</a:t>
            </a:r>
            <a:r>
              <a:rPr lang="en-US" altLang="zh-CN" sz="2400" b="1" baseline="-2500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2400" b="1" dirty="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S</a:t>
            </a:r>
            <a:r>
              <a:rPr lang="zh-CN" altLang="en-US" sz="2400" b="1" dirty="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、</a:t>
            </a:r>
          </a:p>
          <a:p>
            <a:r>
              <a:rPr lang="en-US" altLang="zh-CN" sz="2400" b="1" err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HBr</a:t>
            </a:r>
            <a:r>
              <a:rPr lang="zh-CN" altLang="en-US" sz="2400" b="1" dirty="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、 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HI</a:t>
            </a:r>
          </a:p>
        </p:txBody>
      </p:sp>
      <p:sp>
        <p:nvSpPr>
          <p:cNvPr id="163880" name="文本框 163879"/>
          <p:cNvSpPr txBox="1"/>
          <p:nvPr/>
        </p:nvSpPr>
        <p:spPr>
          <a:xfrm>
            <a:off x="5880100" y="5573713"/>
            <a:ext cx="12192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NH</a:t>
            </a:r>
            <a:r>
              <a:rPr lang="en-US" altLang="zh-CN" sz="2800" b="1" baseline="-2500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3</a:t>
            </a:r>
          </a:p>
        </p:txBody>
      </p:sp>
      <p:sp>
        <p:nvSpPr>
          <p:cNvPr id="163881" name="文本框 163880"/>
          <p:cNvSpPr txBox="1"/>
          <p:nvPr/>
        </p:nvSpPr>
        <p:spPr>
          <a:xfrm>
            <a:off x="7248525" y="5661025"/>
            <a:ext cx="12192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NH</a:t>
            </a:r>
            <a:r>
              <a:rPr lang="en-US" altLang="zh-CN" sz="2800" b="1" baseline="-2500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3</a:t>
            </a:r>
          </a:p>
        </p:txBody>
      </p:sp>
      <p:sp>
        <p:nvSpPr>
          <p:cNvPr id="163882" name="文本框 163881"/>
          <p:cNvSpPr txBox="1"/>
          <p:nvPr/>
        </p:nvSpPr>
        <p:spPr>
          <a:xfrm>
            <a:off x="8458200" y="5373688"/>
            <a:ext cx="2209800" cy="13836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</a:pP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Cl</a:t>
            </a:r>
            <a:r>
              <a:rPr lang="en-US" altLang="zh-CN" sz="2400" b="1" baseline="-2500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HX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H</a:t>
            </a:r>
            <a:r>
              <a:rPr lang="en-US" altLang="zh-CN" sz="2400" b="1" baseline="-2500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S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、 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SO</a:t>
            </a:r>
            <a:r>
              <a:rPr lang="en-US" altLang="zh-CN" sz="2400" b="1" baseline="-2500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、 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NO</a:t>
            </a:r>
            <a:r>
              <a:rPr lang="en-US" altLang="zh-CN" sz="2400" b="1" baseline="-2500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CO</a:t>
            </a:r>
            <a:r>
              <a:rPr lang="en-US" altLang="zh-CN" sz="2400" b="1" baseline="-25000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2</a:t>
            </a:r>
            <a:endParaRPr lang="en-US" altLang="zh-CN" sz="2400" b="1">
              <a:solidFill>
                <a:srgbClr val="FF0000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  <a:p>
            <a:endParaRPr lang="en-US" altLang="zh-CN" sz="1200">
              <a:solidFill>
                <a:srgbClr val="FF0000"/>
              </a:solidFill>
              <a:latin typeface="Impact" panose="020B0806030902050204" pitchFamily="34" charset="0"/>
              <a:ea typeface="宋体" panose="02010600030101010101" pitchFamily="2" charset="-122"/>
            </a:endParaRPr>
          </a:p>
        </p:txBody>
      </p:sp>
      <p:grpSp>
        <p:nvGrpSpPr>
          <p:cNvPr id="45098" name="组合 163894"/>
          <p:cNvGrpSpPr/>
          <p:nvPr/>
        </p:nvGrpSpPr>
        <p:grpSpPr>
          <a:xfrm>
            <a:off x="4151313" y="2349500"/>
            <a:ext cx="1457325" cy="1181893"/>
            <a:chOff x="0" y="0"/>
            <a:chExt cx="918" cy="993"/>
          </a:xfrm>
        </p:grpSpPr>
        <p:pic>
          <p:nvPicPr>
            <p:cNvPr id="45099" name="Picture 103" descr="D:\own\Ly\成套化学实验装置图_第六单元 化学实验方案的设计_高三教材注解_教材注解_中学应用化学网(^_^)安阳市第一中学 张保国 欢迎您的光临 yyhx_my163_com.files\Image23.gif"/>
            <p:cNvPicPr>
              <a:picLocks noChangeAspect="1"/>
            </p:cNvPicPr>
            <p:nvPr/>
          </p:nvPicPr>
          <p:blipFill>
            <a:blip r:embed="rId3" r:link="rId4"/>
            <a:srcRect l="41916" t="31871" r="34074" b="17580"/>
            <a:stretch>
              <a:fillRect/>
            </a:stretch>
          </p:blipFill>
          <p:spPr>
            <a:xfrm>
              <a:off x="113" y="0"/>
              <a:ext cx="480" cy="68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5100" name="Text Box 105"/>
            <p:cNvSpPr txBox="1"/>
            <p:nvPr/>
          </p:nvSpPr>
          <p:spPr>
            <a:xfrm>
              <a:off x="0" y="658"/>
              <a:ext cx="918" cy="33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2000" b="1">
                  <a:solidFill>
                    <a:srgbClr val="110F0D"/>
                  </a:solidFill>
                  <a:latin typeface="Arial" panose="020B0604020202020204" pitchFamily="34" charset="0"/>
                  <a:ea typeface="楷体_GB2312" pitchFamily="49" charset="-122"/>
                </a:rPr>
                <a:t>  </a:t>
              </a:r>
              <a:r>
                <a:rPr lang="zh-CN" altLang="en-US" sz="2000" b="1">
                  <a:solidFill>
                    <a:srgbClr val="110F0D"/>
                  </a:solidFill>
                  <a:latin typeface="Arial" panose="020B0604020202020204" pitchFamily="34" charset="0"/>
                  <a:ea typeface="楷体_GB2312" pitchFamily="49" charset="-122"/>
                </a:rPr>
                <a:t>浓硫酸</a:t>
              </a:r>
              <a:endParaRPr lang="zh-CN" altLang="en-US" sz="2000" b="1">
                <a:solidFill>
                  <a:srgbClr val="110F0D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pic>
        <p:nvPicPr>
          <p:cNvPr id="45101" name="Picture 5" descr="Image6.gif (1154 字节)"/>
          <p:cNvPicPr>
            <a:picLocks noChangeAspect="1"/>
          </p:cNvPicPr>
          <p:nvPr/>
        </p:nvPicPr>
        <p:blipFill>
          <a:blip r:embed="rId5" r:link="rId4"/>
          <a:stretch>
            <a:fillRect/>
          </a:stretch>
        </p:blipFill>
        <p:spPr>
          <a:xfrm>
            <a:off x="8472488" y="2276475"/>
            <a:ext cx="1439862" cy="9969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5102" name="图片 16390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4925" y="1989138"/>
            <a:ext cx="1438275" cy="1368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05" name="Text Box 137"/>
          <p:cNvSpPr txBox="1"/>
          <p:nvPr/>
        </p:nvSpPr>
        <p:spPr>
          <a:xfrm>
            <a:off x="8256588" y="1989138"/>
            <a:ext cx="2232025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000" b="1" noProof="1">
                <a:effectLst>
                  <a:outerShdw blurRad="38100" dist="38100" dir="2700000">
                    <a:srgbClr val="FFFFFF"/>
                  </a:outerShdw>
                </a:effectLst>
                <a:latin typeface="楷体_GB2312" pitchFamily="49" charset="-122"/>
                <a:ea typeface="楷体_GB2312" pitchFamily="49" charset="-122"/>
                <a:cs typeface="+mn-ea"/>
              </a:rPr>
              <a:t>干燥管：</a:t>
            </a:r>
            <a:r>
              <a:rPr lang="zh-CN" altLang="en-US" sz="2000" b="1" noProof="1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楷体_GB2312" pitchFamily="49" charset="-122"/>
                <a:ea typeface="楷体_GB2312" pitchFamily="49" charset="-122"/>
                <a:cs typeface="+mn-ea"/>
              </a:rPr>
              <a:t>大进小出</a:t>
            </a:r>
            <a:endParaRPr lang="zh-CN" altLang="en-US" sz="2000" b="1" noProof="1">
              <a:solidFill>
                <a:srgbClr val="FF3300"/>
              </a:solidFill>
              <a:effectLst>
                <a:outerShdw blurRad="38100" dist="38100" dir="2700000">
                  <a:srgbClr val="000000"/>
                </a:out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63906" name="Text Box 135"/>
          <p:cNvSpPr txBox="1"/>
          <p:nvPr/>
        </p:nvSpPr>
        <p:spPr>
          <a:xfrm>
            <a:off x="4079875" y="1916113"/>
            <a:ext cx="165576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 noProof="1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楷体_GB2312" pitchFamily="49" charset="-122"/>
                <a:ea typeface="楷体_GB2312" pitchFamily="49" charset="-122"/>
                <a:cs typeface="+mn-ea"/>
              </a:rPr>
              <a:t>长进短出</a:t>
            </a:r>
            <a:endParaRPr lang="zh-CN" altLang="en-US" sz="2800" b="1" noProof="1">
              <a:solidFill>
                <a:srgbClr val="FF3300"/>
              </a:solidFill>
              <a:effectLst>
                <a:outerShdw blurRad="38100" dist="38100" dir="2700000">
                  <a:srgbClr val="000000"/>
                </a:out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63907" name="Text Box 137"/>
          <p:cNvSpPr txBox="1"/>
          <p:nvPr/>
        </p:nvSpPr>
        <p:spPr>
          <a:xfrm>
            <a:off x="5880100" y="1989138"/>
            <a:ext cx="2376488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000" b="1" noProof="1">
                <a:effectLst>
                  <a:outerShdw blurRad="38100" dist="38100" dir="2700000">
                    <a:srgbClr val="FFFFFF"/>
                  </a:outerShdw>
                </a:effectLst>
                <a:latin typeface="楷体_GB2312" pitchFamily="49" charset="-122"/>
                <a:ea typeface="楷体_GB2312" pitchFamily="49" charset="-122"/>
                <a:cs typeface="+mn-ea"/>
              </a:rPr>
              <a:t>U</a:t>
            </a:r>
            <a:r>
              <a:rPr lang="zh-CN" altLang="en-US" sz="2000" b="1" noProof="1">
                <a:effectLst>
                  <a:outerShdw blurRad="38100" dist="38100" dir="2700000">
                    <a:srgbClr val="FFFFFF"/>
                  </a:outerShdw>
                </a:effectLst>
                <a:latin typeface="楷体_GB2312" pitchFamily="49" charset="-122"/>
                <a:ea typeface="楷体_GB2312" pitchFamily="49" charset="-122"/>
                <a:cs typeface="+mn-ea"/>
              </a:rPr>
              <a:t>形管：</a:t>
            </a:r>
            <a:r>
              <a:rPr lang="zh-CN" altLang="en-US" sz="2000" b="1" noProof="1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楷体_GB2312" pitchFamily="49" charset="-122"/>
                <a:ea typeface="楷体_GB2312" pitchFamily="49" charset="-122"/>
                <a:cs typeface="+mn-ea"/>
              </a:rPr>
              <a:t>左进右出</a:t>
            </a:r>
            <a:endParaRPr lang="zh-CN" altLang="en-US" sz="2000" b="1" noProof="1">
              <a:solidFill>
                <a:srgbClr val="FF3300"/>
              </a:solidFill>
              <a:effectLst>
                <a:outerShdw blurRad="38100" dist="38100" dir="2700000">
                  <a:srgbClr val="000000"/>
                </a:out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3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8" grpId="0"/>
      <p:bldP spid="163879" grpId="0"/>
      <p:bldP spid="163880" grpId="0"/>
      <p:bldP spid="163881" grpId="0"/>
      <p:bldP spid="163882" grpId="0"/>
      <p:bldP spid="163905" grpId="0"/>
      <p:bldP spid="163906" grpId="0"/>
      <p:bldP spid="16390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157" name="对象 134156"/>
          <p:cNvGraphicFramePr/>
          <p:nvPr/>
        </p:nvGraphicFramePr>
        <p:xfrm>
          <a:off x="1620838" y="1186815"/>
          <a:ext cx="8342312" cy="558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8343900" imgH="5586730" progId="Word.Document.8">
                  <p:embed/>
                </p:oleObj>
              </mc:Choice>
              <mc:Fallback>
                <p:oleObj r:id="rId2" imgW="8343900" imgH="5586730" progId="Word.Document.8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20838" y="1186815"/>
                        <a:ext cx="8342312" cy="55864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0" name="对象 134149"/>
          <p:cNvGraphicFramePr/>
          <p:nvPr/>
        </p:nvGraphicFramePr>
        <p:xfrm>
          <a:off x="5935663" y="2596515"/>
          <a:ext cx="52736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5276215" imgH="397510" progId="Word.Document.8">
                  <p:embed/>
                </p:oleObj>
              </mc:Choice>
              <mc:Fallback>
                <p:oleObj r:id="rId4" imgW="5276215" imgH="397510" progId="Word.Document.8">
                  <p:embed/>
                  <p:pic>
                    <p:nvPicPr>
                      <p:cNvPr id="0" name="图片 311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35663" y="2596515"/>
                        <a:ext cx="5273675" cy="395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1" name="对象 134150"/>
          <p:cNvGraphicFramePr/>
          <p:nvPr/>
        </p:nvGraphicFramePr>
        <p:xfrm>
          <a:off x="6007100" y="3137853"/>
          <a:ext cx="5273675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5276215" imgH="397510" progId="Word.Document.8">
                  <p:embed/>
                </p:oleObj>
              </mc:Choice>
              <mc:Fallback>
                <p:oleObj r:id="rId6" imgW="5276215" imgH="397510" progId="Word.Document.8">
                  <p:embed/>
                  <p:pic>
                    <p:nvPicPr>
                      <p:cNvPr id="0" name="图片 311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07100" y="3137853"/>
                        <a:ext cx="5273675" cy="3952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2" name="对象 134151"/>
          <p:cNvGraphicFramePr/>
          <p:nvPr/>
        </p:nvGraphicFramePr>
        <p:xfrm>
          <a:off x="6007100" y="3604578"/>
          <a:ext cx="5273675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5276215" imgH="397510" progId="Word.Document.8">
                  <p:embed/>
                </p:oleObj>
              </mc:Choice>
              <mc:Fallback>
                <p:oleObj r:id="rId8" imgW="5276215" imgH="397510" progId="Word.Document.8">
                  <p:embed/>
                  <p:pic>
                    <p:nvPicPr>
                      <p:cNvPr id="0" name="图片 311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07100" y="3604578"/>
                        <a:ext cx="5273675" cy="3952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3" name="对象 134152"/>
          <p:cNvGraphicFramePr/>
          <p:nvPr/>
        </p:nvGraphicFramePr>
        <p:xfrm>
          <a:off x="5486400" y="4109403"/>
          <a:ext cx="5273675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5276215" imgH="397510" progId="Word.Document.8">
                  <p:embed/>
                </p:oleObj>
              </mc:Choice>
              <mc:Fallback>
                <p:oleObj r:id="rId10" imgW="5276215" imgH="397510" progId="Word.Document.8">
                  <p:embed/>
                  <p:pic>
                    <p:nvPicPr>
                      <p:cNvPr id="0" name="图片 311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86400" y="4109403"/>
                        <a:ext cx="5273675" cy="3952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4" name="对象 134153"/>
          <p:cNvGraphicFramePr/>
          <p:nvPr/>
        </p:nvGraphicFramePr>
        <p:xfrm>
          <a:off x="5557838" y="4612640"/>
          <a:ext cx="52736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2" imgW="5276215" imgH="397510" progId="Word.Document.8">
                  <p:embed/>
                </p:oleObj>
              </mc:Choice>
              <mc:Fallback>
                <p:oleObj r:id="rId12" imgW="5276215" imgH="397510" progId="Word.Document.8">
                  <p:embed/>
                  <p:pic>
                    <p:nvPicPr>
                      <p:cNvPr id="0" name="图片 311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557838" y="4612640"/>
                        <a:ext cx="5273675" cy="395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5" name="对象 134154"/>
          <p:cNvGraphicFramePr/>
          <p:nvPr/>
        </p:nvGraphicFramePr>
        <p:xfrm>
          <a:off x="5846763" y="5117465"/>
          <a:ext cx="52736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4" imgW="5276215" imgH="397510" progId="Word.Document.8">
                  <p:embed/>
                </p:oleObj>
              </mc:Choice>
              <mc:Fallback>
                <p:oleObj r:id="rId14" imgW="5276215" imgH="397510" progId="Word.Document.8">
                  <p:embed/>
                  <p:pic>
                    <p:nvPicPr>
                      <p:cNvPr id="0" name="图片 3120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846763" y="5117465"/>
                        <a:ext cx="5273675" cy="395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506730" y="312420"/>
            <a:ext cx="364553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2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3.3</a:t>
            </a:r>
            <a:r>
              <a:rPr lang="zh-CN" altLang="en-US" sz="32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　常见气体除杂</a:t>
            </a:r>
            <a:endParaRPr lang="zh-CN" altLang="en-US" sz="32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243923" y="-73"/>
            <a:ext cx="11032059" cy="674370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>
            <a:defPPr>
              <a:defRPr lang="zh-CN"/>
            </a:defPPr>
            <a:lvl1pPr marL="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b="1" kern="1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微软雅黑" panose="020B0503020204020204" pitchFamily="34" charset="-122"/>
                <a:cs typeface="Courier New" panose="02070309020205020404" pitchFamily="49" charset="0"/>
              </a:rPr>
              <a:t>3.4 </a:t>
            </a:r>
            <a:r>
              <a:rPr lang="zh-CN" altLang="en-US" b="1" kern="1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微软雅黑" panose="020B0503020204020204" pitchFamily="34" charset="-122"/>
                <a:cs typeface="Courier New" panose="02070309020205020404" pitchFamily="49" charset="0"/>
              </a:rPr>
              <a:t>典型</a:t>
            </a:r>
            <a:r>
              <a:rPr lang="zh-CN" altLang="zh-CN" b="1" kern="1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气体检验</a:t>
            </a:r>
            <a:endParaRPr lang="zh-CN" altLang="zh-CN" sz="1050" b="1" kern="100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91333" y="687084"/>
          <a:ext cx="11521281" cy="2931755"/>
        </p:xfrm>
        <a:graphic>
          <a:graphicData uri="http://schemas.openxmlformats.org/drawingml/2006/table">
            <a:tbl>
              <a:tblPr/>
              <a:tblGrid>
                <a:gridCol w="927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7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04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76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63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气体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检验方法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现象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注意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27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Cl</a:t>
                      </a:r>
                      <a:r>
                        <a:rPr lang="en-US" sz="2400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用湿润的淀粉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-KI</a:t>
                      </a: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试纸靠近待检气体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试纸变蓝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气体为黄绿色，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O</a:t>
                      </a:r>
                      <a:r>
                        <a:rPr lang="en-US" sz="2400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NO</a:t>
                      </a:r>
                      <a:r>
                        <a:rPr lang="en-US" sz="2400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也能使湿润的淀粉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-KI</a:t>
                      </a: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试纸变蓝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27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SO</a:t>
                      </a:r>
                      <a:r>
                        <a:rPr lang="en-US" sz="2400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通入品红溶液，然后加热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品红溶液褪色，加热后又恢复红色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气体无色有刺激性气味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334370" y="3624605"/>
          <a:ext cx="10729192" cy="3154680"/>
        </p:xfrm>
        <a:graphic>
          <a:graphicData uri="http://schemas.openxmlformats.org/drawingml/2006/table">
            <a:tbl>
              <a:tblPr/>
              <a:tblGrid>
                <a:gridCol w="973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5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1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38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9728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NH</a:t>
                      </a:r>
                      <a:r>
                        <a:rPr lang="en-US" sz="2400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3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用湿润的红色石蕊试纸检验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试纸变蓝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在中学阶段，遇水显碱性的气体只有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NH</a:t>
                      </a:r>
                      <a:r>
                        <a:rPr lang="en-US" sz="2400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3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40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用蘸有浓盐酸的玻璃棒靠近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有白烟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0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CO</a:t>
                      </a:r>
                      <a:r>
                        <a:rPr lang="en-US" sz="2400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将气体通入澄清的石灰水中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石灰水变浑浊</a:t>
                      </a:r>
                      <a:endParaRPr lang="zh-CN" sz="2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气体无色无味</a:t>
                      </a:r>
                      <a:endParaRPr lang="zh-CN" sz="2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3573" marR="23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矩形 32771"/>
          <p:cNvSpPr>
            <a:spLocks noRot="1"/>
          </p:cNvSpPr>
          <p:nvPr/>
        </p:nvSpPr>
        <p:spPr>
          <a:xfrm>
            <a:off x="1233488" y="1423353"/>
            <a:ext cx="3168650" cy="6477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marL="742950" lvl="1" indent="-285750" algn="l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None/>
            </a:pPr>
            <a:r>
              <a:rPr lang="zh-CN" altLang="en-US" sz="2800" b="1" u="none" baseline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2800" b="1" u="none" baseline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800" b="1" u="none" baseline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）排空气法</a:t>
            </a:r>
          </a:p>
        </p:txBody>
      </p:sp>
      <p:pic>
        <p:nvPicPr>
          <p:cNvPr id="32775" name="内容占位符 32774" descr="30"/>
          <p:cNvPicPr>
            <a:picLocks noGrp="1" noRot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4402138" y="2276475"/>
            <a:ext cx="1046162" cy="1728788"/>
          </a:xfrm>
        </p:spPr>
      </p:pic>
      <p:pic>
        <p:nvPicPr>
          <p:cNvPr id="32779" name="图片 32778" descr="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8450" y="2205038"/>
            <a:ext cx="896938" cy="1800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781" name="图片 32780" descr="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8025" y="2060575"/>
            <a:ext cx="1800225" cy="194468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2787" name="组合 32786"/>
          <p:cNvGrpSpPr/>
          <p:nvPr/>
        </p:nvGrpSpPr>
        <p:grpSpPr>
          <a:xfrm>
            <a:off x="4511675" y="4437063"/>
            <a:ext cx="5256213" cy="1439862"/>
            <a:chOff x="1867" y="3022"/>
            <a:chExt cx="3553" cy="1043"/>
          </a:xfrm>
        </p:grpSpPr>
        <p:pic>
          <p:nvPicPr>
            <p:cNvPr id="47110" name="内容占位符 32776" descr="31"/>
            <p:cNvPicPr>
              <a:picLocks noGrp="1" noRot="1" noChangeAspect="1"/>
            </p:cNvPicPr>
            <p:nvPr>
              <p:ph sz="quarter" idx="4294967295"/>
            </p:nvPr>
          </p:nvPicPr>
          <p:blipFill>
            <a:blip r:embed="rId5"/>
            <a:stretch>
              <a:fillRect/>
            </a:stretch>
          </p:blipFill>
          <p:spPr>
            <a:xfrm>
              <a:off x="1867" y="3022"/>
              <a:ext cx="567" cy="952"/>
            </a:xfrm>
          </p:spPr>
        </p:pic>
        <p:pic>
          <p:nvPicPr>
            <p:cNvPr id="47111" name="图片 32779" descr="3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228" y="3022"/>
              <a:ext cx="599" cy="1043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7112" name="图片 32781" descr="3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498" y="3022"/>
              <a:ext cx="922" cy="1043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32783" name="文本框 32782"/>
          <p:cNvSpPr txBox="1"/>
          <p:nvPr/>
        </p:nvSpPr>
        <p:spPr>
          <a:xfrm>
            <a:off x="1919288" y="2636838"/>
            <a:ext cx="2016125" cy="9531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收集比空气重的气体</a:t>
            </a:r>
          </a:p>
        </p:txBody>
      </p:sp>
      <p:sp>
        <p:nvSpPr>
          <p:cNvPr id="32784" name="文本框 32783"/>
          <p:cNvSpPr txBox="1"/>
          <p:nvPr/>
        </p:nvSpPr>
        <p:spPr>
          <a:xfrm>
            <a:off x="1992313" y="4652963"/>
            <a:ext cx="2016125" cy="9531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收集比空气轻的气体</a:t>
            </a:r>
          </a:p>
        </p:txBody>
      </p:sp>
      <p:sp>
        <p:nvSpPr>
          <p:cNvPr id="32789" name="矩形 32788"/>
          <p:cNvSpPr>
            <a:spLocks noRot="1"/>
          </p:cNvSpPr>
          <p:nvPr/>
        </p:nvSpPr>
        <p:spPr>
          <a:xfrm>
            <a:off x="661035" y="280670"/>
            <a:ext cx="854075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lvl="0" algn="l" fontAlgn="base"/>
            <a:r>
              <a:rPr lang="en-US" altLang="zh-CN" sz="48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sz="48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、气体的收集装置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build="p"/>
      <p:bldP spid="32783" grpId="0"/>
      <p:bldP spid="3278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标题 35841"/>
          <p:cNvSpPr>
            <a:spLocks noGrp="1" noRot="1"/>
          </p:cNvSpPr>
          <p:nvPr>
            <p:ph type="title" idx="4294967295"/>
          </p:nvPr>
        </p:nvSpPr>
        <p:spPr>
          <a:xfrm>
            <a:off x="851535" y="296545"/>
            <a:ext cx="8540750" cy="1143000"/>
          </a:xfrm>
        </p:spPr>
        <p:txBody>
          <a:bodyPr anchor="ctr"/>
          <a:lstStyle/>
          <a:p>
            <a:pPr algn="l"/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、气体的收集装置</a:t>
            </a:r>
          </a:p>
        </p:txBody>
      </p:sp>
      <p:pic>
        <p:nvPicPr>
          <p:cNvPr id="35847" name="内容占位符 35846" descr="22"/>
          <p:cNvPicPr>
            <a:picLocks noGrp="1" noRot="1" noChangeAspect="1"/>
          </p:cNvPicPr>
          <p:nvPr>
            <p:ph sz="quarter" idx="4294967295"/>
          </p:nvPr>
        </p:nvPicPr>
        <p:blipFill>
          <a:blip r:embed="rId3"/>
          <a:stretch>
            <a:fillRect/>
          </a:stretch>
        </p:blipFill>
        <p:spPr>
          <a:xfrm>
            <a:off x="2495550" y="3860800"/>
            <a:ext cx="1871663" cy="1539875"/>
          </a:xfrm>
        </p:spPr>
      </p:pic>
      <p:sp>
        <p:nvSpPr>
          <p:cNvPr id="35845" name="矩形 35844"/>
          <p:cNvSpPr>
            <a:spLocks noRot="1"/>
          </p:cNvSpPr>
          <p:nvPr/>
        </p:nvSpPr>
        <p:spPr>
          <a:xfrm>
            <a:off x="1992313" y="1916113"/>
            <a:ext cx="6983413" cy="12842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3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•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5000"/>
              <a:buFont typeface="Wingdings" panose="05000000000000000000" pitchFamily="2" charset="2"/>
              <a:buChar char="•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1" fontAlgn="base">
              <a:buNone/>
            </a:pPr>
            <a:r>
              <a:rPr lang="zh-CN" altLang="en-US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）排水（液）法</a:t>
            </a:r>
          </a:p>
        </p:txBody>
      </p:sp>
      <p:pic>
        <p:nvPicPr>
          <p:cNvPr id="35849" name="内容占位符 35848" descr="36"/>
          <p:cNvPicPr>
            <a:picLocks noGrp="1" noRot="1" noChangeAspect="1"/>
          </p:cNvPicPr>
          <p:nvPr>
            <p:ph sz="quarter" idx="4294967295"/>
          </p:nvPr>
        </p:nvPicPr>
        <p:blipFill>
          <a:blip r:embed="rId4"/>
          <a:stretch>
            <a:fillRect/>
          </a:stretch>
        </p:blipFill>
        <p:spPr>
          <a:xfrm>
            <a:off x="8040688" y="3429000"/>
            <a:ext cx="1150937" cy="1943100"/>
          </a:xfrm>
        </p:spPr>
      </p:pic>
      <p:sp>
        <p:nvSpPr>
          <p:cNvPr id="35851" name="右箭头 35850"/>
          <p:cNvSpPr/>
          <p:nvPr/>
        </p:nvSpPr>
        <p:spPr>
          <a:xfrm>
            <a:off x="5375275" y="4292600"/>
            <a:ext cx="1079500" cy="720725"/>
          </a:xfrm>
          <a:prstGeom prst="rightArrow">
            <a:avLst>
              <a:gd name="adj1" fmla="val 50000"/>
              <a:gd name="adj2" fmla="val 37417"/>
            </a:avLst>
          </a:prstGeom>
          <a:solidFill>
            <a:schemeClr val="accent1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852" name="直接连接符 35851"/>
          <p:cNvSpPr/>
          <p:nvPr/>
        </p:nvSpPr>
        <p:spPr>
          <a:xfrm>
            <a:off x="7608888" y="3357563"/>
            <a:ext cx="431800" cy="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5853" name="直接连接符 35852"/>
          <p:cNvSpPr/>
          <p:nvPr/>
        </p:nvSpPr>
        <p:spPr>
          <a:xfrm>
            <a:off x="9120188" y="3357563"/>
            <a:ext cx="381000" cy="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2" name="文本框 1"/>
          <p:cNvSpPr txBox="1"/>
          <p:nvPr/>
        </p:nvSpPr>
        <p:spPr>
          <a:xfrm>
            <a:off x="6454775" y="617855"/>
            <a:ext cx="5105400" cy="21583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 anchor="t">
            <a:spAutoFit/>
          </a:bodyPr>
          <a:lstStyle/>
          <a:p>
            <a:pPr algn="just">
              <a:lnSpc>
                <a:spcPct val="14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①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饱和食盐水</a:t>
            </a: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收集</a:t>
            </a: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Cl</a:t>
            </a:r>
            <a:r>
              <a:rPr lang="en-US" altLang="zh-CN" sz="2400" b="1" kern="100" baseline="-25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zh-CN" sz="2400" b="1" kern="1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4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②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饱和</a:t>
            </a: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NaHCO</a:t>
            </a:r>
            <a:r>
              <a:rPr lang="en-US" altLang="zh-CN" sz="2400" b="1" kern="100" baseline="-25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溶液</a:t>
            </a: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收集</a:t>
            </a: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CO</a:t>
            </a:r>
            <a:r>
              <a:rPr lang="en-US" altLang="zh-CN" sz="2400" b="1" kern="100" baseline="-25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zh-CN" sz="2400" b="1" kern="1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4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③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饱和</a:t>
            </a:r>
            <a:r>
              <a:rPr lang="en-US" altLang="zh-CN" sz="2400" b="1" kern="100" dirty="0" err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NaHS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溶液</a:t>
            </a: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收集</a:t>
            </a: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H</a:t>
            </a:r>
            <a:r>
              <a:rPr lang="en-US" altLang="zh-CN" sz="2400" b="1" kern="100" baseline="-25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zh-CN" sz="2400" b="1" kern="1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40000"/>
              </a:lnSpc>
              <a:spcAft>
                <a:spcPts val="0"/>
              </a:spcAft>
              <a:tabLst>
                <a:tab pos="2250440" algn="l"/>
              </a:tabLst>
            </a:pP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④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四氯化碳</a:t>
            </a: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收集</a:t>
            </a:r>
            <a:r>
              <a:rPr lang="en-US" altLang="zh-CN" sz="2400" b="1" kern="100" dirty="0" err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HCl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或</a:t>
            </a:r>
            <a:r>
              <a:rPr lang="en-US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NH</a:t>
            </a:r>
            <a:r>
              <a:rPr lang="en-US" altLang="zh-CN" sz="2400" b="1" kern="100" baseline="-25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</a:t>
            </a:r>
            <a:r>
              <a:rPr lang="zh-CN" altLang="zh-CN" sz="2400" b="1" kern="1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  <p:bldP spid="2" grpId="0" bldLvl="0" animBg="1"/>
      <p:bldP spid="2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标题 31745"/>
          <p:cNvSpPr>
            <a:spLocks noGrp="1" noRot="1"/>
          </p:cNvSpPr>
          <p:nvPr>
            <p:ph type="title" idx="4294967295"/>
          </p:nvPr>
        </p:nvSpPr>
        <p:spPr>
          <a:xfrm>
            <a:off x="506730" y="213360"/>
            <a:ext cx="8540750" cy="1143000"/>
          </a:xfrm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48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4</a:t>
            </a:r>
            <a:r>
              <a:rPr kumimoji="0" lang="zh-CN" altLang="en-US" sz="48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、气体的收集装置</a:t>
            </a:r>
          </a:p>
        </p:txBody>
      </p:sp>
      <p:sp>
        <p:nvSpPr>
          <p:cNvPr id="31750" name="矩形 31749"/>
          <p:cNvSpPr>
            <a:spLocks noRot="1"/>
          </p:cNvSpPr>
          <p:nvPr/>
        </p:nvSpPr>
        <p:spPr>
          <a:xfrm>
            <a:off x="1847850" y="1700213"/>
            <a:ext cx="3240088" cy="79216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3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•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5000"/>
              <a:buFont typeface="Wingdings" panose="05000000000000000000" pitchFamily="2" charset="2"/>
              <a:buChar char="•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1" fontAlgn="base">
              <a:buNone/>
            </a:pPr>
            <a:r>
              <a:rPr lang="zh-CN" altLang="en-US" sz="32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（</a:t>
            </a:r>
            <a:r>
              <a:rPr lang="en-US" altLang="zh-CN" sz="32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3</a:t>
            </a:r>
            <a:r>
              <a:rPr lang="zh-CN" altLang="en-US" sz="32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）贮气瓶</a:t>
            </a:r>
            <a:endParaRPr lang="zh-CN" altLang="en-US" sz="3200" b="1" strike="noStrike" noProof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pic>
        <p:nvPicPr>
          <p:cNvPr id="31751" name="内容占位符 31750" descr="55"/>
          <p:cNvPicPr>
            <a:picLocks noGrp="1" noRot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9047163" y="2667000"/>
            <a:ext cx="1620837" cy="3525838"/>
          </a:xfrm>
        </p:spPr>
      </p:pic>
      <p:graphicFrame>
        <p:nvGraphicFramePr>
          <p:cNvPr id="31753" name="对象 31752"/>
          <p:cNvGraphicFramePr/>
          <p:nvPr/>
        </p:nvGraphicFramePr>
        <p:xfrm>
          <a:off x="2208213" y="2997200"/>
          <a:ext cx="2735262" cy="244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514475" imgH="1285875" progId="Paint.Picture">
                  <p:embed/>
                </p:oleObj>
              </mc:Choice>
              <mc:Fallback>
                <p:oleObj r:id="rId3" imgW="1514475" imgH="1285875" progId="Paint.Picture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08213" y="2997200"/>
                        <a:ext cx="2735262" cy="2449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4" name="矩形 31753"/>
          <p:cNvSpPr>
            <a:spLocks noRot="1"/>
          </p:cNvSpPr>
          <p:nvPr/>
        </p:nvSpPr>
        <p:spPr>
          <a:xfrm>
            <a:off x="5519738" y="1773238"/>
            <a:ext cx="4105275" cy="13684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3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•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5000"/>
              <a:buFont typeface="Wingdings" panose="05000000000000000000" pitchFamily="2" charset="2"/>
              <a:buChar char="•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1" fontAlgn="base">
              <a:buNone/>
            </a:pPr>
            <a:r>
              <a:rPr lang="zh-CN" altLang="en-US" sz="32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（</a:t>
            </a:r>
            <a:r>
              <a:rPr lang="en-US" altLang="zh-CN" sz="32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4</a:t>
            </a:r>
            <a:r>
              <a:rPr lang="zh-CN" altLang="en-US" sz="32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</a:rPr>
              <a:t>）贮气袋</a:t>
            </a:r>
            <a:endParaRPr lang="zh-CN" altLang="en-US" sz="3200" b="1" strike="noStrike" noProof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graphicFrame>
        <p:nvGraphicFramePr>
          <p:cNvPr id="31755" name="对象 31754"/>
          <p:cNvGraphicFramePr/>
          <p:nvPr/>
        </p:nvGraphicFramePr>
        <p:xfrm>
          <a:off x="5303838" y="2924175"/>
          <a:ext cx="3241675" cy="243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2019300" imgH="1285875" progId="Paint.Picture">
                  <p:embed/>
                </p:oleObj>
              </mc:Choice>
              <mc:Fallback>
                <p:oleObj r:id="rId5" imgW="2019300" imgH="1285875" progId="Paint.Picture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03838" y="2924175"/>
                        <a:ext cx="3241675" cy="2432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1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build="p"/>
      <p:bldP spid="3175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标题 74753"/>
          <p:cNvSpPr>
            <a:spLocks noGrp="1" noRot="1"/>
          </p:cNvSpPr>
          <p:nvPr>
            <p:ph type="title"/>
          </p:nvPr>
        </p:nvSpPr>
        <p:spPr>
          <a:xfrm>
            <a:off x="698500" y="45720"/>
            <a:ext cx="10515600" cy="1325563"/>
          </a:xfrm>
        </p:spPr>
        <p:txBody>
          <a:bodyPr anchor="ctr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48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kumimoji="0" lang="zh-CN" altLang="en-US" sz="48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、尾气处理装置</a:t>
            </a:r>
          </a:p>
        </p:txBody>
      </p:sp>
      <p:sp>
        <p:nvSpPr>
          <p:cNvPr id="74761" name="文本框 74760"/>
          <p:cNvSpPr txBox="1"/>
          <p:nvPr/>
        </p:nvSpPr>
        <p:spPr>
          <a:xfrm>
            <a:off x="2286000" y="5149850"/>
            <a:ext cx="360997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600" b="1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尾气的处理方法</a:t>
            </a:r>
          </a:p>
        </p:txBody>
      </p:sp>
      <p:sp>
        <p:nvSpPr>
          <p:cNvPr id="74762" name="矩形 74761"/>
          <p:cNvSpPr>
            <a:spLocks noRot="1"/>
          </p:cNvSpPr>
          <p:nvPr/>
        </p:nvSpPr>
        <p:spPr>
          <a:xfrm>
            <a:off x="2971800" y="4419600"/>
            <a:ext cx="6451600" cy="24479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3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•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5000"/>
              <a:buFont typeface="Wingdings" panose="05000000000000000000" pitchFamily="2" charset="2"/>
              <a:buChar char="•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§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fontAlgn="base">
              <a:buNone/>
            </a:pPr>
            <a:r>
              <a:rPr lang="zh-CN" altLang="en-US" sz="2800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　　　　　　　　直接排放</a:t>
            </a:r>
          </a:p>
          <a:p>
            <a:pPr lvl="0" fontAlgn="base">
              <a:buNone/>
            </a:pPr>
            <a:r>
              <a:rPr lang="zh-CN" altLang="en-US" sz="2800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　　　　　　　　直接吸收</a:t>
            </a:r>
          </a:p>
          <a:p>
            <a:pPr lvl="0" fontAlgn="base">
              <a:buNone/>
            </a:pPr>
            <a:r>
              <a:rPr lang="zh-CN" altLang="en-US" sz="2800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　 防倒吸吸收</a:t>
            </a:r>
          </a:p>
          <a:p>
            <a:pPr lvl="0" fontAlgn="base">
              <a:buNone/>
            </a:pPr>
            <a:r>
              <a:rPr lang="zh-CN" altLang="en-US" sz="2800" b="1" strike="noStrike" noProof="1">
                <a:solidFill>
                  <a:srgbClr val="9900CC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　　　　　　　　燃烧处理</a:t>
            </a:r>
          </a:p>
          <a:p>
            <a:pPr lvl="0" fontAlgn="base"/>
            <a:endParaRPr lang="zh-CN" altLang="en-US" sz="2800" b="1" strike="noStrike" noProof="1">
              <a:solidFill>
                <a:srgbClr val="9900CC"/>
              </a:solidFill>
              <a:effectLst>
                <a:outerShdw blurRad="38100" dist="38100" dir="2700000">
                  <a:srgbClr val="000000"/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74763" name="左大括号 74762"/>
          <p:cNvSpPr/>
          <p:nvPr/>
        </p:nvSpPr>
        <p:spPr>
          <a:xfrm>
            <a:off x="5842000" y="4724400"/>
            <a:ext cx="228600" cy="1566863"/>
          </a:xfrm>
          <a:prstGeom prst="leftBrace">
            <a:avLst>
              <a:gd name="adj1" fmla="val 56991"/>
              <a:gd name="adj2" fmla="val 50051"/>
            </a:avLst>
          </a:prstGeom>
          <a:noFill/>
          <a:ln w="5715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zh-CN" altLang="en-US" sz="2000" b="1" dirty="0">
              <a:solidFill>
                <a:srgbClr val="FF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4764" name="文本框 74763"/>
          <p:cNvSpPr txBox="1"/>
          <p:nvPr/>
        </p:nvSpPr>
        <p:spPr>
          <a:xfrm>
            <a:off x="1981200" y="1371600"/>
            <a:ext cx="9538335" cy="34753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zh-CN" altLang="en-US" sz="3200" b="1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总原则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zh-CN" altLang="en-US" sz="2800" b="1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2800" b="1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800" b="1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）有毒、污染环境的气体不能直接排放。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zh-CN" altLang="en-US" sz="2800" b="1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2800" b="1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800" b="1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）尾气吸收要选择合适的吸收剂和吸收装置。</a:t>
            </a:r>
          </a:p>
          <a:p>
            <a:pPr lvl="1" fontAlgn="base">
              <a:spcBef>
                <a:spcPct val="20000"/>
              </a:spcBef>
              <a:buClr>
                <a:schemeClr val="hlink"/>
              </a:buClr>
              <a:buChar char="•"/>
            </a:pPr>
            <a:r>
              <a:rPr lang="zh-CN" altLang="en-US" sz="2800" b="1" strike="noStrike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防倒吸</a:t>
            </a:r>
            <a:r>
              <a:rPr lang="zh-CN" altLang="en-US" sz="28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lang="en-US" altLang="zh-CN" sz="28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HCl</a:t>
            </a:r>
            <a:r>
              <a:rPr lang="zh-CN" altLang="en-US" sz="28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NH</a:t>
            </a:r>
            <a:r>
              <a:rPr lang="en-US" altLang="zh-CN" sz="2800" b="1" strike="noStrike" baseline="-25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28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SO</a:t>
            </a:r>
            <a:r>
              <a:rPr lang="en-US" altLang="zh-CN" sz="2800" b="1" strike="noStrike" baseline="-250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</a:p>
          <a:p>
            <a:pPr lvl="1" fontAlgn="base">
              <a:spcBef>
                <a:spcPct val="20000"/>
              </a:spcBef>
              <a:buClr>
                <a:schemeClr val="hlink"/>
              </a:buClr>
              <a:buChar char="•"/>
            </a:pPr>
            <a:r>
              <a:rPr lang="zh-CN" altLang="en-US" sz="2800" b="1" strike="noStrike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常用吸收剂：</a:t>
            </a:r>
            <a:r>
              <a:rPr lang="zh-CN" altLang="en-US" sz="28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水，</a:t>
            </a:r>
            <a:r>
              <a:rPr lang="en-US" altLang="zh-CN" sz="28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NaOH</a:t>
            </a:r>
            <a:r>
              <a:rPr lang="zh-CN" altLang="en-US" sz="28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溶液，硫酸铜溶液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zh-CN" altLang="en-US" sz="2800" b="1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2800" b="1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2800" b="1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）可燃性气体且难用吸收剂吸收：</a:t>
            </a:r>
            <a:r>
              <a:rPr lang="zh-CN" altLang="en-US" sz="2800" b="1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燃烧处理或袋装。</a:t>
            </a:r>
          </a:p>
          <a:p>
            <a:endParaRPr lang="zh-CN" altLang="en-US" sz="20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4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4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4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4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4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1" grpId="0"/>
      <p:bldP spid="74762" grpId="0"/>
      <p:bldP spid="74763" grpId="0" bldLvl="0" animBg="1"/>
      <p:bldP spid="7476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77825" y="922655"/>
            <a:ext cx="11435715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2020</a:t>
            </a:r>
            <a:r>
              <a:rPr lang="zh-CN" altLang="en-US" sz="2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山东新高考 </a:t>
            </a:r>
            <a:r>
              <a:rPr lang="en-US" altLang="zh-CN" sz="2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</a:t>
            </a:r>
            <a:r>
              <a:rPr lang="en-US" sz="2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某同学利用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Cl</a:t>
            </a:r>
            <a:r>
              <a:rPr lang="en-US" sz="2400" b="1" baseline="-25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氧化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</a:t>
            </a:r>
            <a:r>
              <a:rPr lang="en-US" sz="2400" b="1" baseline="-25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MnO</a:t>
            </a:r>
            <a:r>
              <a:rPr lang="en-US" sz="2400" b="1" baseline="-25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制备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KMnO</a:t>
            </a:r>
            <a:r>
              <a:rPr lang="en-US" sz="2400" b="1" baseline="-25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的装置如下图所示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夹持装置略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4" name="图片 3"/>
          <p:cNvPicPr/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2598420" y="1753235"/>
            <a:ext cx="6037580" cy="33521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1" name="文本框 100"/>
          <p:cNvSpPr txBox="1"/>
          <p:nvPr/>
        </p:nvSpPr>
        <p:spPr>
          <a:xfrm>
            <a:off x="3556000" y="4453255"/>
            <a:ext cx="5080000" cy="414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endParaRPr lang="en-US" sz="1050" b="0">
              <a:solidFill>
                <a:srgbClr val="000000"/>
              </a:solidFill>
              <a:latin typeface="Time New Romans" charset="0"/>
            </a:endParaRPr>
          </a:p>
          <a:p>
            <a:pPr indent="0"/>
            <a:r>
              <a:rPr lang="en-US" sz="1050" b="0">
                <a:solidFill>
                  <a:srgbClr val="000000"/>
                </a:solidFill>
                <a:latin typeface="Time New Romans" charset="0"/>
              </a:rPr>
              <a:t> 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46430" y="5391150"/>
            <a:ext cx="1116711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40000"/>
              </a:lnSpc>
            </a:pP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(1)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装置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的作用是______________；装置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中的试剂为________________；装置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中制备</a:t>
            </a:r>
            <a:r>
              <a:rPr 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Cl</a:t>
            </a:r>
            <a:r>
              <a:rPr lang="en-US" sz="2400" b="1" baseline="-250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的化学方程为______________。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789940" y="5943600"/>
            <a:ext cx="3614420" cy="572135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3757295" y="1752600"/>
            <a:ext cx="1261745" cy="3114675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377825" y="197485"/>
            <a:ext cx="7361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>
                <a:solidFill>
                  <a:srgbClr val="FF0000"/>
                </a:solidFill>
              </a:rPr>
              <a:t>真题赏析：</a:t>
            </a:r>
            <a:r>
              <a:rPr lang="en-US" altLang="zh-CN" sz="2800" b="1">
                <a:solidFill>
                  <a:srgbClr val="FF0000"/>
                </a:solidFill>
              </a:rPr>
              <a:t>2020</a:t>
            </a:r>
            <a:r>
              <a:rPr lang="zh-CN" altLang="zh-CN" sz="2800" b="1">
                <a:solidFill>
                  <a:srgbClr val="FF0000"/>
                </a:solidFill>
              </a:rPr>
              <a:t>年与气体相关的高考真题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6" grpId="1" animBg="1"/>
      <p:bldP spid="7" grpId="0" bldLvl="0" animBg="1"/>
      <p:bldP spid="7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矩形 113666"/>
          <p:cNvSpPr>
            <a:spLocks noRot="1"/>
          </p:cNvSpPr>
          <p:nvPr/>
        </p:nvSpPr>
        <p:spPr>
          <a:xfrm>
            <a:off x="708025" y="153035"/>
            <a:ext cx="854075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>
              <a:spcBef>
                <a:spcPct val="0"/>
              </a:spcBef>
            </a:pPr>
            <a:r>
              <a:rPr lang="en-US" altLang="zh-CN" sz="48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48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、尾气处理装置</a:t>
            </a:r>
          </a:p>
        </p:txBody>
      </p:sp>
      <p:sp>
        <p:nvSpPr>
          <p:cNvPr id="113669" name="文本框 113668"/>
          <p:cNvSpPr txBox="1"/>
          <p:nvPr/>
        </p:nvSpPr>
        <p:spPr>
          <a:xfrm>
            <a:off x="1676400" y="1447800"/>
            <a:ext cx="40386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600" b="1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3600" b="1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3600" b="1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）水溶解法</a:t>
            </a:r>
          </a:p>
        </p:txBody>
      </p:sp>
      <p:sp>
        <p:nvSpPr>
          <p:cNvPr id="113670" name="文本框 113669"/>
          <p:cNvSpPr txBox="1"/>
          <p:nvPr/>
        </p:nvSpPr>
        <p:spPr>
          <a:xfrm>
            <a:off x="4800600" y="1524000"/>
            <a:ext cx="37338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如：</a:t>
            </a:r>
            <a:r>
              <a:rPr lang="en-US" altLang="zh-CN" sz="2800" b="1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HCl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NH</a:t>
            </a:r>
            <a:r>
              <a:rPr lang="en-US" altLang="zh-CN" sz="2800" b="1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pSp>
        <p:nvGrpSpPr>
          <p:cNvPr id="113671" name="组合 113670"/>
          <p:cNvGrpSpPr/>
          <p:nvPr/>
        </p:nvGrpSpPr>
        <p:grpSpPr>
          <a:xfrm>
            <a:off x="8001000" y="838200"/>
            <a:ext cx="1219200" cy="1371600"/>
            <a:chOff x="2688" y="3312"/>
            <a:chExt cx="696" cy="864"/>
          </a:xfrm>
        </p:grpSpPr>
        <p:pic>
          <p:nvPicPr>
            <p:cNvPr id="51205" name="图片 113671" descr="16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688" y="3360"/>
              <a:ext cx="696" cy="81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206" name="直接连接符 113672"/>
            <p:cNvSpPr/>
            <p:nvPr/>
          </p:nvSpPr>
          <p:spPr>
            <a:xfrm>
              <a:off x="2688" y="3312"/>
              <a:ext cx="192" cy="96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sp>
        <p:nvSpPr>
          <p:cNvPr id="113674" name="矩形 113673"/>
          <p:cNvSpPr/>
          <p:nvPr/>
        </p:nvSpPr>
        <p:spPr>
          <a:xfrm>
            <a:off x="1600200" y="2133600"/>
            <a:ext cx="4114800" cy="10287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/>
          <a:lstStyle/>
          <a:p>
            <a:pPr marL="1146175" lvl="0" indent="-1146175" algn="just" fontAlgn="base">
              <a:spcBef>
                <a:spcPct val="1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lang="zh-CN" altLang="en-US" sz="3600" b="1" strike="noStrike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3600" b="1" strike="noStrike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3600" b="1" strike="noStrike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）碱液吸收法</a:t>
            </a:r>
          </a:p>
        </p:txBody>
      </p:sp>
      <p:sp>
        <p:nvSpPr>
          <p:cNvPr id="113675" name="文本框 113674"/>
          <p:cNvSpPr txBox="1"/>
          <p:nvPr/>
        </p:nvSpPr>
        <p:spPr>
          <a:xfrm>
            <a:off x="2667000" y="2819400"/>
            <a:ext cx="3810000" cy="9531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just">
              <a:spcBef>
                <a:spcPct val="10000"/>
              </a:spcBef>
              <a:buClr>
                <a:schemeClr val="tx2"/>
              </a:buClr>
              <a:buSzPct val="75000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如：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Cl</a:t>
            </a:r>
            <a:r>
              <a:rPr lang="en-US" altLang="zh-CN" sz="2800" b="1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</a:t>
            </a:r>
            <a:r>
              <a:rPr lang="en-US" altLang="zh-CN" sz="2800" b="1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CO</a:t>
            </a:r>
            <a:r>
              <a:rPr lang="en-US" altLang="zh-CN" sz="2800" b="1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SO</a:t>
            </a:r>
            <a:r>
              <a:rPr lang="en-US" altLang="zh-CN" sz="2800" b="1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NO</a:t>
            </a:r>
            <a:r>
              <a:rPr lang="en-US" altLang="zh-CN" sz="2800" b="1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NO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等。</a:t>
            </a:r>
          </a:p>
        </p:txBody>
      </p:sp>
      <p:grpSp>
        <p:nvGrpSpPr>
          <p:cNvPr id="113681" name="组合 113680"/>
          <p:cNvGrpSpPr/>
          <p:nvPr/>
        </p:nvGrpSpPr>
        <p:grpSpPr>
          <a:xfrm>
            <a:off x="6657975" y="2362200"/>
            <a:ext cx="3552825" cy="1612900"/>
            <a:chOff x="3138" y="1488"/>
            <a:chExt cx="2238" cy="1016"/>
          </a:xfrm>
        </p:grpSpPr>
        <p:pic>
          <p:nvPicPr>
            <p:cNvPr id="51210" name="图片 113675" descr="吸收氯气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38" y="1632"/>
              <a:ext cx="576" cy="77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51211" name="图片 113676" descr="7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858" y="1488"/>
              <a:ext cx="609" cy="1016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51212" name="组合 113677"/>
            <p:cNvGrpSpPr/>
            <p:nvPr/>
          </p:nvGrpSpPr>
          <p:grpSpPr>
            <a:xfrm>
              <a:off x="4578" y="1488"/>
              <a:ext cx="798" cy="947"/>
              <a:chOff x="4224" y="2640"/>
              <a:chExt cx="798" cy="947"/>
            </a:xfrm>
          </p:grpSpPr>
          <p:pic>
            <p:nvPicPr>
              <p:cNvPr id="51213" name="图片 113678" descr="28"/>
              <p:cNvPicPr>
                <a:picLocks noChangeAspect="1"/>
              </p:cNvPicPr>
              <p:nvPr/>
            </p:nvPicPr>
            <p:blipFill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368" y="2640"/>
                <a:ext cx="654" cy="94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51214" name="直接连接符 113679"/>
              <p:cNvSpPr/>
              <p:nvPr/>
            </p:nvSpPr>
            <p:spPr>
              <a:xfrm>
                <a:off x="4224" y="2688"/>
                <a:ext cx="192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</p:grpSp>
      <p:sp>
        <p:nvSpPr>
          <p:cNvPr id="113682" name="矩形 113681"/>
          <p:cNvSpPr/>
          <p:nvPr/>
        </p:nvSpPr>
        <p:spPr>
          <a:xfrm>
            <a:off x="1600200" y="3733800"/>
            <a:ext cx="6248400" cy="6858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/>
          <a:lstStyle/>
          <a:p>
            <a:pPr marL="1146175" lvl="0" indent="-1146175" algn="just" fontAlgn="base">
              <a:spcBef>
                <a:spcPct val="1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lang="zh-CN" altLang="en-US" sz="3600" b="1" strike="noStrike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3600" b="1" strike="noStrike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3600" b="1" strike="noStrike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）燃烧或袋装处理法</a:t>
            </a:r>
          </a:p>
        </p:txBody>
      </p:sp>
      <p:sp>
        <p:nvSpPr>
          <p:cNvPr id="113683" name="文本框 113682"/>
          <p:cNvSpPr txBox="1"/>
          <p:nvPr/>
        </p:nvSpPr>
        <p:spPr>
          <a:xfrm>
            <a:off x="2590800" y="4419600"/>
            <a:ext cx="3962400" cy="9531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just">
              <a:spcBef>
                <a:spcPct val="10000"/>
              </a:spcBef>
              <a:buClr>
                <a:schemeClr val="tx2"/>
              </a:buClr>
              <a:buSzPct val="75000"/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如：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CH</a:t>
            </a:r>
            <a:r>
              <a:rPr lang="en-US" altLang="zh-CN" sz="2800" b="1" baseline="-1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en-US" altLang="zh-CN" sz="2800" b="1" baseline="-3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</a:t>
            </a:r>
            <a:r>
              <a:rPr lang="en-US" altLang="zh-CN" sz="2800" b="1" baseline="-3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en-US" altLang="zh-CN" sz="2800" b="1" baseline="-3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</a:t>
            </a:r>
            <a:r>
              <a:rPr lang="en-US" altLang="zh-CN" sz="2800" b="1" baseline="-3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</a:t>
            </a:r>
            <a:r>
              <a:rPr lang="en-US" altLang="zh-CN" sz="2800" b="1" baseline="-30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CO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等。</a:t>
            </a:r>
          </a:p>
        </p:txBody>
      </p:sp>
      <p:pic>
        <p:nvPicPr>
          <p:cNvPr id="113684" name="图片 113683" descr="4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2800" y="4610100"/>
            <a:ext cx="1368425" cy="18716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3685" name="图片 113684" descr="5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39200" y="4610100"/>
            <a:ext cx="1738313" cy="187166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13686" name="组合 113685"/>
          <p:cNvGrpSpPr/>
          <p:nvPr/>
        </p:nvGrpSpPr>
        <p:grpSpPr>
          <a:xfrm>
            <a:off x="4876800" y="5257800"/>
            <a:ext cx="2041525" cy="1104900"/>
            <a:chOff x="2064" y="1584"/>
            <a:chExt cx="1286" cy="696"/>
          </a:xfrm>
        </p:grpSpPr>
        <p:grpSp>
          <p:nvGrpSpPr>
            <p:cNvPr id="51220" name="组合 113686"/>
            <p:cNvGrpSpPr/>
            <p:nvPr/>
          </p:nvGrpSpPr>
          <p:grpSpPr>
            <a:xfrm>
              <a:off x="2112" y="1584"/>
              <a:ext cx="1238" cy="696"/>
              <a:chOff x="3138" y="1152"/>
              <a:chExt cx="894" cy="486"/>
            </a:xfrm>
          </p:grpSpPr>
          <p:pic>
            <p:nvPicPr>
              <p:cNvPr id="51221" name="图片 113687" descr="23"/>
              <p:cNvPicPr>
                <a:picLocks noChangeAspect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3522" y="1152"/>
                <a:ext cx="510" cy="48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51222" name="图片 113688" descr="34"/>
              <p:cNvPicPr>
                <a:picLocks noChangeAspect="1"/>
              </p:cNvPicPr>
              <p:nvPr/>
            </p:nvPicPr>
            <p:blipFill>
              <a:blip r:embed="rId9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3138" y="1152"/>
                <a:ext cx="618" cy="336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sp>
          <p:nvSpPr>
            <p:cNvPr id="51223" name="直接连接符 113689"/>
            <p:cNvSpPr/>
            <p:nvPr/>
          </p:nvSpPr>
          <p:spPr>
            <a:xfrm flipV="1">
              <a:off x="2064" y="1920"/>
              <a:ext cx="240" cy="96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3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3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3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3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9" grpId="0"/>
      <p:bldP spid="113670" grpId="0"/>
      <p:bldP spid="113674" grpId="0"/>
      <p:bldP spid="113675" grpId="0"/>
      <p:bldP spid="113682" grpId="0"/>
      <p:bldP spid="11368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标题 52237"/>
          <p:cNvSpPr>
            <a:spLocks noGrp="1" noRot="1"/>
          </p:cNvSpPr>
          <p:nvPr>
            <p:ph type="title" sz="quarter"/>
          </p:nvPr>
        </p:nvSpPr>
        <p:spPr>
          <a:xfrm>
            <a:off x="513715" y="230505"/>
            <a:ext cx="10515600" cy="1325563"/>
          </a:xfrm>
        </p:spPr>
        <p:txBody>
          <a:bodyPr anchor="ctr"/>
          <a:lstStyle/>
          <a:p>
            <a:pPr algn="l"/>
            <a:r>
              <a:rPr lang="en-US" altLang="zh-CN" sz="4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4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、尾气处理装置</a:t>
            </a:r>
            <a:endParaRPr lang="zh-CN" altLang="en-US" sz="4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52228" name="内容占位符 52227" descr="吸收氯化氢"/>
          <p:cNvPicPr>
            <a:picLocks noGrp="1" noRot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5016500" y="2070100"/>
            <a:ext cx="1058863" cy="1511300"/>
          </a:xfrm>
        </p:spPr>
      </p:pic>
      <p:grpSp>
        <p:nvGrpSpPr>
          <p:cNvPr id="52246" name="组合 52245"/>
          <p:cNvGrpSpPr/>
          <p:nvPr/>
        </p:nvGrpSpPr>
        <p:grpSpPr>
          <a:xfrm>
            <a:off x="7032625" y="1341438"/>
            <a:ext cx="2808288" cy="2198687"/>
            <a:chOff x="3787" y="845"/>
            <a:chExt cx="1588" cy="1385"/>
          </a:xfrm>
        </p:grpSpPr>
        <p:pic>
          <p:nvPicPr>
            <p:cNvPr id="2" name="内容占位符 52230" descr="39"/>
            <p:cNvPicPr>
              <a:picLocks noGrp="1" noRot="1" noChangeAspect="1"/>
            </p:cNvPicPr>
            <p:nvPr>
              <p:ph sz="quarter" idx="4294967295"/>
            </p:nvPr>
          </p:nvPicPr>
          <p:blipFill>
            <a:blip r:embed="rId4"/>
            <a:stretch>
              <a:fillRect/>
            </a:stretch>
          </p:blipFill>
          <p:spPr>
            <a:xfrm>
              <a:off x="3787" y="845"/>
              <a:ext cx="617" cy="1377"/>
            </a:xfrm>
          </p:spPr>
        </p:pic>
        <p:pic>
          <p:nvPicPr>
            <p:cNvPr id="52229" name="内容占位符 52233" descr="40"/>
            <p:cNvPicPr>
              <a:picLocks noGrp="1" noRot="1" noChangeAspect="1"/>
            </p:cNvPicPr>
            <p:nvPr>
              <p:ph sz="quarter" idx="4294967295"/>
            </p:nvPr>
          </p:nvPicPr>
          <p:blipFill>
            <a:blip r:embed="rId5"/>
            <a:stretch>
              <a:fillRect/>
            </a:stretch>
          </p:blipFill>
          <p:spPr>
            <a:xfrm>
              <a:off x="4526" y="1162"/>
              <a:ext cx="849" cy="1068"/>
            </a:xfrm>
          </p:spPr>
        </p:pic>
      </p:grpSp>
      <p:pic>
        <p:nvPicPr>
          <p:cNvPr id="52237" name="内容占位符 52236" descr="43"/>
          <p:cNvPicPr>
            <a:picLocks noGrp="1" noRot="1" noChangeAspect="1"/>
          </p:cNvPicPr>
          <p:nvPr>
            <p:ph sz="quarter" idx="4"/>
          </p:nvPr>
        </p:nvPicPr>
        <p:blipFill>
          <a:blip r:embed="rId6"/>
          <a:stretch>
            <a:fillRect/>
          </a:stretch>
        </p:blipFill>
        <p:spPr>
          <a:xfrm>
            <a:off x="5159375" y="3933825"/>
            <a:ext cx="1223963" cy="2465388"/>
          </a:xfrm>
        </p:spPr>
      </p:pic>
      <p:pic>
        <p:nvPicPr>
          <p:cNvPr id="52240" name="图片 52239" descr="4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75500" y="4005263"/>
            <a:ext cx="1296988" cy="2308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2242" name="图片 52241" descr="4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82888" y="4076700"/>
            <a:ext cx="1589087" cy="215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2243" name="图片 52242" descr="4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20188" y="4648200"/>
            <a:ext cx="1354137" cy="1660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2244" name="文本框 52243"/>
          <p:cNvSpPr txBox="1"/>
          <p:nvPr/>
        </p:nvSpPr>
        <p:spPr>
          <a:xfrm>
            <a:off x="1058863" y="1341755"/>
            <a:ext cx="3884612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36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36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sz="36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）防倒吸吸收</a:t>
            </a:r>
          </a:p>
        </p:txBody>
      </p:sp>
      <p:sp>
        <p:nvSpPr>
          <p:cNvPr id="52245" name="文本框 52244"/>
          <p:cNvSpPr txBox="1"/>
          <p:nvPr/>
        </p:nvSpPr>
        <p:spPr>
          <a:xfrm>
            <a:off x="2438400" y="2420938"/>
            <a:ext cx="18002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标准装置</a:t>
            </a:r>
          </a:p>
        </p:txBody>
      </p:sp>
      <p:sp>
        <p:nvSpPr>
          <p:cNvPr id="52247" name="右箭头 52246"/>
          <p:cNvSpPr/>
          <p:nvPr/>
        </p:nvSpPr>
        <p:spPr>
          <a:xfrm>
            <a:off x="6384925" y="2636838"/>
            <a:ext cx="863600" cy="288925"/>
          </a:xfrm>
          <a:prstGeom prst="rightArrow">
            <a:avLst>
              <a:gd name="adj1" fmla="val 50000"/>
              <a:gd name="adj2" fmla="val 74669"/>
            </a:avLst>
          </a:prstGeom>
          <a:solidFill>
            <a:schemeClr val="accent1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248" name="文本框 52247"/>
          <p:cNvSpPr txBox="1"/>
          <p:nvPr/>
        </p:nvSpPr>
        <p:spPr>
          <a:xfrm>
            <a:off x="2566988" y="3500438"/>
            <a:ext cx="1800225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4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安全瓶装置</a:t>
            </a:r>
          </a:p>
        </p:txBody>
      </p:sp>
      <p:sp>
        <p:nvSpPr>
          <p:cNvPr id="52249" name="右箭头 52248"/>
          <p:cNvSpPr/>
          <p:nvPr/>
        </p:nvSpPr>
        <p:spPr>
          <a:xfrm>
            <a:off x="4079875" y="2565400"/>
            <a:ext cx="863600" cy="288925"/>
          </a:xfrm>
          <a:prstGeom prst="rightArrow">
            <a:avLst>
              <a:gd name="adj1" fmla="val 50000"/>
              <a:gd name="adj2" fmla="val 74669"/>
            </a:avLst>
          </a:prstGeom>
          <a:solidFill>
            <a:schemeClr val="accent1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250" name="下箭头 52249"/>
          <p:cNvSpPr/>
          <p:nvPr/>
        </p:nvSpPr>
        <p:spPr>
          <a:xfrm>
            <a:off x="3359150" y="2924175"/>
            <a:ext cx="215900" cy="576263"/>
          </a:xfrm>
          <a:prstGeom prst="downArrow">
            <a:avLst>
              <a:gd name="adj1" fmla="val 50000"/>
              <a:gd name="adj2" fmla="val 66678"/>
            </a:avLst>
          </a:prstGeom>
          <a:solidFill>
            <a:schemeClr val="accent1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5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5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522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4" grpId="0"/>
      <p:bldP spid="52245" grpId="0"/>
      <p:bldP spid="522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6" name="内容占位符 64515" descr="53"/>
          <p:cNvPicPr>
            <a:picLocks noGrp="1" noRot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763963" y="4292600"/>
            <a:ext cx="1827212" cy="1873250"/>
          </a:xfrm>
        </p:spPr>
      </p:pic>
      <p:pic>
        <p:nvPicPr>
          <p:cNvPr id="64518" name="内容占位符 64517" descr="52"/>
          <p:cNvPicPr>
            <a:picLocks noGrp="1" noRot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8975725" y="4076700"/>
            <a:ext cx="976313" cy="2232025"/>
          </a:xfrm>
        </p:spPr>
      </p:pic>
      <p:pic>
        <p:nvPicPr>
          <p:cNvPr id="64520" name="内容占位符 64519" descr="29"/>
          <p:cNvPicPr>
            <a:picLocks noGrp="1" noRot="1" noChangeAspect="1"/>
          </p:cNvPicPr>
          <p:nvPr>
            <p:ph sz="quarter" idx="3"/>
          </p:nvPr>
        </p:nvPicPr>
        <p:blipFill>
          <a:blip r:embed="rId4"/>
          <a:stretch>
            <a:fillRect/>
          </a:stretch>
        </p:blipFill>
        <p:spPr>
          <a:xfrm>
            <a:off x="6781800" y="1219200"/>
            <a:ext cx="1000125" cy="2447925"/>
          </a:xfrm>
        </p:spPr>
      </p:pic>
      <p:pic>
        <p:nvPicPr>
          <p:cNvPr id="64522" name="内容占位符 64521" descr="51"/>
          <p:cNvPicPr>
            <a:picLocks noGrp="1" noRot="1" noChangeAspect="1"/>
          </p:cNvPicPr>
          <p:nvPr>
            <p:ph sz="quarter" idx="4"/>
          </p:nvPr>
        </p:nvPicPr>
        <p:blipFill>
          <a:blip r:embed="rId5"/>
          <a:stretch>
            <a:fillRect/>
          </a:stretch>
        </p:blipFill>
        <p:spPr>
          <a:xfrm>
            <a:off x="3792538" y="1628775"/>
            <a:ext cx="1857375" cy="1871663"/>
          </a:xfrm>
        </p:spPr>
      </p:pic>
      <p:grpSp>
        <p:nvGrpSpPr>
          <p:cNvPr id="64529" name="组合 64528"/>
          <p:cNvGrpSpPr/>
          <p:nvPr/>
        </p:nvGrpSpPr>
        <p:grpSpPr>
          <a:xfrm>
            <a:off x="5951538" y="4005263"/>
            <a:ext cx="2665412" cy="1655762"/>
            <a:chOff x="2789" y="2523"/>
            <a:chExt cx="1679" cy="1043"/>
          </a:xfrm>
        </p:grpSpPr>
        <p:sp>
          <p:nvSpPr>
            <p:cNvPr id="53254" name="圆角矩形标注 64526"/>
            <p:cNvSpPr/>
            <p:nvPr/>
          </p:nvSpPr>
          <p:spPr>
            <a:xfrm>
              <a:off x="2789" y="2523"/>
              <a:ext cx="1679" cy="1043"/>
            </a:xfrm>
            <a:prstGeom prst="wedgeRoundRectCallout">
              <a:avLst>
                <a:gd name="adj1" fmla="val -85079"/>
                <a:gd name="adj2" fmla="val 34181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algn="ctr">
                <a:spcBef>
                  <a:spcPct val="0"/>
                </a:spcBef>
              </a:pPr>
              <a:endParaRPr lang="zh-CN" altLang="en-US" sz="18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53255" name="对象 64527"/>
            <p:cNvGraphicFramePr/>
            <p:nvPr/>
          </p:nvGraphicFramePr>
          <p:xfrm>
            <a:off x="2908" y="2614"/>
            <a:ext cx="1549" cy="8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6" imgW="1129665" imgH="685800" progId="Equation.3">
                    <p:embed/>
                  </p:oleObj>
                </mc:Choice>
                <mc:Fallback>
                  <p:oleObj r:id="rId6" imgW="1129665" imgH="685800" progId="Equation.3">
                    <p:embed/>
                    <p:pic>
                      <p:nvPicPr>
                        <p:cNvPr id="0" name="图片 3079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908" y="2614"/>
                          <a:ext cx="1549" cy="87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532" name="组合 64531"/>
          <p:cNvGrpSpPr/>
          <p:nvPr/>
        </p:nvGrpSpPr>
        <p:grpSpPr>
          <a:xfrm>
            <a:off x="8077200" y="1676400"/>
            <a:ext cx="2519363" cy="1871663"/>
            <a:chOff x="3969" y="1071"/>
            <a:chExt cx="1587" cy="1179"/>
          </a:xfrm>
        </p:grpSpPr>
        <p:sp>
          <p:nvSpPr>
            <p:cNvPr id="53257" name="圆角矩形标注 64529"/>
            <p:cNvSpPr/>
            <p:nvPr/>
          </p:nvSpPr>
          <p:spPr>
            <a:xfrm>
              <a:off x="3969" y="1071"/>
              <a:ext cx="1587" cy="1179"/>
            </a:xfrm>
            <a:prstGeom prst="wedgeRoundRectCallout">
              <a:avLst>
                <a:gd name="adj1" fmla="val -88940"/>
                <a:gd name="adj2" fmla="val -10731"/>
                <a:gd name="adj3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algn="ctr">
                <a:spcBef>
                  <a:spcPct val="0"/>
                </a:spcBef>
              </a:pPr>
              <a:endParaRPr lang="zh-CN" altLang="en-US" sz="18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53258" name="对象 64530"/>
            <p:cNvGraphicFramePr/>
            <p:nvPr/>
          </p:nvGraphicFramePr>
          <p:xfrm>
            <a:off x="4195" y="1209"/>
            <a:ext cx="1304" cy="8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8" imgW="951865" imgH="673100" progId="Equation.3">
                    <p:embed/>
                  </p:oleObj>
                </mc:Choice>
                <mc:Fallback>
                  <p:oleObj r:id="rId8" imgW="951865" imgH="673100" progId="Equation.3">
                    <p:embed/>
                    <p:pic>
                      <p:nvPicPr>
                        <p:cNvPr id="0" name="图片 3078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195" y="1209"/>
                          <a:ext cx="1304" cy="8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3259" name="文本框 64532"/>
          <p:cNvSpPr txBox="1"/>
          <p:nvPr/>
        </p:nvSpPr>
        <p:spPr>
          <a:xfrm>
            <a:off x="1847850" y="2057400"/>
            <a:ext cx="1223963" cy="10763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32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标准装置</a:t>
            </a:r>
          </a:p>
        </p:txBody>
      </p:sp>
      <p:sp>
        <p:nvSpPr>
          <p:cNvPr id="64534" name="文本框 64533"/>
          <p:cNvSpPr txBox="1"/>
          <p:nvPr/>
        </p:nvSpPr>
        <p:spPr>
          <a:xfrm>
            <a:off x="1847850" y="4724400"/>
            <a:ext cx="1223963" cy="10763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32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变化装置</a:t>
            </a:r>
          </a:p>
        </p:txBody>
      </p:sp>
      <p:sp>
        <p:nvSpPr>
          <p:cNvPr id="64536" name="右箭头 64535"/>
          <p:cNvSpPr/>
          <p:nvPr/>
        </p:nvSpPr>
        <p:spPr>
          <a:xfrm>
            <a:off x="2927350" y="2492375"/>
            <a:ext cx="647700" cy="360363"/>
          </a:xfrm>
          <a:prstGeom prst="rightArrow">
            <a:avLst>
              <a:gd name="adj1" fmla="val 50000"/>
              <a:gd name="adj2" fmla="val 44900"/>
            </a:avLst>
          </a:prstGeom>
          <a:solidFill>
            <a:schemeClr val="accent1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537" name="下箭头 64536"/>
          <p:cNvSpPr/>
          <p:nvPr/>
        </p:nvSpPr>
        <p:spPr>
          <a:xfrm>
            <a:off x="2136775" y="3213100"/>
            <a:ext cx="358775" cy="1439863"/>
          </a:xfrm>
          <a:prstGeom prst="downArrow">
            <a:avLst>
              <a:gd name="adj1" fmla="val 50000"/>
              <a:gd name="adj2" fmla="val 100257"/>
            </a:avLst>
          </a:prstGeom>
          <a:solidFill>
            <a:schemeClr val="accent1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538" name="右箭头 64537"/>
          <p:cNvSpPr/>
          <p:nvPr/>
        </p:nvSpPr>
        <p:spPr>
          <a:xfrm>
            <a:off x="2927350" y="5013325"/>
            <a:ext cx="647700" cy="360363"/>
          </a:xfrm>
          <a:prstGeom prst="rightArrow">
            <a:avLst>
              <a:gd name="adj1" fmla="val 50000"/>
              <a:gd name="adj2" fmla="val 44900"/>
            </a:avLst>
          </a:prstGeom>
          <a:solidFill>
            <a:schemeClr val="accent1"/>
          </a:solidFill>
          <a:ln w="9525" cap="flat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3264" name="文本框 64539"/>
          <p:cNvSpPr txBox="1"/>
          <p:nvPr/>
        </p:nvSpPr>
        <p:spPr>
          <a:xfrm>
            <a:off x="746125" y="389255"/>
            <a:ext cx="8229600" cy="82994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4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zh-CN" altLang="en-US" sz="4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、排水量气装置</a:t>
            </a:r>
            <a:endParaRPr lang="zh-CN" altLang="en-US" sz="4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4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6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4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4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文本框 178177"/>
          <p:cNvSpPr txBox="1"/>
          <p:nvPr/>
        </p:nvSpPr>
        <p:spPr>
          <a:xfrm>
            <a:off x="2362200" y="2451100"/>
            <a:ext cx="914400" cy="829945"/>
          </a:xfrm>
          <a:prstGeom prst="rect">
            <a:avLst/>
          </a:prstGeom>
          <a:solidFill>
            <a:schemeClr val="accent1"/>
          </a:solidFill>
          <a:ln w="12700" cap="sq" cmpd="sng">
            <a:solidFill>
              <a:srgbClr val="FF00FF"/>
            </a:solidFill>
            <a:prstDash val="solid"/>
            <a:miter/>
            <a:headEnd type="none" w="sm" len="sm"/>
            <a:tailEnd type="none" w="sm" len="sm"/>
          </a:ln>
        </p:spPr>
        <p:txBody>
          <a:bodyPr anchor="t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发 生</a:t>
            </a:r>
          </a:p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装 置</a:t>
            </a:r>
          </a:p>
        </p:txBody>
      </p:sp>
      <p:sp>
        <p:nvSpPr>
          <p:cNvPr id="54274" name="文本框 178178"/>
          <p:cNvSpPr txBox="1"/>
          <p:nvPr/>
        </p:nvSpPr>
        <p:spPr>
          <a:xfrm>
            <a:off x="4267200" y="2476500"/>
            <a:ext cx="914400" cy="829945"/>
          </a:xfrm>
          <a:prstGeom prst="rect">
            <a:avLst/>
          </a:prstGeom>
          <a:solidFill>
            <a:schemeClr val="accent1"/>
          </a:solidFill>
          <a:ln w="12700" cap="sq" cmpd="sng">
            <a:solidFill>
              <a:srgbClr val="FF00FF"/>
            </a:solidFill>
            <a:prstDash val="solid"/>
            <a:miter/>
            <a:headEnd type="none" w="sm" len="sm"/>
            <a:tailEnd type="none" w="sm" len="sm"/>
          </a:ln>
        </p:spPr>
        <p:txBody>
          <a:bodyPr anchor="t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净 化</a:t>
            </a:r>
          </a:p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装 置</a:t>
            </a:r>
          </a:p>
        </p:txBody>
      </p:sp>
      <p:sp>
        <p:nvSpPr>
          <p:cNvPr id="54275" name="文本框 178180"/>
          <p:cNvSpPr txBox="1"/>
          <p:nvPr/>
        </p:nvSpPr>
        <p:spPr>
          <a:xfrm>
            <a:off x="6261100" y="2451100"/>
            <a:ext cx="914400" cy="829945"/>
          </a:xfrm>
          <a:prstGeom prst="rect">
            <a:avLst/>
          </a:prstGeom>
          <a:solidFill>
            <a:schemeClr val="accent1"/>
          </a:solidFill>
          <a:ln w="12700" cap="sq" cmpd="sng">
            <a:solidFill>
              <a:srgbClr val="FF00FF"/>
            </a:solidFill>
            <a:prstDash val="solid"/>
            <a:miter/>
            <a:headEnd type="none" w="sm" len="sm"/>
            <a:tailEnd type="none" w="sm" len="sm"/>
          </a:ln>
        </p:spPr>
        <p:txBody>
          <a:bodyPr anchor="t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收 集</a:t>
            </a:r>
          </a:p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装 置</a:t>
            </a:r>
          </a:p>
        </p:txBody>
      </p:sp>
      <p:sp>
        <p:nvSpPr>
          <p:cNvPr id="54276" name="文本框 178181"/>
          <p:cNvSpPr txBox="1"/>
          <p:nvPr/>
        </p:nvSpPr>
        <p:spPr>
          <a:xfrm>
            <a:off x="7974013" y="1916113"/>
            <a:ext cx="914400" cy="1260475"/>
          </a:xfrm>
          <a:prstGeom prst="rect">
            <a:avLst/>
          </a:prstGeom>
          <a:solidFill>
            <a:schemeClr val="accent1"/>
          </a:solidFill>
          <a:ln w="12700" cap="sq" cmpd="sng">
            <a:solidFill>
              <a:srgbClr val="FF00FF"/>
            </a:solidFill>
            <a:prstDash val="solid"/>
            <a:miter/>
            <a:headEnd type="none" w="sm" len="sm"/>
            <a:tailEnd type="none" w="sm" len="sm"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尾气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吸 收</a:t>
            </a:r>
          </a:p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装 置</a:t>
            </a:r>
          </a:p>
        </p:txBody>
      </p:sp>
      <p:sp>
        <p:nvSpPr>
          <p:cNvPr id="54277" name="右箭头 178182"/>
          <p:cNvSpPr/>
          <p:nvPr/>
        </p:nvSpPr>
        <p:spPr>
          <a:xfrm>
            <a:off x="3505200" y="28575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00FF00"/>
          </a:solidFill>
          <a:ln w="12700" cap="sq" cmpd="sng">
            <a:solidFill>
              <a:srgbClr val="FF00FF"/>
            </a:solidFill>
            <a:prstDash val="solid"/>
            <a:miter/>
            <a:headEnd type="none" w="sm" len="sm"/>
            <a:tailEnd type="none" w="sm" len="sm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278" name="右箭头 178183"/>
          <p:cNvSpPr/>
          <p:nvPr/>
        </p:nvSpPr>
        <p:spPr>
          <a:xfrm>
            <a:off x="7251700" y="28575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00FF00"/>
          </a:solidFill>
          <a:ln w="12700" cap="sq" cmpd="sng">
            <a:solidFill>
              <a:srgbClr val="FF00FF"/>
            </a:solidFill>
            <a:prstDash val="solid"/>
            <a:miter/>
            <a:headEnd type="none" w="sm" len="sm"/>
            <a:tailEnd type="none" w="sm" len="sm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279" name="右箭头 178184"/>
          <p:cNvSpPr/>
          <p:nvPr/>
        </p:nvSpPr>
        <p:spPr>
          <a:xfrm>
            <a:off x="5575300" y="28575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00FF00"/>
          </a:solidFill>
          <a:ln w="12700" cap="sq" cmpd="sng">
            <a:solidFill>
              <a:srgbClr val="FF00FF"/>
            </a:solidFill>
            <a:prstDash val="solid"/>
            <a:miter/>
            <a:headEnd type="none" w="sm" len="sm"/>
            <a:tailEnd type="none" w="sm" len="sm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78187" name="组合 178186"/>
          <p:cNvGrpSpPr/>
          <p:nvPr/>
        </p:nvGrpSpPr>
        <p:grpSpPr>
          <a:xfrm>
            <a:off x="2368550" y="3467100"/>
            <a:ext cx="920750" cy="2476500"/>
            <a:chOff x="916" y="1728"/>
            <a:chExt cx="580" cy="1560"/>
          </a:xfrm>
        </p:grpSpPr>
        <p:sp>
          <p:nvSpPr>
            <p:cNvPr id="54281" name="文本框 178187"/>
            <p:cNvSpPr txBox="1"/>
            <p:nvPr/>
          </p:nvSpPr>
          <p:spPr>
            <a:xfrm>
              <a:off x="916" y="2208"/>
              <a:ext cx="580" cy="1080"/>
            </a:xfrm>
            <a:prstGeom prst="rect">
              <a:avLst/>
            </a:prstGeom>
            <a:solidFill>
              <a:schemeClr val="accent1"/>
            </a:solidFill>
            <a:ln w="12700" cap="sq" cmpd="sng">
              <a:solidFill>
                <a:srgbClr val="FF00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 vert="eaVert" anchor="t">
              <a:spAutoFit/>
            </a:bodyPr>
            <a:lstStyle/>
            <a:p>
              <a:r>
                <a:rPr lang="zh-CN" altLang="en-US" sz="2400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反应物状态</a:t>
              </a:r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及</a:t>
              </a:r>
              <a:r>
                <a:rPr lang="zh-CN" altLang="en-US" sz="2400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反应条件</a:t>
              </a:r>
              <a:endPara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4282" name="上箭头 178188"/>
            <p:cNvSpPr/>
            <p:nvPr/>
          </p:nvSpPr>
          <p:spPr>
            <a:xfrm>
              <a:off x="1152" y="1728"/>
              <a:ext cx="96" cy="48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chemeClr val="accent1"/>
            </a:solidFill>
            <a:ln w="12700" cap="sq" cmpd="sng">
              <a:solidFill>
                <a:srgbClr val="FF00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 anchor="t"/>
            <a:lstStyle/>
            <a:p>
              <a:endParaRPr lang="zh-CN" altLang="en-US" b="1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78190" name="组合 178189"/>
          <p:cNvGrpSpPr/>
          <p:nvPr/>
        </p:nvGrpSpPr>
        <p:grpSpPr>
          <a:xfrm>
            <a:off x="4197350" y="3467100"/>
            <a:ext cx="920750" cy="2476500"/>
            <a:chOff x="1876" y="1728"/>
            <a:chExt cx="580" cy="1560"/>
          </a:xfrm>
        </p:grpSpPr>
        <p:sp>
          <p:nvSpPr>
            <p:cNvPr id="54284" name="文本框 178190"/>
            <p:cNvSpPr txBox="1"/>
            <p:nvPr/>
          </p:nvSpPr>
          <p:spPr>
            <a:xfrm>
              <a:off x="1876" y="2208"/>
              <a:ext cx="580" cy="1080"/>
            </a:xfrm>
            <a:prstGeom prst="rect">
              <a:avLst/>
            </a:prstGeom>
            <a:solidFill>
              <a:schemeClr val="accent1"/>
            </a:solidFill>
            <a:ln w="12700" cap="sq" cmpd="sng">
              <a:solidFill>
                <a:srgbClr val="FF00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 vert="eaVert" anchor="t">
              <a:spAutoFit/>
            </a:bodyPr>
            <a:lstStyle/>
            <a:p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气体及杂质的性质</a:t>
              </a:r>
            </a:p>
          </p:txBody>
        </p:sp>
        <p:sp>
          <p:nvSpPr>
            <p:cNvPr id="54285" name="上箭头 178191"/>
            <p:cNvSpPr/>
            <p:nvPr/>
          </p:nvSpPr>
          <p:spPr>
            <a:xfrm>
              <a:off x="2112" y="1728"/>
              <a:ext cx="96" cy="48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chemeClr val="accent1"/>
            </a:solidFill>
            <a:ln w="12700" cap="sq" cmpd="sng">
              <a:solidFill>
                <a:srgbClr val="FF00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 anchor="t"/>
            <a:lstStyle/>
            <a:p>
              <a:endParaRPr lang="zh-CN" altLang="en-US" b="1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78196" name="组合 178195"/>
          <p:cNvGrpSpPr/>
          <p:nvPr/>
        </p:nvGrpSpPr>
        <p:grpSpPr>
          <a:xfrm>
            <a:off x="6191250" y="3467100"/>
            <a:ext cx="920750" cy="2476500"/>
            <a:chOff x="3940" y="1728"/>
            <a:chExt cx="580" cy="1560"/>
          </a:xfrm>
        </p:grpSpPr>
        <p:sp>
          <p:nvSpPr>
            <p:cNvPr id="54287" name="文本框 178196"/>
            <p:cNvSpPr txBox="1"/>
            <p:nvPr/>
          </p:nvSpPr>
          <p:spPr>
            <a:xfrm>
              <a:off x="3940" y="2208"/>
              <a:ext cx="580" cy="1080"/>
            </a:xfrm>
            <a:prstGeom prst="rect">
              <a:avLst/>
            </a:prstGeom>
            <a:solidFill>
              <a:schemeClr val="accent1"/>
            </a:solidFill>
            <a:ln w="12700" cap="sq" cmpd="sng">
              <a:solidFill>
                <a:srgbClr val="FF00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 vert="eaVert" anchor="t">
              <a:spAutoFit/>
            </a:bodyPr>
            <a:lstStyle/>
            <a:p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气体</a:t>
              </a:r>
              <a:r>
                <a:rPr lang="zh-CN" altLang="en-US" sz="2400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水溶性</a:t>
              </a:r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及</a:t>
              </a:r>
              <a:r>
                <a:rPr lang="zh-CN" altLang="en-US" sz="2400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密度</a:t>
              </a:r>
              <a:endPara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4288" name="上箭头 178197"/>
            <p:cNvSpPr/>
            <p:nvPr/>
          </p:nvSpPr>
          <p:spPr>
            <a:xfrm>
              <a:off x="4176" y="1728"/>
              <a:ext cx="96" cy="48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chemeClr val="accent1"/>
            </a:solidFill>
            <a:ln w="12700" cap="sq" cmpd="sng">
              <a:solidFill>
                <a:srgbClr val="FF00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 anchor="t"/>
            <a:lstStyle/>
            <a:p>
              <a:endParaRPr lang="zh-CN" altLang="en-US" b="1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78199" name="组合 178198"/>
          <p:cNvGrpSpPr/>
          <p:nvPr/>
        </p:nvGrpSpPr>
        <p:grpSpPr>
          <a:xfrm>
            <a:off x="7867650" y="3467100"/>
            <a:ext cx="920750" cy="2476500"/>
            <a:chOff x="4940" y="1728"/>
            <a:chExt cx="580" cy="1560"/>
          </a:xfrm>
        </p:grpSpPr>
        <p:sp>
          <p:nvSpPr>
            <p:cNvPr id="54290" name="文本框 178199"/>
            <p:cNvSpPr txBox="1"/>
            <p:nvPr/>
          </p:nvSpPr>
          <p:spPr>
            <a:xfrm>
              <a:off x="4940" y="2208"/>
              <a:ext cx="580" cy="1080"/>
            </a:xfrm>
            <a:prstGeom prst="rect">
              <a:avLst/>
            </a:prstGeom>
            <a:solidFill>
              <a:schemeClr val="accent1"/>
            </a:solidFill>
            <a:ln w="12700" cap="sq" cmpd="sng">
              <a:solidFill>
                <a:srgbClr val="FF00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 vert="eaVert" anchor="t">
              <a:spAutoFit/>
            </a:bodyPr>
            <a:lstStyle/>
            <a:p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气体的毒性选择吸收剂</a:t>
              </a:r>
            </a:p>
          </p:txBody>
        </p:sp>
        <p:sp>
          <p:nvSpPr>
            <p:cNvPr id="54291" name="上箭头 178200"/>
            <p:cNvSpPr/>
            <p:nvPr/>
          </p:nvSpPr>
          <p:spPr>
            <a:xfrm>
              <a:off x="5184" y="1728"/>
              <a:ext cx="96" cy="48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chemeClr val="accent1"/>
            </a:solidFill>
            <a:ln w="12700" cap="sq" cmpd="sng">
              <a:solidFill>
                <a:srgbClr val="FF00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 anchor="t"/>
            <a:lstStyle/>
            <a:p>
              <a:endParaRPr lang="zh-CN" altLang="en-US" b="1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4292" name="Group 13"/>
          <p:cNvGrpSpPr/>
          <p:nvPr/>
        </p:nvGrpSpPr>
        <p:grpSpPr>
          <a:xfrm>
            <a:off x="1373505" y="981075"/>
            <a:ext cx="8424863" cy="820738"/>
            <a:chOff x="295" y="935"/>
            <a:chExt cx="5018" cy="517"/>
          </a:xfrm>
        </p:grpSpPr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657" y="935"/>
              <a:ext cx="4656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marL="342900" lvl="0" indent="-342900" algn="l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§"/>
                <a:defRPr sz="32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lvl="1" indent="-285750" algn="l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•"/>
                <a:defRPr sz="2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lvl="2" indent="-228600" algn="l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§"/>
                <a:defRPr sz="24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lvl="3" indent="-228600" algn="l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15000"/>
                <a:buFont typeface="Wingdings" panose="05000000000000000000" pitchFamily="2" charset="2"/>
                <a:buChar char="•"/>
                <a:defRPr sz="20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lvl="4" indent="-228600" algn="l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Font typeface="Wingdings" panose="05000000000000000000" pitchFamily="2" charset="2"/>
                <a:buChar char="§"/>
                <a:defRPr sz="20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fontAlgn="base">
                <a:spcBef>
                  <a:spcPct val="0"/>
                </a:spcBef>
                <a:buNone/>
              </a:pPr>
              <a:r>
                <a:rPr lang="zh-CN" altLang="en-US" b="1" strike="noStrike" noProof="1">
                  <a:solidFill>
                    <a:srgbClr val="FF6600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制取气体实验装置的设计包括哪些方面？</a:t>
              </a:r>
            </a:p>
          </p:txBody>
        </p:sp>
        <p:pic>
          <p:nvPicPr>
            <p:cNvPr id="54294" name="Picture 15" descr="RW_02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5" y="981"/>
              <a:ext cx="589" cy="471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357505" y="212725"/>
            <a:ext cx="1439863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0" hangingPunct="0">
              <a:buClrTx/>
              <a:buSzTx/>
              <a:defRPr/>
            </a:pPr>
            <a:r>
              <a:rPr kumimoji="0" lang="zh-CN" altLang="en-US" sz="4400" b="1" kern="1200" cap="none" spc="0" normalizeH="0" baseline="0" noProof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小结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7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7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7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7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41767" y="2559706"/>
          <a:ext cx="8874945" cy="2676590"/>
        </p:xfrm>
        <a:graphic>
          <a:graphicData uri="http://schemas.openxmlformats.org/drawingml/2006/table">
            <a:tbl>
              <a:tblPr/>
              <a:tblGrid>
                <a:gridCol w="858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1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51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3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选项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试剂甲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试剂乙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试剂丙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丙中的现象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3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稀盐酸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CaCO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3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Na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SiO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溶液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有白色沉淀生成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3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浓硫酸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Na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SO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3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BaCl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溶液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有白色沉淀生成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3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过氧化氢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MnO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酸性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KI-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淀粉溶液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溶液变为蓝色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3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D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浓盐酸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KMnO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4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Na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溶液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有淡黄色沉淀生成</a:t>
                      </a: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" name="矩形 19"/>
          <p:cNvSpPr/>
          <p:nvPr/>
        </p:nvSpPr>
        <p:spPr>
          <a:xfrm>
            <a:off x="354316" y="1280101"/>
            <a:ext cx="11636721" cy="720725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>
            <a:defPPr>
              <a:defRPr lang="zh-CN"/>
            </a:defPPr>
            <a:lvl1pPr marL="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2600" b="1" kern="1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1.</a:t>
            </a:r>
            <a:r>
              <a:rPr lang="zh-CN" altLang="zh-CN" sz="2600" b="1" kern="1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用下图所示装置进行实验，下列实验现象描述错误的是</a:t>
            </a:r>
            <a:endParaRPr lang="zh-CN" altLang="zh-CN" sz="1050" b="1" kern="100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952453" y="10496"/>
            <a:ext cx="228550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2600" b="1" kern="100">
                <a:solidFill>
                  <a:prstClr val="white"/>
                </a:solidFill>
                <a:latin typeface="Times New Roman" panose="02020603050405020304"/>
                <a:ea typeface="微软雅黑" panose="020B0503020204020204" pitchFamily="34" charset="-122"/>
                <a:cs typeface="Times New Roman" panose="02020603050405020304"/>
              </a:rPr>
              <a:t>解题能力提升</a:t>
            </a:r>
          </a:p>
        </p:txBody>
      </p:sp>
      <p:sp>
        <p:nvSpPr>
          <p:cNvPr id="22" name="TextBox 9"/>
          <p:cNvSpPr txBox="1"/>
          <p:nvPr/>
        </p:nvSpPr>
        <p:spPr>
          <a:xfrm>
            <a:off x="688758" y="3902204"/>
            <a:ext cx="7560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  <p:pic>
        <p:nvPicPr>
          <p:cNvPr id="56322" name="Picture 2" descr="A33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6452" y="3293255"/>
            <a:ext cx="2575109" cy="2212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/>
          <p:nvPr/>
        </p:nvSpPr>
        <p:spPr>
          <a:xfrm>
            <a:off x="441960" y="503555"/>
            <a:ext cx="2108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巩固训练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478581" y="1214046"/>
          <a:ext cx="10657186" cy="4664020"/>
        </p:xfrm>
        <a:graphic>
          <a:graphicData uri="http://schemas.openxmlformats.org/drawingml/2006/table">
            <a:tbl>
              <a:tblPr/>
              <a:tblGrid>
                <a:gridCol w="1003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77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97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4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994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608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选项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实验目的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试剂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a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试剂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b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试剂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装置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10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验证非金属性：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S&gt;C&gt;Si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稀硫酸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Na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CO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3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Na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SiO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溶液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 dirty="0"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 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8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制备纯净的氯气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浓盐酸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MnO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饱和食盐水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10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检验溶液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中含有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盐酸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溶液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X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澄清石灰水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13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D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除去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Na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SO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中的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Na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SO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4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氯水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混合物</a:t>
                      </a: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 dirty="0" err="1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NaOH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溶液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6435" marR="26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矩形 12"/>
          <p:cNvSpPr/>
          <p:nvPr/>
        </p:nvSpPr>
        <p:spPr>
          <a:xfrm>
            <a:off x="290276" y="335960"/>
            <a:ext cx="11609861" cy="720725"/>
          </a:xfrm>
          <a:prstGeom prst="rect">
            <a:avLst/>
          </a:prstGeom>
        </p:spPr>
        <p:txBody>
          <a:bodyPr wrap="square" lIns="121898" tIns="60948" rIns="121898" bIns="60948">
            <a:spAutoFit/>
          </a:bodyPr>
          <a:lstStyle>
            <a:defPPr>
              <a:defRPr lang="zh-CN"/>
            </a:defPPr>
            <a:lvl1pPr marL="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tabLst>
                <a:tab pos="2340610" algn="l"/>
              </a:tabLst>
            </a:pPr>
            <a:r>
              <a:rPr lang="en-US" altLang="zh-CN" sz="2600" b="1" kern="100" dirty="0">
                <a:latin typeface="Times New Roman" panose="02020603050405020304" pitchFamily="18" charset="0"/>
                <a:ea typeface="微软雅黑" panose="020B0503020204020204" pitchFamily="34" charset="-122"/>
              </a:rPr>
              <a:t>2.</a:t>
            </a:r>
            <a:r>
              <a:rPr lang="zh-CN" altLang="zh-CN" sz="2600" b="1" kern="1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用如图所示装置和相应试剂能达到实验目的的是</a:t>
            </a:r>
            <a:endParaRPr lang="zh-CN" altLang="zh-CN" sz="1050" b="1" kern="100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22" name="TextBox 9"/>
          <p:cNvSpPr txBox="1"/>
          <p:nvPr/>
        </p:nvSpPr>
        <p:spPr>
          <a:xfrm>
            <a:off x="603744" y="2100436"/>
            <a:ext cx="7560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  <p:pic>
        <p:nvPicPr>
          <p:cNvPr id="58372" name="Picture 4" descr="A33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5486" y="2875290"/>
            <a:ext cx="2406906" cy="1834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1928169" y="4348142"/>
          <a:ext cx="12493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3" imgW="1250950" imgH="687070" progId="Word.Document.12">
                  <p:embed/>
                </p:oleObj>
              </mc:Choice>
              <mc:Fallback>
                <p:oleObj name="文档" r:id="rId3" imgW="1250950" imgH="687070" progId="Word.Document.12">
                  <p:embed/>
                  <p:pic>
                    <p:nvPicPr>
                      <p:cNvPr id="0" name="图片 583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28169" y="4348142"/>
                        <a:ext cx="1249363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50352" y="503671"/>
            <a:ext cx="11357678" cy="691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2250440" algn="l"/>
              </a:tabLst>
            </a:pPr>
            <a:r>
              <a:rPr lang="en-US" altLang="zh-CN" sz="2600" b="1" kern="100" dirty="0">
                <a:latin typeface="Times New Roman" panose="02020603050405020304" pitchFamily="18" charset="0"/>
                <a:ea typeface="微软雅黑" panose="020B0503020204020204" pitchFamily="34" charset="-122"/>
              </a:rPr>
              <a:t>3.</a:t>
            </a:r>
            <a:r>
              <a:rPr lang="zh-CN" altLang="zh-CN" sz="2600" b="1" kern="1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利用如图所示装置进行下列实验，能得到相应实验结论的是</a:t>
            </a:r>
            <a:endParaRPr lang="zh-CN" altLang="zh-CN" sz="1050" b="1" kern="100" dirty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7585" name="Picture 1" descr="A33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2955" y="2637706"/>
            <a:ext cx="1442851" cy="2068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550591" y="1592040"/>
          <a:ext cx="11017222" cy="4222020"/>
        </p:xfrm>
        <a:graphic>
          <a:graphicData uri="http://schemas.openxmlformats.org/drawingml/2006/table">
            <a:tbl>
              <a:tblPr/>
              <a:tblGrid>
                <a:gridCol w="1056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7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9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95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61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00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选项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 dirty="0"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①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②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③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实验结论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宋体" panose="02010600030101010101" pitchFamily="2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 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78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浓硫酸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Na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SO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3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KMnO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4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溶液褪色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SO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有漂白性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009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浓盐酸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KMnO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4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FeBr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溶液变为黄色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氧化性：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Cl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&gt;Br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012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稀硫酸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碳酸钠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CaCl</a:t>
                      </a:r>
                      <a:r>
                        <a:rPr lang="en-US" sz="2600" b="1" kern="100" baseline="-250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溶液无明显变化</a:t>
                      </a:r>
                      <a:endParaRPr lang="zh-CN" sz="2600" b="1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CO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不与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CaCl</a:t>
                      </a:r>
                      <a:r>
                        <a:rPr lang="en-US" sz="2600" b="1" kern="100" baseline="-250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反应</a:t>
                      </a:r>
                      <a:endParaRPr lang="zh-CN" sz="2600" b="1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07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Courier New" panose="02070309020205020404" pitchFamily="49" charset="0"/>
                        </a:rPr>
                        <a:t>D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浓硫酸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蔗糖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溴水褪色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浓硫酸具有脱水性、吸水性</a:t>
                      </a:r>
                    </a:p>
                  </a:txBody>
                  <a:tcPr marL="27903" marR="27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" name="TextBox 9"/>
          <p:cNvSpPr txBox="1"/>
          <p:nvPr/>
        </p:nvSpPr>
        <p:spPr>
          <a:xfrm>
            <a:off x="730694" y="3977577"/>
            <a:ext cx="7560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21055" y="958215"/>
            <a:ext cx="100425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altLang="en-US" sz="28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全国卷</a:t>
            </a:r>
            <a:r>
              <a:rPr lang="en-US" altLang="zh-CN" sz="28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 T</a:t>
            </a:r>
            <a:r>
              <a:rPr lang="en-US" sz="28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9. </a:t>
            </a:r>
            <a:r>
              <a:rPr lang="zh-CN" sz="28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下列气体去除杂质的方法中，不能实现目的的是</a:t>
            </a:r>
            <a:endParaRPr lang="zh-CN" altLang="en-US" sz="2800" b="1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066800" y="1867535"/>
          <a:ext cx="10276205" cy="38411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5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1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79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518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 New Romans" charset="0"/>
                        </a:rPr>
                        <a:t> 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 New Romans" charset="0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气体(杂质)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方法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422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A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sz="2800" b="1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(H</a:t>
                      </a:r>
                      <a:r>
                        <a:rPr lang="en-US" sz="2800" b="1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S)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通过酸性高锰酸钾溶液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0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B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Cl</a:t>
                      </a:r>
                      <a:r>
                        <a:rPr lang="en-US" sz="2800" b="1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(HCl)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通过饱和的食盐水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2800" b="1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(O</a:t>
                      </a:r>
                      <a:r>
                        <a:rPr lang="en-US" sz="2800" b="1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通过灼热的铜丝网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05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D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NO(NO</a:t>
                      </a:r>
                      <a:r>
                        <a:rPr lang="en-US" sz="2800" b="1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)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通过氢氧化钠溶液</a:t>
                      </a:r>
                      <a:endParaRPr lang="en-US" altLang="en-US" sz="28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文本框 12"/>
          <p:cNvSpPr txBox="1"/>
          <p:nvPr/>
        </p:nvSpPr>
        <p:spPr>
          <a:xfrm>
            <a:off x="128270" y="136525"/>
            <a:ext cx="7361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>
                <a:solidFill>
                  <a:srgbClr val="FF0000"/>
                </a:solidFill>
              </a:rPr>
              <a:t>真题赏析：</a:t>
            </a:r>
            <a:r>
              <a:rPr lang="en-US" altLang="zh-CN" sz="2800" b="1">
                <a:solidFill>
                  <a:srgbClr val="FF0000"/>
                </a:solidFill>
              </a:rPr>
              <a:t>2020</a:t>
            </a:r>
            <a:r>
              <a:rPr lang="zh-CN" altLang="en-US" sz="2800" b="1">
                <a:solidFill>
                  <a:srgbClr val="FF0000"/>
                </a:solidFill>
              </a:rPr>
              <a:t>年</a:t>
            </a:r>
            <a:r>
              <a:rPr lang="zh-CN" altLang="zh-CN" sz="2800" b="1">
                <a:solidFill>
                  <a:srgbClr val="FF0000"/>
                </a:solidFill>
              </a:rPr>
              <a:t>与气体相关的高考真题</a:t>
            </a:r>
          </a:p>
        </p:txBody>
      </p:sp>
      <p:sp>
        <p:nvSpPr>
          <p:cNvPr id="10" name="椭圆 9"/>
          <p:cNvSpPr/>
          <p:nvPr/>
        </p:nvSpPr>
        <p:spPr>
          <a:xfrm>
            <a:off x="2905760" y="908050"/>
            <a:ext cx="4431030" cy="572135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4261485" y="1871980"/>
            <a:ext cx="2024380" cy="400050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0" grpId="1" animBg="1"/>
      <p:bldP spid="11" grpId="0" bldLvl="0" animBg="1"/>
      <p:bldP spid="1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矩形 101377"/>
          <p:cNvSpPr>
            <a:spLocks noRot="1"/>
          </p:cNvSpPr>
          <p:nvPr/>
        </p:nvSpPr>
        <p:spPr>
          <a:xfrm>
            <a:off x="315278" y="0"/>
            <a:ext cx="8569325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fontAlgn="base">
              <a:spcBef>
                <a:spcPct val="0"/>
              </a:spcBef>
            </a:pPr>
            <a:r>
              <a:rPr lang="zh-CN" altLang="en-US" sz="40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一、 气体制取的反应原理</a:t>
            </a:r>
          </a:p>
        </p:txBody>
      </p:sp>
      <p:grpSp>
        <p:nvGrpSpPr>
          <p:cNvPr id="101415" name="组合 101414"/>
          <p:cNvGrpSpPr/>
          <p:nvPr/>
        </p:nvGrpSpPr>
        <p:grpSpPr>
          <a:xfrm>
            <a:off x="2692400" y="1787525"/>
            <a:ext cx="6553200" cy="715963"/>
            <a:chOff x="624" y="1126"/>
            <a:chExt cx="4128" cy="451"/>
          </a:xfrm>
        </p:grpSpPr>
        <p:sp>
          <p:nvSpPr>
            <p:cNvPr id="27651" name="文本框 101382"/>
            <p:cNvSpPr txBox="1"/>
            <p:nvPr/>
          </p:nvSpPr>
          <p:spPr>
            <a:xfrm>
              <a:off x="624" y="1248"/>
              <a:ext cx="4128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</a:pP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2KMnO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</a:t>
              </a:r>
              <a:r>
                <a:rPr lang="zh-CN" altLang="en-US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＝ 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K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MnO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+MnO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+O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↑</a:t>
              </a:r>
            </a:p>
          </p:txBody>
        </p:sp>
        <p:sp>
          <p:nvSpPr>
            <p:cNvPr id="27652" name="矩形 101383"/>
            <p:cNvSpPr/>
            <p:nvPr/>
          </p:nvSpPr>
          <p:spPr>
            <a:xfrm>
              <a:off x="1634" y="1126"/>
              <a:ext cx="384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l-GR" altLang="zh-CN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Δ</a:t>
              </a:r>
            </a:p>
          </p:txBody>
        </p:sp>
      </p:grpSp>
      <p:sp>
        <p:nvSpPr>
          <p:cNvPr id="101386" name="文本框 101385"/>
          <p:cNvSpPr txBox="1"/>
          <p:nvPr/>
        </p:nvSpPr>
        <p:spPr>
          <a:xfrm>
            <a:off x="7459980" y="927100"/>
            <a:ext cx="4732020" cy="829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2Na</a:t>
            </a:r>
            <a:r>
              <a:rPr lang="en-US" altLang="zh-CN" sz="2400" b="1" baseline="-25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</a:t>
            </a:r>
            <a:r>
              <a:rPr lang="en-US" altLang="zh-CN" sz="2400" b="1" baseline="-25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+2H</a:t>
            </a:r>
            <a:r>
              <a:rPr lang="en-US" altLang="zh-CN" sz="2400" b="1" baseline="-25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4NaOH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＋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</a:t>
            </a:r>
            <a:r>
              <a:rPr lang="en-US" altLang="zh-CN" sz="2400" b="1" baseline="-25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↑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（固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液）</a:t>
            </a:r>
          </a:p>
        </p:txBody>
      </p:sp>
      <p:grpSp>
        <p:nvGrpSpPr>
          <p:cNvPr id="101391" name="组合 101390"/>
          <p:cNvGrpSpPr/>
          <p:nvPr/>
        </p:nvGrpSpPr>
        <p:grpSpPr>
          <a:xfrm>
            <a:off x="8636000" y="1757045"/>
            <a:ext cx="4051300" cy="966788"/>
            <a:chOff x="768" y="1642"/>
            <a:chExt cx="2552" cy="609"/>
          </a:xfrm>
        </p:grpSpPr>
        <p:sp>
          <p:nvSpPr>
            <p:cNvPr id="27655" name="文本框 101386"/>
            <p:cNvSpPr txBox="1"/>
            <p:nvPr/>
          </p:nvSpPr>
          <p:spPr>
            <a:xfrm>
              <a:off x="768" y="1728"/>
              <a:ext cx="2552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§"/>
              </a:pPr>
              <a:r>
                <a:rPr lang="en-US" altLang="zh-CN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2H</a:t>
              </a:r>
              <a:r>
                <a:rPr lang="en-US" altLang="zh-CN" sz="2400" b="1" baseline="-25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O</a:t>
              </a:r>
              <a:r>
                <a:rPr lang="en-US" altLang="zh-CN" sz="2400" b="1" baseline="-25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zh-CN" altLang="en-US" sz="2400" b="1" baseline="-25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　</a:t>
              </a:r>
              <a:r>
                <a:rPr lang="zh-CN" altLang="en-US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＝   </a:t>
              </a:r>
              <a:r>
                <a:rPr lang="en-US" altLang="zh-CN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2H</a:t>
              </a:r>
              <a:r>
                <a:rPr lang="en-US" altLang="zh-CN" sz="2400" b="1" baseline="-25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O+O</a:t>
              </a:r>
              <a:r>
                <a:rPr lang="en-US" altLang="zh-CN" sz="2400" b="1" baseline="-25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↑</a:t>
              </a:r>
              <a:r>
                <a:rPr lang="zh-CN" altLang="en-US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（固</a:t>
              </a:r>
              <a:r>
                <a:rPr lang="en-US" altLang="zh-CN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+</a:t>
              </a:r>
              <a:r>
                <a:rPr lang="zh-CN" altLang="en-US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液）</a:t>
              </a:r>
              <a:endParaRPr lang="en-US" altLang="zh-CN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27656" name="文本框 101388"/>
            <p:cNvSpPr txBox="1"/>
            <p:nvPr/>
          </p:nvSpPr>
          <p:spPr>
            <a:xfrm>
              <a:off x="1522" y="1642"/>
              <a:ext cx="624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1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MnO</a:t>
              </a:r>
              <a:r>
                <a:rPr lang="en-US" altLang="zh-CN" sz="1800" b="1" baseline="-25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</a:p>
          </p:txBody>
        </p:sp>
        <p:sp>
          <p:nvSpPr>
            <p:cNvPr id="27657" name="文本框 101389"/>
            <p:cNvSpPr txBox="1"/>
            <p:nvPr/>
          </p:nvSpPr>
          <p:spPr>
            <a:xfrm>
              <a:off x="1582" y="1824"/>
              <a:ext cx="384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zh-CN" altLang="zh-CN" sz="16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或</a:t>
              </a:r>
              <a:r>
                <a:rPr lang="el-GR" altLang="zh-CN" sz="20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Δ</a:t>
              </a:r>
            </a:p>
          </p:txBody>
        </p:sp>
      </p:grpSp>
      <p:grpSp>
        <p:nvGrpSpPr>
          <p:cNvPr id="101414" name="组合 101413"/>
          <p:cNvGrpSpPr/>
          <p:nvPr/>
        </p:nvGrpSpPr>
        <p:grpSpPr>
          <a:xfrm>
            <a:off x="3149600" y="1143001"/>
            <a:ext cx="3962400" cy="919161"/>
            <a:chOff x="960" y="701"/>
            <a:chExt cx="2496" cy="579"/>
          </a:xfrm>
        </p:grpSpPr>
        <p:grpSp>
          <p:nvGrpSpPr>
            <p:cNvPr id="27659" name="组合 101412"/>
            <p:cNvGrpSpPr/>
            <p:nvPr/>
          </p:nvGrpSpPr>
          <p:grpSpPr>
            <a:xfrm>
              <a:off x="960" y="701"/>
              <a:ext cx="2496" cy="464"/>
              <a:chOff x="768" y="749"/>
              <a:chExt cx="2496" cy="464"/>
            </a:xfrm>
          </p:grpSpPr>
          <p:sp>
            <p:nvSpPr>
              <p:cNvPr id="27660" name="文本框 101379"/>
              <p:cNvSpPr txBox="1"/>
              <p:nvPr/>
            </p:nvSpPr>
            <p:spPr>
              <a:xfrm>
                <a:off x="768" y="912"/>
                <a:ext cx="2496" cy="30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folHlink"/>
                  </a:buClr>
                </a:pPr>
                <a:r>
                  <a:rPr lang="en-US" altLang="zh-CN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2KClO</a:t>
                </a:r>
                <a:r>
                  <a:rPr lang="en-US" altLang="zh-CN" sz="2800" b="1" baseline="-25000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3</a:t>
                </a:r>
                <a:r>
                  <a:rPr lang="en-US" altLang="zh-CN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</a:t>
                </a:r>
                <a:r>
                  <a:rPr lang="zh-CN" altLang="en-US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＝ </a:t>
                </a:r>
                <a:r>
                  <a:rPr lang="en-US" altLang="zh-CN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2KCl+3O</a:t>
                </a:r>
                <a:r>
                  <a:rPr lang="en-US" altLang="zh-CN" sz="2800" b="1" baseline="-25000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2</a:t>
                </a:r>
                <a:r>
                  <a:rPr lang="en-US" altLang="zh-CN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↑</a:t>
                </a:r>
              </a:p>
            </p:txBody>
          </p:sp>
          <p:sp>
            <p:nvSpPr>
              <p:cNvPr id="27661" name="矩形 101380"/>
              <p:cNvSpPr/>
              <p:nvPr/>
            </p:nvSpPr>
            <p:spPr>
              <a:xfrm>
                <a:off x="1490" y="749"/>
                <a:ext cx="688" cy="25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altLang="zh-CN" sz="20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MnO</a:t>
                </a:r>
                <a:r>
                  <a:rPr lang="en-US" altLang="zh-CN" sz="2000" b="1" baseline="-25000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</a:p>
            </p:txBody>
          </p:sp>
        </p:grpSp>
        <p:sp>
          <p:nvSpPr>
            <p:cNvPr id="27662" name="文本框 101391"/>
            <p:cNvSpPr txBox="1"/>
            <p:nvPr/>
          </p:nvSpPr>
          <p:spPr>
            <a:xfrm>
              <a:off x="1834" y="912"/>
              <a:ext cx="38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r>
                <a:rPr lang="el-GR" altLang="zh-CN" sz="2400" b="1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Δ</a:t>
              </a:r>
              <a:r>
                <a:rPr lang="el-GR" altLang="zh-CN" sz="3200" b="1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lang="en-US" altLang="zh-CN" sz="32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01397" name="组合 101396"/>
          <p:cNvGrpSpPr/>
          <p:nvPr/>
        </p:nvGrpSpPr>
        <p:grpSpPr>
          <a:xfrm>
            <a:off x="3651250" y="2439988"/>
            <a:ext cx="7391400" cy="687388"/>
            <a:chOff x="988" y="1537"/>
            <a:chExt cx="4656" cy="433"/>
          </a:xfrm>
        </p:grpSpPr>
        <p:sp>
          <p:nvSpPr>
            <p:cNvPr id="27664" name="文本框 101394"/>
            <p:cNvSpPr txBox="1"/>
            <p:nvPr/>
          </p:nvSpPr>
          <p:spPr>
            <a:xfrm>
              <a:off x="988" y="1641"/>
              <a:ext cx="4656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2NH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Cl+Ca(OH)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</a:t>
              </a:r>
              <a:r>
                <a:rPr lang="zh-CN" altLang="en-US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＝ 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CaCl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+2NH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3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↑+2H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O</a:t>
              </a:r>
            </a:p>
          </p:txBody>
        </p:sp>
        <p:sp>
          <p:nvSpPr>
            <p:cNvPr id="27665" name="矩形 101395"/>
            <p:cNvSpPr/>
            <p:nvPr/>
          </p:nvSpPr>
          <p:spPr>
            <a:xfrm>
              <a:off x="3010" y="1537"/>
              <a:ext cx="267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l-GR" altLang="zh-CN" sz="24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Δ</a:t>
              </a:r>
            </a:p>
          </p:txBody>
        </p:sp>
      </p:grpSp>
      <p:grpSp>
        <p:nvGrpSpPr>
          <p:cNvPr id="101400" name="组合 101399"/>
          <p:cNvGrpSpPr/>
          <p:nvPr/>
        </p:nvGrpSpPr>
        <p:grpSpPr>
          <a:xfrm>
            <a:off x="3302000" y="2971800"/>
            <a:ext cx="7391400" cy="674688"/>
            <a:chOff x="816" y="1872"/>
            <a:chExt cx="4416" cy="425"/>
          </a:xfrm>
        </p:grpSpPr>
        <p:sp>
          <p:nvSpPr>
            <p:cNvPr id="27667" name="文本框 101397"/>
            <p:cNvSpPr txBox="1"/>
            <p:nvPr/>
          </p:nvSpPr>
          <p:spPr>
            <a:xfrm>
              <a:off x="816" y="1968"/>
              <a:ext cx="4416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NH</a:t>
              </a:r>
              <a:r>
                <a:rPr lang="en-US" altLang="zh-CN" sz="2800" b="1" baseline="-25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3</a:t>
              </a: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·H</a:t>
              </a:r>
              <a:r>
                <a:rPr lang="en-US" altLang="zh-CN" sz="2800" b="1" baseline="-25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O+CaO 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＝ </a:t>
              </a: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NH</a:t>
              </a:r>
              <a:r>
                <a:rPr lang="en-US" altLang="zh-CN" sz="2800" b="1" baseline="-25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3</a:t>
              </a: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↑+Ca(OH)</a:t>
              </a:r>
              <a:r>
                <a:rPr lang="en-US" altLang="zh-CN" sz="2800" b="1" baseline="-25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（固</a:t>
              </a: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+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液）</a:t>
              </a:r>
              <a:endParaRPr lang="en-US" altLang="zh-CN" sz="2800" b="1" baseline="-25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27668" name="矩形 101398"/>
            <p:cNvSpPr/>
            <p:nvPr/>
          </p:nvSpPr>
          <p:spPr>
            <a:xfrm>
              <a:off x="2112" y="1872"/>
              <a:ext cx="27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0"/>
                </a:spcBef>
              </a:pPr>
              <a:endPara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01406" name="组合 101405"/>
          <p:cNvGrpSpPr/>
          <p:nvPr/>
        </p:nvGrpSpPr>
        <p:grpSpPr>
          <a:xfrm>
            <a:off x="3665220" y="3506788"/>
            <a:ext cx="7010400" cy="858838"/>
            <a:chOff x="768" y="2209"/>
            <a:chExt cx="4416" cy="541"/>
          </a:xfrm>
        </p:grpSpPr>
        <p:grpSp>
          <p:nvGrpSpPr>
            <p:cNvPr id="27670" name="组合 101404"/>
            <p:cNvGrpSpPr/>
            <p:nvPr/>
          </p:nvGrpSpPr>
          <p:grpSpPr>
            <a:xfrm>
              <a:off x="768" y="2304"/>
              <a:ext cx="4416" cy="446"/>
              <a:chOff x="912" y="2688"/>
              <a:chExt cx="4416" cy="446"/>
            </a:xfrm>
          </p:grpSpPr>
          <p:sp>
            <p:nvSpPr>
              <p:cNvPr id="27671" name="文本框 101401"/>
              <p:cNvSpPr txBox="1"/>
              <p:nvPr/>
            </p:nvSpPr>
            <p:spPr>
              <a:xfrm>
                <a:off x="912" y="2688"/>
                <a:ext cx="4416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CH</a:t>
                </a:r>
                <a:r>
                  <a:rPr lang="en-US" altLang="zh-CN" sz="2800" b="1" baseline="-25000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3</a:t>
                </a:r>
                <a:r>
                  <a:rPr lang="en-US" altLang="zh-CN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COONa+NaOH </a:t>
                </a:r>
                <a:r>
                  <a:rPr lang="zh-CN" altLang="en-US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＝  </a:t>
                </a:r>
                <a:r>
                  <a:rPr lang="en-US" altLang="zh-CN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Na</a:t>
                </a:r>
                <a:r>
                  <a:rPr lang="en-US" altLang="zh-CN" sz="2800" b="1" baseline="-25000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2</a:t>
                </a:r>
                <a:r>
                  <a:rPr lang="en-US" altLang="zh-CN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CO</a:t>
                </a:r>
                <a:r>
                  <a:rPr lang="en-US" altLang="zh-CN" sz="2800" b="1" baseline="-25000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3</a:t>
                </a:r>
                <a:r>
                  <a:rPr lang="en-US" altLang="zh-CN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+CH</a:t>
                </a:r>
                <a:r>
                  <a:rPr lang="en-US" altLang="zh-CN" sz="2800" b="1" baseline="-25000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4</a:t>
                </a:r>
                <a:r>
                  <a:rPr lang="en-US" altLang="zh-CN" sz="28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↑</a:t>
                </a:r>
              </a:p>
            </p:txBody>
          </p:sp>
          <p:sp>
            <p:nvSpPr>
              <p:cNvPr id="27672" name="矩形 101402"/>
              <p:cNvSpPr/>
              <p:nvPr/>
            </p:nvSpPr>
            <p:spPr>
              <a:xfrm>
                <a:off x="3142" y="2844"/>
                <a:ext cx="272" cy="29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l-GR" altLang="zh-CN" sz="2400" b="1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Δ</a:t>
                </a:r>
              </a:p>
            </p:txBody>
          </p:sp>
        </p:grpSp>
        <p:sp>
          <p:nvSpPr>
            <p:cNvPr id="27673" name="矩形 101403"/>
            <p:cNvSpPr/>
            <p:nvPr/>
          </p:nvSpPr>
          <p:spPr>
            <a:xfrm>
              <a:off x="2939" y="2209"/>
              <a:ext cx="635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zh-CN" sz="2000" b="1" err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CaO</a:t>
              </a:r>
              <a:endParaRPr lang="en-US" altLang="zh-CN" sz="2000" b="1" baseline="-25000" err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1408" name="文本框 101407"/>
          <p:cNvSpPr txBox="1"/>
          <p:nvPr/>
        </p:nvSpPr>
        <p:spPr>
          <a:xfrm>
            <a:off x="3454400" y="4419600"/>
            <a:ext cx="6705600" cy="47815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</a:pP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Zn+H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en-US" altLang="zh-CN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稀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)=ZnSO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+H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↑</a:t>
            </a:r>
          </a:p>
        </p:txBody>
      </p:sp>
      <p:sp>
        <p:nvSpPr>
          <p:cNvPr id="101410" name="文本框 101409"/>
          <p:cNvSpPr txBox="1"/>
          <p:nvPr/>
        </p:nvSpPr>
        <p:spPr>
          <a:xfrm>
            <a:off x="3816985" y="5167630"/>
            <a:ext cx="59804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CaCO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+2HCl=CaCl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+CO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↑+H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</a:t>
            </a:r>
          </a:p>
        </p:txBody>
      </p:sp>
      <p:grpSp>
        <p:nvGrpSpPr>
          <p:cNvPr id="27676" name="组合 101420"/>
          <p:cNvGrpSpPr/>
          <p:nvPr/>
        </p:nvGrpSpPr>
        <p:grpSpPr>
          <a:xfrm>
            <a:off x="2235200" y="1447800"/>
            <a:ext cx="2362200" cy="5003801"/>
            <a:chOff x="864" y="912"/>
            <a:chExt cx="1488" cy="3152"/>
          </a:xfrm>
        </p:grpSpPr>
        <p:sp>
          <p:nvSpPr>
            <p:cNvPr id="101379" name="文本框 101378"/>
            <p:cNvSpPr txBox="1"/>
            <p:nvPr/>
          </p:nvSpPr>
          <p:spPr>
            <a:xfrm>
              <a:off x="864" y="912"/>
              <a:ext cx="720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zh-CN" sz="2800" b="1" noProof="1">
                  <a:solidFill>
                    <a:schemeClr val="hlink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1. O</a:t>
              </a:r>
              <a:r>
                <a:rPr lang="en-US" altLang="zh-CN" sz="2800" b="1" baseline="-25000" noProof="1">
                  <a:solidFill>
                    <a:schemeClr val="hlink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2</a:t>
              </a:r>
              <a:endParaRPr lang="en-US" altLang="zh-CN" sz="2800" b="1" baseline="-25000" noProof="1">
                <a:solidFill>
                  <a:schemeClr val="hlink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1394" name="文本框 101393"/>
            <p:cNvSpPr txBox="1"/>
            <p:nvPr/>
          </p:nvSpPr>
          <p:spPr>
            <a:xfrm>
              <a:off x="864" y="1632"/>
              <a:ext cx="1488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zh-CN" sz="2800" b="1" noProof="1">
                  <a:solidFill>
                    <a:schemeClr val="hlink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2. NH</a:t>
              </a:r>
              <a:r>
                <a:rPr lang="en-US" altLang="zh-CN" sz="2800" b="1" baseline="-25000" noProof="1">
                  <a:solidFill>
                    <a:schemeClr val="hlink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3</a:t>
              </a:r>
              <a:endParaRPr lang="en-US" altLang="zh-CN" sz="2800" b="1" baseline="-25000" noProof="1">
                <a:solidFill>
                  <a:schemeClr val="hlink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679" name="文本框 101400"/>
            <p:cNvSpPr txBox="1"/>
            <p:nvPr/>
          </p:nvSpPr>
          <p:spPr>
            <a:xfrm>
              <a:off x="864" y="2275"/>
              <a:ext cx="110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3200" b="1">
                  <a:solidFill>
                    <a:schemeClr val="hlin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3. CH</a:t>
              </a:r>
              <a:r>
                <a:rPr lang="en-US" altLang="zh-CN" sz="3200" b="1" baseline="-25000">
                  <a:solidFill>
                    <a:schemeClr val="hlin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</a:p>
          </p:txBody>
        </p:sp>
        <p:sp>
          <p:nvSpPr>
            <p:cNvPr id="27680" name="文本框 101406"/>
            <p:cNvSpPr txBox="1"/>
            <p:nvPr/>
          </p:nvSpPr>
          <p:spPr>
            <a:xfrm>
              <a:off x="864" y="2736"/>
              <a:ext cx="91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3200" b="1">
                  <a:solidFill>
                    <a:schemeClr val="hlin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4. H</a:t>
              </a:r>
              <a:r>
                <a:rPr lang="en-US" altLang="zh-CN" sz="3200" b="1" baseline="-25000">
                  <a:solidFill>
                    <a:schemeClr val="hlin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</a:p>
          </p:txBody>
        </p:sp>
        <p:sp>
          <p:nvSpPr>
            <p:cNvPr id="27681" name="文本框 101408"/>
            <p:cNvSpPr txBox="1"/>
            <p:nvPr/>
          </p:nvSpPr>
          <p:spPr>
            <a:xfrm>
              <a:off x="864" y="3216"/>
              <a:ext cx="1200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3200" b="1">
                  <a:solidFill>
                    <a:schemeClr val="hlin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5. CO</a:t>
              </a:r>
              <a:r>
                <a:rPr lang="en-US" altLang="zh-CN" sz="3200" b="1" baseline="-25000">
                  <a:solidFill>
                    <a:schemeClr val="hlin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</a:p>
          </p:txBody>
        </p:sp>
        <p:sp>
          <p:nvSpPr>
            <p:cNvPr id="27682" name="文本框 101410"/>
            <p:cNvSpPr txBox="1"/>
            <p:nvPr/>
          </p:nvSpPr>
          <p:spPr>
            <a:xfrm>
              <a:off x="864" y="3696"/>
              <a:ext cx="134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3200" b="1">
                  <a:solidFill>
                    <a:schemeClr val="hlin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6. H</a:t>
              </a:r>
              <a:r>
                <a:rPr lang="en-US" altLang="zh-CN" sz="3200" b="1" baseline="-25000">
                  <a:solidFill>
                    <a:schemeClr val="hlin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en-US" altLang="zh-CN" sz="3200" b="1">
                  <a:solidFill>
                    <a:schemeClr val="hlin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</a:p>
          </p:txBody>
        </p:sp>
      </p:grpSp>
      <p:sp>
        <p:nvSpPr>
          <p:cNvPr id="101412" name="文本框 101411"/>
          <p:cNvSpPr txBox="1"/>
          <p:nvPr/>
        </p:nvSpPr>
        <p:spPr>
          <a:xfrm>
            <a:off x="3917950" y="5929630"/>
            <a:ext cx="68580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</a:pP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FeS+H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en-US" altLang="zh-CN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稀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)=FeSO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+H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S↑</a:t>
            </a:r>
          </a:p>
        </p:txBody>
      </p:sp>
      <p:sp>
        <p:nvSpPr>
          <p:cNvPr id="101417" name="文本框 101416"/>
          <p:cNvSpPr txBox="1"/>
          <p:nvPr/>
        </p:nvSpPr>
        <p:spPr>
          <a:xfrm>
            <a:off x="939800" y="4386263"/>
            <a:ext cx="990600" cy="1814830"/>
          </a:xfrm>
          <a:prstGeom prst="rect">
            <a:avLst/>
          </a:prstGeom>
          <a:solidFill>
            <a:srgbClr val="00FF00"/>
          </a:solidFill>
          <a:ln w="9525">
            <a:noFill/>
          </a:ln>
        </p:spPr>
        <p:txBody>
          <a:bodyPr anchor="t">
            <a:spAutoFit/>
          </a:bodyPr>
          <a:lstStyle/>
          <a:p>
            <a:pPr algn="ctr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固体  </a:t>
            </a: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   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液体</a:t>
            </a:r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常温</a:t>
            </a:r>
            <a:endParaRPr lang="zh-CN" altLang="en-US" sz="2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1418" name="文本框 101417"/>
          <p:cNvSpPr txBox="1"/>
          <p:nvPr/>
        </p:nvSpPr>
        <p:spPr>
          <a:xfrm>
            <a:off x="939800" y="1828800"/>
            <a:ext cx="990600" cy="1814830"/>
          </a:xfrm>
          <a:prstGeom prst="rect">
            <a:avLst/>
          </a:prstGeom>
          <a:solidFill>
            <a:srgbClr val="00FF00"/>
          </a:solidFill>
          <a:ln w="9525">
            <a:noFill/>
          </a:ln>
        </p:spPr>
        <p:txBody>
          <a:bodyPr anchor="t">
            <a:spAutoFit/>
          </a:bodyPr>
          <a:lstStyle/>
          <a:p>
            <a:pPr algn="ctr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固体  </a:t>
            </a: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   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固体</a:t>
            </a:r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加热</a:t>
            </a:r>
            <a:endParaRPr lang="zh-CN" altLang="en-US" sz="2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1419" name="左大括号 101418"/>
          <p:cNvSpPr/>
          <p:nvPr/>
        </p:nvSpPr>
        <p:spPr>
          <a:xfrm>
            <a:off x="1930400" y="1676400"/>
            <a:ext cx="304800" cy="2286000"/>
          </a:xfrm>
          <a:prstGeom prst="leftBrace">
            <a:avLst>
              <a:gd name="adj1" fmla="val 62500"/>
              <a:gd name="adj2" fmla="val 50000"/>
            </a:avLst>
          </a:prstGeom>
          <a:noFill/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420" name="左大括号 101419"/>
          <p:cNvSpPr/>
          <p:nvPr/>
        </p:nvSpPr>
        <p:spPr>
          <a:xfrm>
            <a:off x="2006600" y="4572000"/>
            <a:ext cx="228600" cy="1676400"/>
          </a:xfrm>
          <a:prstGeom prst="leftBrace">
            <a:avLst>
              <a:gd name="adj1" fmla="val 60975"/>
              <a:gd name="adj2" fmla="val 50000"/>
            </a:avLst>
          </a:prstGeom>
          <a:noFill/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832974" y="5589904"/>
            <a:ext cx="1983740" cy="1076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zh-CN" sz="3200" b="1" noProof="1">
                <a:ln>
                  <a:solidFill>
                    <a:srgbClr val="0000FF"/>
                  </a:solidFill>
                </a:ln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可用启普发生器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1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1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1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1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1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1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1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1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1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1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1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0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01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6" grpId="0"/>
      <p:bldP spid="101386" grpId="1"/>
      <p:bldP spid="101408" grpId="0"/>
      <p:bldP spid="101410" grpId="0"/>
      <p:bldP spid="101412" grpId="0"/>
      <p:bldP spid="101417" grpId="0" bldLvl="0" animBg="1"/>
      <p:bldP spid="101418" grpId="0" bldLvl="0" animBg="1"/>
      <p:bldP spid="2" grpId="0" bldLvl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文本框 102401"/>
          <p:cNvSpPr txBox="1"/>
          <p:nvPr/>
        </p:nvSpPr>
        <p:spPr>
          <a:xfrm>
            <a:off x="1855470" y="457200"/>
            <a:ext cx="1295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7. SO</a:t>
            </a:r>
            <a:r>
              <a:rPr lang="en-US" altLang="zh-CN" sz="2800" b="1" baseline="-25000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</a:p>
        </p:txBody>
      </p:sp>
      <p:sp>
        <p:nvSpPr>
          <p:cNvPr id="28674" name="文本框 102402"/>
          <p:cNvSpPr txBox="1"/>
          <p:nvPr/>
        </p:nvSpPr>
        <p:spPr>
          <a:xfrm>
            <a:off x="1855470" y="1081088"/>
            <a:ext cx="13716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8. NO</a:t>
            </a:r>
            <a:r>
              <a:rPr lang="en-US" altLang="zh-CN" sz="2800" b="1" baseline="-25000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</a:p>
        </p:txBody>
      </p:sp>
      <p:sp>
        <p:nvSpPr>
          <p:cNvPr id="28675" name="文本框 102404"/>
          <p:cNvSpPr txBox="1"/>
          <p:nvPr/>
        </p:nvSpPr>
        <p:spPr>
          <a:xfrm>
            <a:off x="1855470" y="1676400"/>
            <a:ext cx="12192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9. NO</a:t>
            </a:r>
          </a:p>
        </p:txBody>
      </p:sp>
      <p:sp>
        <p:nvSpPr>
          <p:cNvPr id="28676" name="文本框 102405"/>
          <p:cNvSpPr txBox="1"/>
          <p:nvPr/>
        </p:nvSpPr>
        <p:spPr>
          <a:xfrm>
            <a:off x="1703070" y="2286000"/>
            <a:ext cx="18288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10. C</a:t>
            </a:r>
            <a:r>
              <a:rPr lang="en-US" altLang="zh-CN" sz="2800" b="1" baseline="-25000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</a:t>
            </a:r>
            <a:r>
              <a:rPr lang="en-US" altLang="zh-CN" sz="2800" b="1" baseline="-25000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28677" name="文本框 102406"/>
          <p:cNvSpPr txBox="1"/>
          <p:nvPr/>
        </p:nvSpPr>
        <p:spPr>
          <a:xfrm>
            <a:off x="1779270" y="2895600"/>
            <a:ext cx="14414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 b="1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11.  Cl</a:t>
            </a:r>
            <a:r>
              <a:rPr lang="en-US" altLang="zh-CN" sz="2800" b="1" baseline="-25000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</a:p>
        </p:txBody>
      </p:sp>
      <p:sp>
        <p:nvSpPr>
          <p:cNvPr id="28678" name="文本框 102407"/>
          <p:cNvSpPr txBox="1"/>
          <p:nvPr/>
        </p:nvSpPr>
        <p:spPr>
          <a:xfrm>
            <a:off x="1779270" y="3900488"/>
            <a:ext cx="28956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 err="1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12. HCl</a:t>
            </a:r>
          </a:p>
        </p:txBody>
      </p:sp>
      <p:sp>
        <p:nvSpPr>
          <p:cNvPr id="28679" name="文本框 102408"/>
          <p:cNvSpPr txBox="1"/>
          <p:nvPr/>
        </p:nvSpPr>
        <p:spPr>
          <a:xfrm>
            <a:off x="1779270" y="4953000"/>
            <a:ext cx="25146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13. C</a:t>
            </a:r>
            <a:r>
              <a:rPr lang="en-US" altLang="zh-CN" sz="2800" b="1" baseline="-25000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</a:t>
            </a:r>
            <a:r>
              <a:rPr lang="en-US" altLang="zh-CN" sz="2800" b="1" baseline="-25000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</a:p>
        </p:txBody>
      </p:sp>
      <p:sp>
        <p:nvSpPr>
          <p:cNvPr id="28680" name="文本框 102409"/>
          <p:cNvSpPr txBox="1"/>
          <p:nvPr/>
        </p:nvSpPr>
        <p:spPr>
          <a:xfrm>
            <a:off x="1779270" y="5805488"/>
            <a:ext cx="15240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800" b="1">
                <a:solidFill>
                  <a:srgbClr val="99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14. CO</a:t>
            </a:r>
          </a:p>
        </p:txBody>
      </p:sp>
      <p:sp>
        <p:nvSpPr>
          <p:cNvPr id="102411" name="文本框 102410"/>
          <p:cNvSpPr txBox="1"/>
          <p:nvPr/>
        </p:nvSpPr>
        <p:spPr>
          <a:xfrm>
            <a:off x="3295650" y="533400"/>
            <a:ext cx="7800975" cy="4356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Na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+H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en-US" altLang="zh-CN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浓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)=Na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+SO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↑+H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</a:t>
            </a:r>
            <a:endParaRPr lang="en-US" altLang="zh-CN" sz="280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2412" name="文本框 102411"/>
          <p:cNvSpPr txBox="1"/>
          <p:nvPr/>
        </p:nvSpPr>
        <p:spPr>
          <a:xfrm>
            <a:off x="3229610" y="1143000"/>
            <a:ext cx="7696200" cy="43561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Cu+4HNO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浓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)=Cu(NO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+2NO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↑+2H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</a:t>
            </a:r>
          </a:p>
        </p:txBody>
      </p:sp>
      <p:sp>
        <p:nvSpPr>
          <p:cNvPr id="102413" name="文本框 102412"/>
          <p:cNvSpPr txBox="1"/>
          <p:nvPr/>
        </p:nvSpPr>
        <p:spPr>
          <a:xfrm>
            <a:off x="3147060" y="1752600"/>
            <a:ext cx="8154035" cy="4356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3Cu+8HNO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稀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 = 3Cu(NO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+2NO↑+4H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</a:t>
            </a:r>
            <a:endParaRPr lang="en-US" altLang="zh-CN" sz="280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2414" name="文本框 102413"/>
          <p:cNvSpPr txBox="1"/>
          <p:nvPr/>
        </p:nvSpPr>
        <p:spPr>
          <a:xfrm>
            <a:off x="3312160" y="2362200"/>
            <a:ext cx="6858000" cy="43561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CaC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+2H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O→Ca(OH)</a:t>
            </a:r>
            <a:r>
              <a:rPr lang="en-US" altLang="zh-CN" sz="2800" b="1" baseline="-2500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+CH≡CH↑</a:t>
            </a:r>
          </a:p>
        </p:txBody>
      </p:sp>
      <p:grpSp>
        <p:nvGrpSpPr>
          <p:cNvPr id="102421" name="组合 102420"/>
          <p:cNvGrpSpPr/>
          <p:nvPr/>
        </p:nvGrpSpPr>
        <p:grpSpPr>
          <a:xfrm>
            <a:off x="3220720" y="2743200"/>
            <a:ext cx="7467600" cy="1093788"/>
            <a:chOff x="1004" y="1776"/>
            <a:chExt cx="4704" cy="689"/>
          </a:xfrm>
        </p:grpSpPr>
        <p:sp>
          <p:nvSpPr>
            <p:cNvPr id="28686" name="文本框 102414"/>
            <p:cNvSpPr txBox="1"/>
            <p:nvPr/>
          </p:nvSpPr>
          <p:spPr>
            <a:xfrm>
              <a:off x="1004" y="1920"/>
              <a:ext cx="4704" cy="54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§"/>
              </a:pP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MnO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+4HCl(</a:t>
              </a:r>
              <a:r>
                <a:rPr lang="zh-CN" altLang="en-US" sz="2800" b="1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浓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) =   MnCl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+Cl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↑+2H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O</a:t>
              </a:r>
            </a:p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§"/>
              </a:pPr>
              <a:endParaRPr lang="en-US" altLang="zh-CN" sz="280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28687" name="矩形 102418"/>
            <p:cNvSpPr/>
            <p:nvPr/>
          </p:nvSpPr>
          <p:spPr>
            <a:xfrm>
              <a:off x="2928" y="1776"/>
              <a:ext cx="27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l-GR" altLang="zh-CN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Δ</a:t>
              </a:r>
            </a:p>
          </p:txBody>
        </p:sp>
      </p:grpSp>
      <p:sp>
        <p:nvSpPr>
          <p:cNvPr id="102420" name="文本框 102419"/>
          <p:cNvSpPr txBox="1"/>
          <p:nvPr/>
        </p:nvSpPr>
        <p:spPr>
          <a:xfrm>
            <a:off x="3150870" y="3429000"/>
            <a:ext cx="82651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 b="1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2KMnO</a:t>
            </a:r>
            <a:r>
              <a:rPr lang="en-US" altLang="zh-CN" sz="2800" b="1" baseline="-2500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2800" b="1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+16HCl=2KCl+2MnCl</a:t>
            </a:r>
            <a:r>
              <a:rPr lang="en-US" altLang="zh-CN" sz="2800" b="1" baseline="-2500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+5Cl</a:t>
            </a:r>
            <a:r>
              <a:rPr lang="en-US" altLang="zh-CN" sz="2800" b="1" baseline="-2500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↑+8H</a:t>
            </a:r>
            <a:r>
              <a:rPr lang="en-US" altLang="zh-CN" sz="2800" b="1" baseline="-2500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</a:t>
            </a:r>
          </a:p>
        </p:txBody>
      </p:sp>
      <p:grpSp>
        <p:nvGrpSpPr>
          <p:cNvPr id="102424" name="组合 102423"/>
          <p:cNvGrpSpPr/>
          <p:nvPr/>
        </p:nvGrpSpPr>
        <p:grpSpPr>
          <a:xfrm>
            <a:off x="3337162" y="3733800"/>
            <a:ext cx="8636635" cy="1094105"/>
            <a:chOff x="1024" y="2400"/>
            <a:chExt cx="4080" cy="689"/>
          </a:xfrm>
        </p:grpSpPr>
        <p:sp>
          <p:nvSpPr>
            <p:cNvPr id="28690" name="文本框 102415"/>
            <p:cNvSpPr txBox="1"/>
            <p:nvPr/>
          </p:nvSpPr>
          <p:spPr>
            <a:xfrm>
              <a:off x="1024" y="2544"/>
              <a:ext cx="4080" cy="54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§"/>
              </a:pPr>
              <a:r>
                <a:rPr lang="en-US" altLang="zh-CN" sz="2800" b="1" err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NaCl</a:t>
              </a:r>
              <a:r>
                <a:rPr lang="en-US" altLang="zh-CN" sz="2800" b="1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(</a:t>
              </a:r>
              <a:r>
                <a:rPr lang="zh-CN" altLang="en-US" sz="2800" b="1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固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)+H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SO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</a:t>
              </a:r>
              <a:r>
                <a:rPr lang="en-US" altLang="zh-CN" sz="2800" b="1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(</a:t>
              </a:r>
              <a:r>
                <a:rPr lang="zh-CN" altLang="en-US" sz="2800" b="1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浓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)= NaHSO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+HCl↑</a:t>
              </a:r>
            </a:p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§"/>
              </a:pPr>
              <a:endPara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28691" name="矩形 102421"/>
            <p:cNvSpPr/>
            <p:nvPr/>
          </p:nvSpPr>
          <p:spPr>
            <a:xfrm>
              <a:off x="2736" y="2400"/>
              <a:ext cx="27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l-GR" altLang="zh-CN" sz="24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Δ</a:t>
              </a:r>
            </a:p>
          </p:txBody>
        </p:sp>
      </p:grpSp>
      <p:grpSp>
        <p:nvGrpSpPr>
          <p:cNvPr id="102428" name="组合 102427"/>
          <p:cNvGrpSpPr/>
          <p:nvPr/>
        </p:nvGrpSpPr>
        <p:grpSpPr>
          <a:xfrm>
            <a:off x="3150870" y="4265613"/>
            <a:ext cx="7775575" cy="661988"/>
            <a:chOff x="912" y="2888"/>
            <a:chExt cx="4898" cy="417"/>
          </a:xfrm>
        </p:grpSpPr>
        <p:sp>
          <p:nvSpPr>
            <p:cNvPr id="28693" name="文本框 102422"/>
            <p:cNvSpPr txBox="1"/>
            <p:nvPr/>
          </p:nvSpPr>
          <p:spPr>
            <a:xfrm>
              <a:off x="912" y="2976"/>
              <a:ext cx="4898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r>
                <a:rPr lang="en-US" altLang="zh-CN" sz="2800" b="1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2NaCl(</a:t>
              </a:r>
              <a:r>
                <a:rPr lang="zh-CN" altLang="en-US" sz="2800" b="1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固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)+H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SO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        Na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SO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+2HCl↑</a:t>
              </a:r>
            </a:p>
          </p:txBody>
        </p:sp>
        <p:sp>
          <p:nvSpPr>
            <p:cNvPr id="28694" name="直接连接符 102424"/>
            <p:cNvSpPr/>
            <p:nvPr/>
          </p:nvSpPr>
          <p:spPr>
            <a:xfrm>
              <a:off x="2974" y="3120"/>
              <a:ext cx="432" cy="0"/>
            </a:xfrm>
            <a:prstGeom prst="line">
              <a:avLst/>
            </a:prstGeom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8695" name="直接连接符 102425"/>
            <p:cNvSpPr/>
            <p:nvPr/>
          </p:nvSpPr>
          <p:spPr>
            <a:xfrm>
              <a:off x="2964" y="3168"/>
              <a:ext cx="432" cy="0"/>
            </a:xfrm>
            <a:prstGeom prst="line">
              <a:avLst/>
            </a:prstGeom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8696" name="文本框 102426"/>
            <p:cNvSpPr txBox="1"/>
            <p:nvPr/>
          </p:nvSpPr>
          <p:spPr>
            <a:xfrm>
              <a:off x="2946" y="2888"/>
              <a:ext cx="864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zh-CN" altLang="en-US" sz="1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强热</a:t>
              </a:r>
            </a:p>
          </p:txBody>
        </p:sp>
      </p:grpSp>
      <p:grpSp>
        <p:nvGrpSpPr>
          <p:cNvPr id="102433" name="组合 102432"/>
          <p:cNvGrpSpPr/>
          <p:nvPr/>
        </p:nvGrpSpPr>
        <p:grpSpPr>
          <a:xfrm>
            <a:off x="3300095" y="4875212"/>
            <a:ext cx="7086600" cy="796926"/>
            <a:chOff x="1246" y="3224"/>
            <a:chExt cx="4464" cy="502"/>
          </a:xfrm>
        </p:grpSpPr>
        <p:sp>
          <p:nvSpPr>
            <p:cNvPr id="28698" name="文本框 102416"/>
            <p:cNvSpPr txBox="1"/>
            <p:nvPr/>
          </p:nvSpPr>
          <p:spPr>
            <a:xfrm>
              <a:off x="1246" y="3360"/>
              <a:ext cx="4464" cy="27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Font typeface="Wingdings" panose="05000000000000000000" pitchFamily="2" charset="2"/>
                <a:buChar char="§"/>
              </a:pP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C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H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5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OH        </a:t>
              </a:r>
              <a:r>
                <a:rPr lang="zh-CN" altLang="en-US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　　  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CH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=CH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↑+H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O</a:t>
              </a:r>
            </a:p>
          </p:txBody>
        </p:sp>
        <p:grpSp>
          <p:nvGrpSpPr>
            <p:cNvPr id="28699" name="组合 102428"/>
            <p:cNvGrpSpPr/>
            <p:nvPr/>
          </p:nvGrpSpPr>
          <p:grpSpPr>
            <a:xfrm>
              <a:off x="2420" y="3224"/>
              <a:ext cx="907" cy="502"/>
              <a:chOff x="2969" y="3224"/>
              <a:chExt cx="907" cy="502"/>
            </a:xfrm>
          </p:grpSpPr>
          <p:sp>
            <p:nvSpPr>
              <p:cNvPr id="28700" name="矩形 102429"/>
              <p:cNvSpPr/>
              <p:nvPr/>
            </p:nvSpPr>
            <p:spPr>
              <a:xfrm>
                <a:off x="3100" y="3224"/>
                <a:ext cx="635" cy="25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altLang="zh-CN" sz="2000" b="1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170℃</a:t>
                </a:r>
                <a:endParaRPr lang="en-US" altLang="zh-CN" sz="2000" b="1" baseline="-25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8701" name="矩形 102430"/>
              <p:cNvSpPr/>
              <p:nvPr/>
            </p:nvSpPr>
            <p:spPr>
              <a:xfrm>
                <a:off x="2969" y="3475"/>
                <a:ext cx="907" cy="25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zh-CN" altLang="en-US" sz="2000" b="1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浓</a:t>
                </a:r>
                <a:r>
                  <a:rPr lang="en-US" altLang="zh-CN" sz="2000" b="1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H</a:t>
                </a:r>
                <a:r>
                  <a:rPr lang="en-US" altLang="zh-CN" sz="2000" b="1" baseline="-250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2</a:t>
                </a:r>
                <a:r>
                  <a:rPr lang="en-US" altLang="zh-CN" sz="2000" b="1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SO</a:t>
                </a:r>
                <a:r>
                  <a:rPr lang="en-US" altLang="zh-CN" sz="2000" b="1" baseline="-250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4</a:t>
                </a:r>
              </a:p>
            </p:txBody>
          </p:sp>
          <p:sp>
            <p:nvSpPr>
              <p:cNvPr id="28702" name="直接连接符 102431"/>
              <p:cNvSpPr/>
              <p:nvPr/>
            </p:nvSpPr>
            <p:spPr>
              <a:xfrm>
                <a:off x="3100" y="3475"/>
                <a:ext cx="681" cy="0"/>
              </a:xfrm>
              <a:prstGeom prst="line">
                <a:avLst/>
              </a:prstGeom>
              <a:ln w="9525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</p:grpSp>
      <p:grpSp>
        <p:nvGrpSpPr>
          <p:cNvPr id="102438" name="组合 102437"/>
          <p:cNvGrpSpPr/>
          <p:nvPr/>
        </p:nvGrpSpPr>
        <p:grpSpPr>
          <a:xfrm>
            <a:off x="3150870" y="5607050"/>
            <a:ext cx="6629400" cy="795338"/>
            <a:chOff x="1056" y="3628"/>
            <a:chExt cx="4176" cy="501"/>
          </a:xfrm>
        </p:grpSpPr>
        <p:sp>
          <p:nvSpPr>
            <p:cNvPr id="28704" name="文本框 102417"/>
            <p:cNvSpPr txBox="1"/>
            <p:nvPr/>
          </p:nvSpPr>
          <p:spPr>
            <a:xfrm>
              <a:off x="1056" y="3744"/>
              <a:ext cx="4176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HCOOH</a:t>
              </a:r>
              <a:r>
                <a:rPr lang="zh-CN" altLang="en-US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　　　　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CO ↑ </a:t>
              </a:r>
              <a:r>
                <a:rPr lang="zh-CN" altLang="en-US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＋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H</a:t>
              </a:r>
              <a:r>
                <a:rPr lang="en-US" altLang="zh-CN" sz="2800" b="1" baseline="-2500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2</a:t>
              </a:r>
              <a:r>
                <a:rPr lang="en-US" altLang="zh-CN" sz="2800" b="1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O</a:t>
              </a:r>
            </a:p>
          </p:txBody>
        </p:sp>
        <p:grpSp>
          <p:nvGrpSpPr>
            <p:cNvPr id="28705" name="组合 102433"/>
            <p:cNvGrpSpPr/>
            <p:nvPr/>
          </p:nvGrpSpPr>
          <p:grpSpPr>
            <a:xfrm>
              <a:off x="2069" y="3628"/>
              <a:ext cx="907" cy="501"/>
              <a:chOff x="2762" y="3225"/>
              <a:chExt cx="907" cy="501"/>
            </a:xfrm>
          </p:grpSpPr>
          <p:sp>
            <p:nvSpPr>
              <p:cNvPr id="28706" name="矩形 102434"/>
              <p:cNvSpPr/>
              <p:nvPr/>
            </p:nvSpPr>
            <p:spPr>
              <a:xfrm>
                <a:off x="2841" y="3225"/>
                <a:ext cx="635" cy="2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l-GR" altLang="zh-CN" sz="1800" b="1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　Δ</a:t>
                </a:r>
              </a:p>
            </p:txBody>
          </p:sp>
          <p:sp>
            <p:nvSpPr>
              <p:cNvPr id="28707" name="矩形 102435"/>
              <p:cNvSpPr/>
              <p:nvPr/>
            </p:nvSpPr>
            <p:spPr>
              <a:xfrm>
                <a:off x="2762" y="3475"/>
                <a:ext cx="907" cy="25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zh-CN" altLang="en-US" sz="2000" b="1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浓</a:t>
                </a:r>
                <a:r>
                  <a:rPr lang="en-US" altLang="zh-CN" sz="2000" b="1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H</a:t>
                </a:r>
                <a:r>
                  <a:rPr lang="en-US" altLang="zh-CN" sz="2000" b="1" baseline="-250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2</a:t>
                </a:r>
                <a:r>
                  <a:rPr lang="en-US" altLang="zh-CN" sz="2000" b="1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SO</a:t>
                </a:r>
                <a:r>
                  <a:rPr lang="en-US" altLang="zh-CN" sz="2000" b="1" baseline="-2500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4</a:t>
                </a:r>
              </a:p>
            </p:txBody>
          </p:sp>
          <p:sp>
            <p:nvSpPr>
              <p:cNvPr id="28708" name="直接连接符 102436"/>
              <p:cNvSpPr/>
              <p:nvPr/>
            </p:nvSpPr>
            <p:spPr>
              <a:xfrm>
                <a:off x="2796" y="3475"/>
                <a:ext cx="681" cy="0"/>
              </a:xfrm>
              <a:prstGeom prst="line">
                <a:avLst/>
              </a:prstGeom>
              <a:ln w="9525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</p:grpSp>
      <p:sp>
        <p:nvSpPr>
          <p:cNvPr id="102439" name="左大括号 102438"/>
          <p:cNvSpPr/>
          <p:nvPr/>
        </p:nvSpPr>
        <p:spPr>
          <a:xfrm>
            <a:off x="1550670" y="685800"/>
            <a:ext cx="228600" cy="1905000"/>
          </a:xfrm>
          <a:prstGeom prst="leftBrace">
            <a:avLst>
              <a:gd name="adj1" fmla="val 69290"/>
              <a:gd name="adj2" fmla="val 50917"/>
            </a:avLst>
          </a:prstGeom>
          <a:noFill/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zh-CN" altLang="en-US" sz="1800" b="1" dirty="0">
              <a:solidFill>
                <a:srgbClr val="FF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440" name="左大括号 102439"/>
          <p:cNvSpPr/>
          <p:nvPr/>
        </p:nvSpPr>
        <p:spPr>
          <a:xfrm>
            <a:off x="1550670" y="3200400"/>
            <a:ext cx="228600" cy="2895600"/>
          </a:xfrm>
          <a:prstGeom prst="leftBrace">
            <a:avLst>
              <a:gd name="adj1" fmla="val 105320"/>
              <a:gd name="adj2" fmla="val 50000"/>
            </a:avLst>
          </a:prstGeom>
          <a:noFill/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441" name="文本框 102440"/>
          <p:cNvSpPr txBox="1"/>
          <p:nvPr/>
        </p:nvSpPr>
        <p:spPr>
          <a:xfrm>
            <a:off x="560070" y="762000"/>
            <a:ext cx="990600" cy="1814830"/>
          </a:xfrm>
          <a:prstGeom prst="rect">
            <a:avLst/>
          </a:prstGeom>
          <a:solidFill>
            <a:srgbClr val="00FF00"/>
          </a:solidFill>
          <a:ln w="9525">
            <a:noFill/>
          </a:ln>
        </p:spPr>
        <p:txBody>
          <a:bodyPr anchor="t">
            <a:spAutoFit/>
          </a:bodyPr>
          <a:lstStyle/>
          <a:p>
            <a:pPr algn="ctr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固体  </a:t>
            </a: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   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液体</a:t>
            </a:r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常温</a:t>
            </a:r>
            <a:endParaRPr lang="zh-CN" altLang="en-US" sz="2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2442" name="文本框 102441"/>
          <p:cNvSpPr txBox="1"/>
          <p:nvPr/>
        </p:nvSpPr>
        <p:spPr>
          <a:xfrm>
            <a:off x="560070" y="3657600"/>
            <a:ext cx="990600" cy="2245360"/>
          </a:xfrm>
          <a:prstGeom prst="rect">
            <a:avLst/>
          </a:prstGeom>
          <a:solidFill>
            <a:srgbClr val="00FF00"/>
          </a:solidFill>
          <a:ln w="9525">
            <a:noFill/>
          </a:ln>
        </p:spPr>
        <p:txBody>
          <a:bodyPr anchor="t">
            <a:spAutoFit/>
          </a:bodyPr>
          <a:lstStyle/>
          <a:p>
            <a:pPr algn="ctr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固（液）  </a:t>
            </a: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   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液体</a:t>
            </a:r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加热</a:t>
            </a:r>
            <a:endParaRPr lang="zh-CN" altLang="en-US" sz="2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2443" name="文本框 102442"/>
          <p:cNvSpPr txBox="1"/>
          <p:nvPr/>
        </p:nvSpPr>
        <p:spPr>
          <a:xfrm>
            <a:off x="8561070" y="3886200"/>
            <a:ext cx="12192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endParaRPr lang="zh-CN" altLang="en-US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" name="直接箭头连接符 1"/>
          <p:cNvCxnSpPr/>
          <p:nvPr/>
        </p:nvCxnSpPr>
        <p:spPr>
          <a:xfrm flipH="1" flipV="1">
            <a:off x="1455420" y="2752725"/>
            <a:ext cx="1695450" cy="981075"/>
          </a:xfrm>
          <a:prstGeom prst="straightConnector1">
            <a:avLst/>
          </a:prstGeom>
          <a:ln w="698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02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2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2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02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2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2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0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1" grpId="0"/>
      <p:bldP spid="102412" grpId="0"/>
      <p:bldP spid="102413" grpId="0"/>
      <p:bldP spid="102414" grpId="0"/>
      <p:bldP spid="102420" grpId="0"/>
      <p:bldP spid="102439" grpId="0" bldLvl="0" animBg="1"/>
      <p:bldP spid="102441" grpId="0" bldLvl="0" animBg="1"/>
      <p:bldP spid="102442" grpId="0" bldLvl="0" animBg="1"/>
      <p:bldP spid="1024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矩形 106497"/>
          <p:cNvSpPr/>
          <p:nvPr/>
        </p:nvSpPr>
        <p:spPr>
          <a:xfrm>
            <a:off x="786130" y="212725"/>
            <a:ext cx="5334000" cy="5334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1146175" lvl="0" indent="-1146175" fontAlgn="base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zh-CN" sz="36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3600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、实验操作的先与后 </a:t>
            </a:r>
          </a:p>
        </p:txBody>
      </p:sp>
      <p:sp>
        <p:nvSpPr>
          <p:cNvPr id="106499" name="矩形 106498"/>
          <p:cNvSpPr/>
          <p:nvPr/>
        </p:nvSpPr>
        <p:spPr>
          <a:xfrm>
            <a:off x="1676400" y="1295400"/>
            <a:ext cx="7086600" cy="6858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75000"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、装配仪器时：</a:t>
            </a:r>
            <a:r>
              <a: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先下后上；先左后右 </a:t>
            </a:r>
          </a:p>
        </p:txBody>
      </p:sp>
      <p:sp>
        <p:nvSpPr>
          <p:cNvPr id="106500" name="矩形 106499"/>
          <p:cNvSpPr/>
          <p:nvPr/>
        </p:nvSpPr>
        <p:spPr>
          <a:xfrm>
            <a:off x="1676400" y="1828800"/>
            <a:ext cx="5029200" cy="5334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75000"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、加入试剂时：</a:t>
            </a:r>
            <a:r>
              <a: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先固后液</a:t>
            </a:r>
          </a:p>
        </p:txBody>
      </p:sp>
      <p:sp>
        <p:nvSpPr>
          <p:cNvPr id="106501" name="矩形 106500"/>
          <p:cNvSpPr/>
          <p:nvPr/>
        </p:nvSpPr>
        <p:spPr>
          <a:xfrm>
            <a:off x="1676400" y="2362200"/>
            <a:ext cx="5715000" cy="11430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75000"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、实验开始时：</a:t>
            </a:r>
            <a:r>
              <a: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先查仪器的气密性，</a:t>
            </a:r>
          </a:p>
          <a:p>
            <a:pPr marL="1146175" indent="-1146175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75000"/>
            </a:pPr>
            <a:r>
              <a: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再加药品，后点酒精灯； </a:t>
            </a:r>
          </a:p>
        </p:txBody>
      </p:sp>
      <p:sp>
        <p:nvSpPr>
          <p:cNvPr id="106502" name="矩形 106501"/>
          <p:cNvSpPr/>
          <p:nvPr/>
        </p:nvSpPr>
        <p:spPr>
          <a:xfrm>
            <a:off x="1676400" y="3352800"/>
            <a:ext cx="8458200" cy="5334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75000"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、有些实验为防倒吸</a:t>
            </a:r>
            <a:r>
              <a: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，往往最后停止加热</a:t>
            </a:r>
            <a:r>
              <a:rPr lang="en-US" altLang="zh-CN" sz="2400" b="1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</p:txBody>
      </p:sp>
      <p:sp>
        <p:nvSpPr>
          <p:cNvPr id="106503" name="矩形 106502"/>
          <p:cNvSpPr/>
          <p:nvPr/>
        </p:nvSpPr>
        <p:spPr>
          <a:xfrm>
            <a:off x="1660525" y="3886200"/>
            <a:ext cx="7315200" cy="4572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75000"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、有些实验为防氧化</a:t>
            </a:r>
            <a:r>
              <a: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往往最后停止通气。</a:t>
            </a:r>
            <a:r>
              <a:rPr lang="zh-CN" altLang="en-US" sz="1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</a:p>
        </p:txBody>
      </p:sp>
      <p:pic>
        <p:nvPicPr>
          <p:cNvPr id="106504" name="图片 106503" descr="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48600" y="2438400"/>
            <a:ext cx="80962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6505" name="图片 106504" descr="2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15275" y="862013"/>
            <a:ext cx="542925" cy="1447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6506" name="图片 106505" descr="2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15200" y="533400"/>
            <a:ext cx="1685925" cy="2867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6507" name="图片 106506" descr="25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24800" y="2286000"/>
            <a:ext cx="476250" cy="38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6508" name="矩形 106507"/>
          <p:cNvSpPr/>
          <p:nvPr/>
        </p:nvSpPr>
        <p:spPr>
          <a:xfrm>
            <a:off x="1662113" y="4495800"/>
            <a:ext cx="8610600" cy="6858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marL="1146175" indent="-1146175" algn="just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75000"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、仪器拆卸的一般过程：</a:t>
            </a:r>
            <a:r>
              <a: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从右到左，自上而下，先拆主体，</a:t>
            </a:r>
          </a:p>
          <a:p>
            <a:pPr marL="1146175" indent="-1146175" algn="just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75000"/>
            </a:pPr>
            <a:r>
              <a: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后拆部件。 </a:t>
            </a:r>
          </a:p>
        </p:txBody>
      </p:sp>
      <p:pic>
        <p:nvPicPr>
          <p:cNvPr id="106509" name="图片 106508" descr="33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59788" y="1006475"/>
            <a:ext cx="2019300" cy="2381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6511" name="矩形 106510"/>
          <p:cNvSpPr/>
          <p:nvPr/>
        </p:nvSpPr>
        <p:spPr>
          <a:xfrm>
            <a:off x="1752600" y="5638800"/>
            <a:ext cx="8686800" cy="1219200"/>
          </a:xfrm>
          <a:prstGeom prst="rect">
            <a:avLst/>
          </a:prstGeom>
          <a:noFill/>
          <a:ln w="9525">
            <a:noFill/>
          </a:ln>
        </p:spPr>
        <p:txBody>
          <a:bodyPr lIns="182562" tIns="46038" rIns="182562" bIns="46038" anchor="t"/>
          <a:lstStyle/>
          <a:p>
            <a:pPr algn="just" eaLnBrk="0" hangingPunct="0">
              <a:spcBef>
                <a:spcPct val="0"/>
              </a:spcBef>
            </a:pPr>
            <a:endParaRPr lang="zh-CN" altLang="en-US" sz="2400" b="1" dirty="0">
              <a:solidFill>
                <a:srgbClr val="9900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6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7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7" dur="50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6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106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/>
      <p:bldP spid="106500" grpId="0"/>
      <p:bldP spid="106501" grpId="0"/>
      <p:bldP spid="106502" grpId="0"/>
      <p:bldP spid="106503" grpId="0"/>
      <p:bldP spid="106508" grpId="0"/>
      <p:bldP spid="1065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9217"/>
          <p:cNvSpPr>
            <a:spLocks noGrp="1" noRot="1"/>
          </p:cNvSpPr>
          <p:nvPr>
            <p:ph type="title"/>
          </p:nvPr>
        </p:nvSpPr>
        <p:spPr/>
        <p:txBody>
          <a:bodyPr anchor="ctr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40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3</a:t>
            </a:r>
            <a:r>
              <a:rPr kumimoji="0" lang="zh-CN" altLang="en-US" sz="4000" b="1" i="0" u="none" strike="noStrike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、气体的发生装置</a:t>
            </a:r>
          </a:p>
        </p:txBody>
      </p:sp>
      <p:sp>
        <p:nvSpPr>
          <p:cNvPr id="9219" name="文本占位符 9218"/>
          <p:cNvSpPr>
            <a:spLocks noGrp="1" noRot="1"/>
          </p:cNvSpPr>
          <p:nvPr>
            <p:ph type="body" sz="half" idx="1"/>
          </p:nvPr>
        </p:nvSpPr>
        <p:spPr>
          <a:xfrm>
            <a:off x="1847850" y="1341438"/>
            <a:ext cx="4194175" cy="4270375"/>
          </a:xfrm>
        </p:spPr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anose="05000000000000000000" pitchFamily="2" charset="2"/>
              <a:buChar char="§"/>
            </a:pPr>
            <a:r>
              <a:rPr kumimoji="0" lang="en-US" altLang="zh-CN" sz="3200" b="1" i="0" u="none" strike="noStrike" kern="1200" cap="none" spc="0" normalizeH="0" baseline="0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1.1</a:t>
            </a:r>
            <a:r>
              <a:rPr kumimoji="0" lang="zh-CN" altLang="en-US" sz="3200" b="1" i="0" u="none" strike="noStrike" kern="1200" cap="none" spc="0" normalizeH="0" baseline="0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　设计依据</a:t>
            </a:r>
          </a:p>
        </p:txBody>
      </p:sp>
      <p:sp>
        <p:nvSpPr>
          <p:cNvPr id="9220" name="文本框 9219"/>
          <p:cNvSpPr txBox="1"/>
          <p:nvPr/>
        </p:nvSpPr>
        <p:spPr>
          <a:xfrm>
            <a:off x="4872038" y="1268413"/>
            <a:ext cx="579596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1" fontAlgn="base">
              <a:spcBef>
                <a:spcPct val="20000"/>
              </a:spcBef>
              <a:buClr>
                <a:schemeClr val="hlink"/>
              </a:buClr>
            </a:pPr>
            <a:r>
              <a:rPr lang="zh-CN" altLang="en-US" sz="3200" b="1" strike="noStrike" noProof="1">
                <a:solidFill>
                  <a:srgbClr val="FF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反应物的状态和反应的条件</a:t>
            </a:r>
            <a:endParaRPr lang="zh-CN" altLang="en-US" sz="3200" b="1" strike="noStrike" noProof="1">
              <a:solidFill>
                <a:srgbClr val="FF00FF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1" name="矩形 9220"/>
          <p:cNvSpPr>
            <a:spLocks noRot="1"/>
          </p:cNvSpPr>
          <p:nvPr/>
        </p:nvSpPr>
        <p:spPr>
          <a:xfrm>
            <a:off x="1524000" y="1844675"/>
            <a:ext cx="4549775" cy="1698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zh-CN" sz="3600" b="1" strike="noStrike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n-ea"/>
              </a:rPr>
              <a:t>1.2</a:t>
            </a:r>
            <a:r>
              <a:rPr lang="zh-CN" altLang="en-US" sz="3600" b="1" strike="noStrike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  <a:cs typeface="+mn-ea"/>
              </a:rPr>
              <a:t>　装置的分类</a:t>
            </a:r>
            <a:endParaRPr lang="zh-CN" altLang="en-US" sz="3600" b="1" strike="noStrike" noProof="1">
              <a:solidFill>
                <a:srgbClr val="0000FF"/>
              </a:solidFill>
              <a:effectLst>
                <a:outerShdw blurRad="38100" dist="38100" dir="2700000">
                  <a:srgbClr val="000000"/>
                </a:outerShdw>
              </a:effectLst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742950" lvl="1" indent="-285750" fontAlgn="base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Char char="•"/>
            </a:pPr>
            <a:endParaRPr lang="zh-CN" altLang="en-US" sz="3600" b="1" strike="noStrike" noProof="1">
              <a:solidFill>
                <a:srgbClr val="0000FF"/>
              </a:solidFill>
              <a:effectLst>
                <a:outerShdw blurRad="38100" dist="38100" dir="2700000">
                  <a:srgbClr val="000000"/>
                </a:outerShdw>
              </a:effectLst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066800" y="2474278"/>
            <a:ext cx="5105400" cy="881698"/>
            <a:chOff x="-720" y="3897"/>
            <a:chExt cx="8040" cy="1388"/>
          </a:xfrm>
        </p:grpSpPr>
        <p:sp>
          <p:nvSpPr>
            <p:cNvPr id="31750" name="文本框 9221"/>
            <p:cNvSpPr txBox="1"/>
            <p:nvPr/>
          </p:nvSpPr>
          <p:spPr>
            <a:xfrm>
              <a:off x="-720" y="3897"/>
              <a:ext cx="7440" cy="75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lvl="1" indent="0"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</a:pP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（</a:t>
              </a:r>
              <a:r>
                <a: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1</a:t>
              </a: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）固＋固　</a:t>
              </a:r>
              <a:r>
                <a:rPr lang="zh-CN" altLang="en-US" sz="2800" b="1" dirty="0"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加热</a:t>
              </a:r>
            </a:p>
          </p:txBody>
        </p:sp>
        <p:sp>
          <p:nvSpPr>
            <p:cNvPr id="31751" name="文本框 9230"/>
            <p:cNvSpPr txBox="1"/>
            <p:nvPr/>
          </p:nvSpPr>
          <p:spPr>
            <a:xfrm>
              <a:off x="1320" y="4560"/>
              <a:ext cx="6000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zh-CN" altLang="en-US" sz="2400" b="1" dirty="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可制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O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NH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3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CH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4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等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066800" y="3352800"/>
            <a:ext cx="5334000" cy="1210314"/>
            <a:chOff x="-720" y="5280"/>
            <a:chExt cx="8400" cy="1905"/>
          </a:xfrm>
        </p:grpSpPr>
        <p:sp>
          <p:nvSpPr>
            <p:cNvPr id="31753" name="文本框 9222"/>
            <p:cNvSpPr txBox="1"/>
            <p:nvPr/>
          </p:nvSpPr>
          <p:spPr>
            <a:xfrm>
              <a:off x="-720" y="5280"/>
              <a:ext cx="8400" cy="75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lvl="1" indent="0"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</a:pP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（</a:t>
              </a:r>
              <a:r>
                <a: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）固＋液（液＋液）</a:t>
              </a:r>
              <a:r>
                <a:rPr lang="zh-CN" altLang="en-US" sz="2800" b="1" dirty="0"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加热</a:t>
              </a:r>
            </a:p>
          </p:txBody>
        </p:sp>
        <p:sp>
          <p:nvSpPr>
            <p:cNvPr id="31754" name="文本框 9231"/>
            <p:cNvSpPr txBox="1"/>
            <p:nvPr/>
          </p:nvSpPr>
          <p:spPr>
            <a:xfrm>
              <a:off x="-120" y="5880"/>
              <a:ext cx="7200" cy="130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lvl="2" indent="0">
                <a:lnSpc>
                  <a:spcPct val="90000"/>
                </a:lnSpc>
                <a:spcBef>
                  <a:spcPct val="20000"/>
                </a:spcBef>
                <a:buClr>
                  <a:schemeClr val="folHlink"/>
                </a:buClr>
                <a:buNone/>
              </a:pPr>
              <a:r>
                <a:rPr lang="zh-CN" altLang="en-US" sz="2400" b="1" dirty="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可制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Cl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2400" b="1" err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 err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HCl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C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H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4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</a:p>
            <a:p>
              <a:pPr lvl="2" indent="0">
                <a:lnSpc>
                  <a:spcPct val="90000"/>
                </a:lnSpc>
                <a:spcBef>
                  <a:spcPct val="20000"/>
                </a:spcBef>
                <a:buClr>
                  <a:schemeClr val="folHlink"/>
                </a:buClr>
                <a:buNone/>
              </a:pP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CO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NO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SO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2400" b="1" dirty="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等</a:t>
              </a: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1066800" y="4572000"/>
            <a:ext cx="5029200" cy="881064"/>
            <a:chOff x="-720" y="7200"/>
            <a:chExt cx="7920" cy="1387"/>
          </a:xfrm>
        </p:grpSpPr>
        <p:sp>
          <p:nvSpPr>
            <p:cNvPr id="31756" name="文本框 9223"/>
            <p:cNvSpPr txBox="1"/>
            <p:nvPr/>
          </p:nvSpPr>
          <p:spPr>
            <a:xfrm>
              <a:off x="-720" y="7200"/>
              <a:ext cx="7920" cy="75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lvl="1" indent="0"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</a:pP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（</a:t>
              </a:r>
              <a:r>
                <a: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3</a:t>
              </a: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）块固＋液    </a:t>
              </a:r>
              <a:r>
                <a:rPr lang="zh-CN" altLang="en-US" sz="2800" b="1" dirty="0"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常温</a:t>
              </a:r>
            </a:p>
          </p:txBody>
        </p:sp>
        <p:sp>
          <p:nvSpPr>
            <p:cNvPr id="31757" name="文本框 9233"/>
            <p:cNvSpPr txBox="1"/>
            <p:nvPr/>
          </p:nvSpPr>
          <p:spPr>
            <a:xfrm>
              <a:off x="-120" y="7920"/>
              <a:ext cx="6480" cy="66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lvl="2" indent="0">
                <a:lnSpc>
                  <a:spcPct val="90000"/>
                </a:lnSpc>
                <a:spcBef>
                  <a:spcPct val="20000"/>
                </a:spcBef>
                <a:buClr>
                  <a:schemeClr val="folHlink"/>
                </a:buClr>
                <a:buNone/>
              </a:pPr>
              <a:r>
                <a:rPr lang="zh-CN" altLang="en-US" sz="2400" b="1" dirty="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可制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CO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H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S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H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endParaRPr lang="en-US" altLang="zh-CN" sz="2400" b="1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1055688" y="5445125"/>
            <a:ext cx="5040312" cy="1177925"/>
            <a:chOff x="-737" y="8575"/>
            <a:chExt cx="7937" cy="1855"/>
          </a:xfrm>
        </p:grpSpPr>
        <p:sp>
          <p:nvSpPr>
            <p:cNvPr id="31759" name="文本框 9232"/>
            <p:cNvSpPr txBox="1"/>
            <p:nvPr/>
          </p:nvSpPr>
          <p:spPr>
            <a:xfrm>
              <a:off x="-120" y="9240"/>
              <a:ext cx="7320" cy="119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lvl="2" indent="0">
                <a:lnSpc>
                  <a:spcPct val="90000"/>
                </a:lnSpc>
                <a:spcBef>
                  <a:spcPct val="20000"/>
                </a:spcBef>
                <a:buClr>
                  <a:schemeClr val="folHlink"/>
                </a:buClr>
                <a:buNone/>
              </a:pPr>
              <a:r>
                <a:rPr lang="zh-CN" altLang="en-US" sz="2400" b="1" dirty="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可制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CO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H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S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H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O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NH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3</a:t>
              </a:r>
              <a:r>
                <a:rPr lang="zh-CN" altLang="en-US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C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en-US" altLang="zh-CN" sz="2400" b="1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H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2400" b="1" dirty="0">
                  <a:solidFill>
                    <a:srgbClr val="0000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等</a:t>
              </a:r>
            </a:p>
          </p:txBody>
        </p:sp>
        <p:sp>
          <p:nvSpPr>
            <p:cNvPr id="31760" name="文本框 9234"/>
            <p:cNvSpPr txBox="1"/>
            <p:nvPr/>
          </p:nvSpPr>
          <p:spPr>
            <a:xfrm>
              <a:off x="-737" y="8575"/>
              <a:ext cx="7920" cy="75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lvl="1" indent="0"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</a:pP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（</a:t>
              </a:r>
              <a:r>
                <a:rPr lang="en-US" altLang="zh-CN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4</a:t>
              </a: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）固＋液    </a:t>
              </a:r>
              <a:r>
                <a:rPr lang="zh-CN" altLang="en-US" sz="2800" b="1" dirty="0"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常温</a:t>
              </a:r>
            </a:p>
          </p:txBody>
        </p:sp>
      </p:grpSp>
      <p:sp>
        <p:nvSpPr>
          <p:cNvPr id="31761" name="文本框 9235"/>
          <p:cNvSpPr txBox="1"/>
          <p:nvPr/>
        </p:nvSpPr>
        <p:spPr>
          <a:xfrm>
            <a:off x="8610600" y="5105400"/>
            <a:ext cx="533400" cy="39878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endParaRPr lang="zh-CN" altLang="en-US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762" name="文本框 9464"/>
          <p:cNvSpPr txBox="1"/>
          <p:nvPr/>
        </p:nvSpPr>
        <p:spPr>
          <a:xfrm>
            <a:off x="6816725" y="12425363"/>
            <a:ext cx="1512888" cy="3683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lstStyle/>
          <a:p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3935413" y="0"/>
            <a:ext cx="5688013" cy="583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3200" b="1" noProof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选择气体发生装置的依据？</a:t>
            </a:r>
            <a:endParaRPr lang="zh-CN" altLang="en-US" sz="3200" b="1" noProof="1">
              <a:solidFill>
                <a:srgbClr val="0000FF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725" y="2192338"/>
            <a:ext cx="3270250" cy="4268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5613" y="2192338"/>
            <a:ext cx="3449637" cy="4268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5613" y="2224088"/>
            <a:ext cx="3449637" cy="42656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5613" y="2224088"/>
            <a:ext cx="3300412" cy="42656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91263" y="2192338"/>
            <a:ext cx="4291012" cy="4268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1625" y="1900238"/>
            <a:ext cx="3930650" cy="47228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文本框 165889"/>
          <p:cNvSpPr txBox="1"/>
          <p:nvPr/>
        </p:nvSpPr>
        <p:spPr>
          <a:xfrm>
            <a:off x="480060" y="118110"/>
            <a:ext cx="6985000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例</a:t>
            </a:r>
            <a:r>
              <a:rPr lang="en-US" altLang="zh-CN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</a:p>
        </p:txBody>
      </p:sp>
      <p:sp>
        <p:nvSpPr>
          <p:cNvPr id="37890" name="文本框 165890"/>
          <p:cNvSpPr txBox="1"/>
          <p:nvPr/>
        </p:nvSpPr>
        <p:spPr>
          <a:xfrm>
            <a:off x="1919288" y="476250"/>
            <a:ext cx="8064500" cy="35382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（</a:t>
            </a:r>
            <a:r>
              <a:rPr lang="en-US" altLang="zh-CN" sz="2800" b="1" dirty="0">
                <a:solidFill>
                  <a:srgbClr val="0000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1</a:t>
            </a:r>
            <a:r>
              <a:rPr lang="zh-CN" altLang="en-US" sz="2800" b="1" dirty="0">
                <a:solidFill>
                  <a:srgbClr val="0000FF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）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在没有现成的</a:t>
            </a:r>
            <a:r>
              <a:rPr lang="en-US" altLang="zh-CN" sz="28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CO</a:t>
            </a:r>
            <a:r>
              <a:rPr lang="en-US" altLang="zh-CN" sz="2800" b="1" baseline="-2500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气体发生器的情况下，请你选用下图中的部分仪器，装配成一个简易的、能随开随用、随关随停的</a:t>
            </a:r>
            <a:r>
              <a:rPr lang="en-US" altLang="zh-CN" sz="28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CO</a:t>
            </a:r>
            <a:r>
              <a:rPr lang="en-US" altLang="zh-CN" sz="2800" b="1" baseline="-2500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气体发生装置。应选用的仪器是（填入仪器的编号）</a:t>
            </a:r>
            <a:r>
              <a:rPr lang="zh-CN" altLang="en-US" sz="2800" b="1" u="sng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            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</a:p>
          <a:p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</a:t>
            </a:r>
            <a:r>
              <a:rPr lang="en-US" altLang="zh-CN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）若用上述装置制取</a:t>
            </a:r>
            <a:r>
              <a:rPr lang="en-US" altLang="zh-CN" sz="28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CO</a:t>
            </a:r>
            <a:r>
              <a:rPr lang="en-US" altLang="zh-CN" sz="2800" b="1" baseline="-2500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气体，而实验室只有稀硫酸、浓硝酸、水、块状纯碱、块状大理石，比较合理的方案应选用的药品是</a:t>
            </a:r>
            <a:r>
              <a:rPr lang="zh-CN" altLang="en-US" sz="2800" b="1" u="sng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              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</a:p>
          <a:p>
            <a:endParaRPr lang="zh-CN" altLang="en-US" sz="2800" b="1" dirty="0">
              <a:solidFill>
                <a:srgbClr val="0000FF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37891" name="文本框 165891"/>
          <p:cNvSpPr txBox="1"/>
          <p:nvPr/>
        </p:nvSpPr>
        <p:spPr>
          <a:xfrm>
            <a:off x="2351088" y="4149725"/>
            <a:ext cx="7561262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37892" name="图片 16589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388" y="3860800"/>
            <a:ext cx="8964612" cy="2708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5894" name="文本框 165893"/>
          <p:cNvSpPr txBox="1"/>
          <p:nvPr/>
        </p:nvSpPr>
        <p:spPr>
          <a:xfrm>
            <a:off x="6167438" y="3043238"/>
            <a:ext cx="3744912" cy="3308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65000"/>
              </a:lnSpc>
              <a:buClr>
                <a:schemeClr val="folHlink"/>
              </a:buClr>
            </a:pPr>
            <a:r>
              <a:rPr lang="zh-CN" altLang="en-US" sz="2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  <a:sym typeface="Wingdings" panose="05000000000000000000" pitchFamily="2" charset="2"/>
              </a:rPr>
              <a:t>浓硝酸、水、块状大理石</a:t>
            </a:r>
            <a:r>
              <a:rPr lang="zh-CN" altLang="en-US" b="1" dirty="0">
                <a:solidFill>
                  <a:srgbClr val="00FF00"/>
                </a:solidFill>
                <a:latin typeface="幼圆" panose="02010509060101010101" pitchFamily="49" charset="-122"/>
                <a:ea typeface="幼圆" panose="02010509060101010101" pitchFamily="49" charset="-122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165895" name="文本框 165894"/>
          <p:cNvSpPr txBox="1"/>
          <p:nvPr/>
        </p:nvSpPr>
        <p:spPr>
          <a:xfrm>
            <a:off x="6240463" y="1773238"/>
            <a:ext cx="3455987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buClr>
                <a:schemeClr val="folHlink"/>
              </a:buClr>
            </a:pPr>
            <a:r>
              <a:rPr lang="en-US" altLang="zh-CN" sz="2400" b="1" dirty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  <a:sym typeface="Wingdings" panose="05000000000000000000" pitchFamily="2" charset="2"/>
              </a:rPr>
              <a:t>(a)</a:t>
            </a:r>
            <a:r>
              <a:rPr lang="zh-CN" altLang="en-US" sz="2400" b="1" dirty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  <a:sym typeface="Wingdings" panose="05000000000000000000" pitchFamily="2" charset="2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  <a:sym typeface="Wingdings" panose="05000000000000000000" pitchFamily="2" charset="2"/>
              </a:rPr>
              <a:t>(c)</a:t>
            </a:r>
            <a:r>
              <a:rPr lang="zh-CN" altLang="en-US" sz="2400" b="1" dirty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  <a:sym typeface="Wingdings" panose="05000000000000000000" pitchFamily="2" charset="2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  <a:sym typeface="Wingdings" panose="05000000000000000000" pitchFamily="2" charset="2"/>
              </a:rPr>
              <a:t>(d)</a:t>
            </a:r>
            <a:r>
              <a:rPr lang="zh-CN" altLang="en-US" sz="2400" b="1" dirty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  <a:sym typeface="Wingdings" panose="05000000000000000000" pitchFamily="2" charset="2"/>
              </a:rPr>
              <a:t>、</a:t>
            </a:r>
            <a:r>
              <a:rPr lang="en-US" altLang="zh-CN" sz="2400" b="1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  <a:sym typeface="Wingdings" panose="05000000000000000000" pitchFamily="2" charset="2"/>
              </a:rPr>
              <a:t>(e)</a:t>
            </a:r>
            <a:endParaRPr lang="en-US" altLang="zh-CN" b="1">
              <a:solidFill>
                <a:srgbClr val="00FF00"/>
              </a:solidFill>
              <a:latin typeface="隶书" panose="02010509060101010101" pitchFamily="49" charset="-122"/>
              <a:ea typeface="隶书" panose="02010509060101010101" pitchFamily="49" charset="-122"/>
              <a:sym typeface="Wingdings" panose="05000000000000000000" pitchFamily="2" charset="2"/>
            </a:endParaRPr>
          </a:p>
        </p:txBody>
      </p:sp>
      <p:pic>
        <p:nvPicPr>
          <p:cNvPr id="165896" name="图片 16589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2538" y="0"/>
            <a:ext cx="1417637" cy="2565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5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5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5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5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5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5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5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图片 164865" descr="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2715" y="1447483"/>
            <a:ext cx="1657350" cy="3962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8914" name="矩形 164866"/>
          <p:cNvSpPr/>
          <p:nvPr/>
        </p:nvSpPr>
        <p:spPr>
          <a:xfrm>
            <a:off x="1774825" y="509270"/>
            <a:ext cx="8675688" cy="547751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</a:pPr>
            <a:endParaRPr lang="en-US" altLang="zh-CN" sz="2800" b="1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spcBef>
                <a:spcPct val="0"/>
              </a:spcBef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利用右图和下列试剂制取下列气体</a:t>
            </a:r>
            <a:r>
              <a:rPr lang="zh-CN" altLang="en-US" sz="2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</a:p>
          <a:p>
            <a:pPr>
              <a:spcBef>
                <a:spcPct val="0"/>
              </a:spcBef>
            </a:pPr>
            <a:r>
              <a:rPr lang="zh-CN" altLang="en-US" sz="2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浓硫酸     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浓盐酸   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食盐 </a:t>
            </a:r>
          </a:p>
          <a:p>
            <a:pPr>
              <a:spcBef>
                <a:spcPct val="0"/>
              </a:spcBef>
            </a:pPr>
            <a:r>
              <a:rPr lang="zh-CN" altLang="en-US" sz="12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</a:p>
          <a:p>
            <a:pPr>
              <a:spcBef>
                <a:spcPct val="0"/>
              </a:spcBef>
            </a:pPr>
            <a:r>
              <a:rPr lang="zh-CN" altLang="en-US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二氧化锰   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氯酸钾    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过氧化氢 </a:t>
            </a:r>
          </a:p>
          <a:p>
            <a:pPr>
              <a:spcBef>
                <a:spcPct val="0"/>
              </a:spcBef>
            </a:pPr>
            <a:endParaRPr lang="zh-CN" altLang="en-US" sz="1400" b="1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spcBef>
                <a:spcPct val="0"/>
              </a:spcBef>
            </a:pPr>
            <a:r>
              <a:rPr lang="zh-CN" altLang="en-US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高锰酸钾    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浓氨水   </a:t>
            </a:r>
            <a:r>
              <a:rPr lang="en-US" altLang="zh-CN" sz="2800" b="1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J</a:t>
            </a: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氢氧化钠 </a:t>
            </a:r>
          </a:p>
          <a:p>
            <a:pPr>
              <a:spcBef>
                <a:spcPct val="0"/>
              </a:spcBef>
            </a:pPr>
            <a:endParaRPr lang="zh-CN" altLang="en-US" sz="8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spcBef>
                <a:spcPct val="0"/>
              </a:spcBef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试用各试剂序号回答：</a:t>
            </a:r>
          </a:p>
          <a:p>
            <a:pPr>
              <a:spcBef>
                <a:spcPct val="0"/>
              </a:spcBef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若要快速制备少量氧气，应选择         </a:t>
            </a:r>
          </a:p>
          <a:p>
            <a:pPr>
              <a:spcBef>
                <a:spcPct val="0"/>
              </a:spcBef>
            </a:pPr>
            <a:endParaRPr lang="zh-CN" altLang="en-US" sz="12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spcBef>
                <a:spcPct val="0"/>
              </a:spcBef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若要快速制备少量氯化氢，应选择</a:t>
            </a:r>
          </a:p>
          <a:p>
            <a:pPr>
              <a:spcBef>
                <a:spcPct val="0"/>
              </a:spcBef>
            </a:pPr>
            <a:endParaRPr lang="zh-CN" altLang="en-US" sz="12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spcBef>
                <a:spcPct val="0"/>
              </a:spcBef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若要快速制备少量氨气，应选择</a:t>
            </a:r>
          </a:p>
          <a:p>
            <a:pPr>
              <a:spcBef>
                <a:spcPct val="0"/>
              </a:spcBef>
            </a:pPr>
            <a:endParaRPr lang="zh-CN" altLang="en-US" sz="12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spcBef>
                <a:spcPct val="0"/>
              </a:spcBef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若要快速制备少量氯气，应选择</a:t>
            </a:r>
          </a:p>
        </p:txBody>
      </p:sp>
      <p:sp>
        <p:nvSpPr>
          <p:cNvPr id="38915" name="直接连接符 164867"/>
          <p:cNvSpPr/>
          <p:nvPr/>
        </p:nvSpPr>
        <p:spPr>
          <a:xfrm>
            <a:off x="7032625" y="4149725"/>
            <a:ext cx="1368425" cy="0"/>
          </a:xfrm>
          <a:prstGeom prst="line">
            <a:avLst/>
          </a:prstGeom>
          <a:ln w="1587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916" name="直接连接符 164868"/>
          <p:cNvSpPr/>
          <p:nvPr/>
        </p:nvSpPr>
        <p:spPr>
          <a:xfrm>
            <a:off x="7248525" y="4797425"/>
            <a:ext cx="1223963" cy="0"/>
          </a:xfrm>
          <a:prstGeom prst="line">
            <a:avLst/>
          </a:prstGeom>
          <a:ln w="1587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917" name="直接连接符 164869"/>
          <p:cNvSpPr/>
          <p:nvPr/>
        </p:nvSpPr>
        <p:spPr>
          <a:xfrm>
            <a:off x="6959600" y="5373688"/>
            <a:ext cx="1439863" cy="0"/>
          </a:xfrm>
          <a:prstGeom prst="line">
            <a:avLst/>
          </a:prstGeom>
          <a:ln w="1587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918" name="直接连接符 164870"/>
          <p:cNvSpPr/>
          <p:nvPr/>
        </p:nvSpPr>
        <p:spPr>
          <a:xfrm>
            <a:off x="6816725" y="6021388"/>
            <a:ext cx="1511300" cy="0"/>
          </a:xfrm>
          <a:prstGeom prst="line">
            <a:avLst/>
          </a:prstGeom>
          <a:ln w="15875" cap="flat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4872" name="文本框 164871"/>
          <p:cNvSpPr txBox="1"/>
          <p:nvPr/>
        </p:nvSpPr>
        <p:spPr>
          <a:xfrm>
            <a:off x="7104063" y="3716338"/>
            <a:ext cx="1008062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D</a:t>
            </a:r>
            <a:r>
              <a:rPr lang="zh-CN" altLang="en-US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、</a:t>
            </a:r>
            <a:r>
              <a:rPr lang="en-US" altLang="zh-CN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F</a:t>
            </a:r>
          </a:p>
        </p:txBody>
      </p:sp>
      <p:sp>
        <p:nvSpPr>
          <p:cNvPr id="164873" name="文本框 164872"/>
          <p:cNvSpPr txBox="1"/>
          <p:nvPr/>
        </p:nvSpPr>
        <p:spPr>
          <a:xfrm>
            <a:off x="7464425" y="4337050"/>
            <a:ext cx="1008063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A</a:t>
            </a:r>
            <a:r>
              <a:rPr lang="zh-CN" altLang="en-US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、</a:t>
            </a:r>
            <a:r>
              <a:rPr lang="en-US" altLang="zh-CN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B</a:t>
            </a:r>
          </a:p>
        </p:txBody>
      </p:sp>
      <p:sp>
        <p:nvSpPr>
          <p:cNvPr id="164874" name="文本框 164873"/>
          <p:cNvSpPr txBox="1"/>
          <p:nvPr/>
        </p:nvSpPr>
        <p:spPr>
          <a:xfrm>
            <a:off x="7248525" y="4941888"/>
            <a:ext cx="1008063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H</a:t>
            </a:r>
            <a:r>
              <a:rPr lang="zh-CN" altLang="en-US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、</a:t>
            </a:r>
            <a:r>
              <a:rPr lang="en-US" altLang="zh-CN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J</a:t>
            </a:r>
          </a:p>
        </p:txBody>
      </p:sp>
      <p:sp>
        <p:nvSpPr>
          <p:cNvPr id="164875" name="文本框 164874"/>
          <p:cNvSpPr txBox="1"/>
          <p:nvPr/>
        </p:nvSpPr>
        <p:spPr>
          <a:xfrm>
            <a:off x="7175500" y="5589588"/>
            <a:ext cx="1008063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B</a:t>
            </a:r>
            <a:r>
              <a:rPr lang="zh-CN" altLang="en-US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、</a:t>
            </a:r>
            <a:r>
              <a:rPr lang="en-US" altLang="zh-CN" sz="2400" b="1">
                <a:solidFill>
                  <a:srgbClr val="CC0000"/>
                </a:solidFill>
                <a:latin typeface="Arial" panose="020B0604020202020204" pitchFamily="34" charset="0"/>
                <a:ea typeface="楷体_GB2312" pitchFamily="49" charset="-122"/>
              </a:rPr>
              <a:t>G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05460" y="391160"/>
            <a:ext cx="9899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例</a:t>
            </a:r>
            <a:r>
              <a:rPr lang="en-US" altLang="zh-CN" sz="36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endParaRPr lang="zh-CN" altLang="en-US" sz="36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4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4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2" grpId="0"/>
      <p:bldP spid="164873" grpId="0"/>
      <p:bldP spid="164874" grpId="0"/>
      <p:bldP spid="16487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3480,&quot;width&quot;:664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0e0b73b-c3a6-4c01-b83c-fb66ac7b4dd3}"/>
  <p:tag name="TABLE_ENDDRAG_ORIGIN_RECT" val="809*397"/>
  <p:tag name="TABLE_ENDDRAG_RECT" val="111*138*809*39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0a3074e-8745-4fc9-91f3-243610035ef1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77e67edb-1e71-44b3-9471-fa7e54d2d400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f9acf7f-ba02-40e2-bf74-451e19d680e1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43ffc7cc-cb20-471b-b1e0-779fc991d492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 lang="zh-CN" altLang="en-US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1861</Words>
  <Application>Microsoft Office PowerPoint</Application>
  <PresentationFormat>宽屏</PresentationFormat>
  <Paragraphs>349</Paragraphs>
  <Slides>26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26</vt:i4>
      </vt:variant>
    </vt:vector>
  </HeadingPairs>
  <TitlesOfParts>
    <vt:vector size="46" baseType="lpstr">
      <vt:lpstr>Time New Romans</vt:lpstr>
      <vt:lpstr>黑体</vt:lpstr>
      <vt:lpstr>华文细黑</vt:lpstr>
      <vt:lpstr>华文中宋</vt:lpstr>
      <vt:lpstr>楷体_GB2312</vt:lpstr>
      <vt:lpstr>隶书</vt:lpstr>
      <vt:lpstr>宋体</vt:lpstr>
      <vt:lpstr>微软雅黑</vt:lpstr>
      <vt:lpstr>幼圆</vt:lpstr>
      <vt:lpstr>Arial</vt:lpstr>
      <vt:lpstr>Arial Black</vt:lpstr>
      <vt:lpstr>Calibri</vt:lpstr>
      <vt:lpstr>Impact</vt:lpstr>
      <vt:lpstr>Times New Roman</vt:lpstr>
      <vt:lpstr>Wingdings</vt:lpstr>
      <vt:lpstr>Office 主题</vt:lpstr>
      <vt:lpstr>Microsoft Word 97 - 2003 Document</vt:lpstr>
      <vt:lpstr>Paintbrush Picture</vt:lpstr>
      <vt:lpstr>Equation.3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3、气体的发生装置</vt:lpstr>
      <vt:lpstr>PowerPoint 演示文稿</vt:lpstr>
      <vt:lpstr>PowerPoint 演示文稿</vt:lpstr>
      <vt:lpstr>3、气体的净化装置</vt:lpstr>
      <vt:lpstr>3、气体的净化装置</vt:lpstr>
      <vt:lpstr>PowerPoint 演示文稿</vt:lpstr>
      <vt:lpstr>3、气体的净化装置</vt:lpstr>
      <vt:lpstr>PowerPoint 演示文稿</vt:lpstr>
      <vt:lpstr>PowerPoint 演示文稿</vt:lpstr>
      <vt:lpstr>PowerPoint 演示文稿</vt:lpstr>
      <vt:lpstr>4、气体的收集装置</vt:lpstr>
      <vt:lpstr>4、气体的收集装置</vt:lpstr>
      <vt:lpstr>5、尾气处理装置</vt:lpstr>
      <vt:lpstr>PowerPoint 演示文稿</vt:lpstr>
      <vt:lpstr>5、尾气处理装置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朱珂</dc:creator>
  <cp:lastModifiedBy>珂 朱</cp:lastModifiedBy>
  <cp:revision>55</cp:revision>
  <dcterms:created xsi:type="dcterms:W3CDTF">2020-03-08T06:28:00Z</dcterms:created>
  <dcterms:modified xsi:type="dcterms:W3CDTF">2025-11-21T15:18:58Z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12FF5C800C6444938A5CAA59996D2CE2_12</vt:lpwstr>
  </property>
</Properties>
</file>