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4" r:id="rId2"/>
    <p:sldId id="275" r:id="rId3"/>
    <p:sldId id="276" r:id="rId4"/>
    <p:sldId id="277" r:id="rId5"/>
    <p:sldId id="278" r:id="rId6"/>
    <p:sldId id="279" r:id="rId7"/>
    <p:sldId id="258" r:id="rId8"/>
    <p:sldId id="257" r:id="rId9"/>
    <p:sldId id="263" r:id="rId10"/>
    <p:sldId id="259" r:id="rId11"/>
    <p:sldId id="271" r:id="rId12"/>
    <p:sldId id="272" r:id="rId13"/>
    <p:sldId id="273" r:id="rId14"/>
    <p:sldId id="280" r:id="rId15"/>
    <p:sldId id="281" r:id="rId16"/>
    <p:sldId id="260" r:id="rId17"/>
    <p:sldId id="261" r:id="rId18"/>
    <p:sldId id="282" r:id="rId19"/>
    <p:sldId id="283" r:id="rId20"/>
    <p:sldId id="284" r:id="rId21"/>
    <p:sldId id="285" r:id="rId22"/>
    <p:sldId id="286" r:id="rId23"/>
    <p:sldId id="287"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Administrator" initials="A" lastIdx="0" clrIdx="1"/>
  <p:cmAuthor id="3" name="wwz" initials="w" lastIdx="0" clrIdx="2"/>
  <p:cmAuthor id="4" name="吴文中" initials="wwz" lastIdx="0" clrIdx="3"/>
  <p:cmAuthor id="5" name="Microsoft Office 用户" initials="" lastIdx="0" clrIdx="4"/>
  <p:cmAuthor id="6" name="lenovo" initials="l" lastIdx="0" clrIdx="5"/>
  <p:cmAuthor id="7" name="Author" initials="A" lastIdx="0" clrIdx="6"/>
  <p:cmAuthor id="8" name="王习习" initials="王" lastIdx="0" clrIdx="7"/>
  <p:cmAuthor id="9" name="作者" initials="A" lastIdx="0" clrIdx="8"/>
  <p:cmAuthor id="10" name="Lenovo" initials="L" lastIdx="0" clrIdx="9"/>
  <p:cmAuthor id="11" name="谭 德山" initials="谭" lastIdx="0" clrIdx="10"/>
  <p:cmAuthor id="12" name="Prashant Sridharan" initials="P" lastIdx="0" clrIdx="11"/>
  <p:cmAuthor id="13" name="Karen Carter" initials="K" lastIdx="0" clrIdx="12"/>
  <p:cmAuthor id="14" name="Jeff Ressler" initials="J"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0" d="100"/>
          <a:sy n="30" d="100"/>
        </p:scale>
        <p:origin x="378" y="2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44947CC-0FDC-4083-947F-FAC7BA8D8C32}"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44947CC-0FDC-4083-947F-FAC7BA8D8C3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p:txBody>
          <a:bodyPr/>
          <a:lstStyle/>
          <a:p>
            <a:pPr marL="0" marR="0" indent="0" algn="l" defTabSz="2438400" rtl="0" eaLnBrk="1" fontAlgn="auto" latinLnBrk="0" hangingPunct="1">
              <a:lnSpc>
                <a:spcPct val="100000"/>
              </a:lnSpc>
              <a:spcBef>
                <a:spcPct val="0"/>
              </a:spcBef>
              <a:spcAft>
                <a:spcPct val="0"/>
              </a:spcAft>
              <a:buClrTx/>
              <a:buSzTx/>
              <a:buFontTx/>
              <a:buNone/>
              <a:defRPr/>
            </a:pPr>
            <a:r>
              <a:rPr lang="zh-CN" altLang="en-US" sz="3200" b="1">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所以在解答该问题时，熟悉实验原型的同学就可以直接关联教材中分离提纯中粗苯甲酸的实验，结合PbO在两种浓度的NaOH溶液中的溶解度曲线，就能快速表达实验操作是：将PbO粗品溶解在一定量的110 ℃的35 % NaOH溶液，充分溶解后，趁热过滤，冷却、结晶后再过滤。</a:t>
            </a:r>
          </a:p>
          <a:p>
            <a:pPr marL="0" marR="0" indent="0" algn="l" defTabSz="2438400" rtl="0" eaLnBrk="1" fontAlgn="auto" latinLnBrk="0" hangingPunct="1">
              <a:lnSpc>
                <a:spcPct val="100000"/>
              </a:lnSpc>
              <a:spcBef>
                <a:spcPct val="0"/>
              </a:spcBef>
              <a:spcAft>
                <a:spcPct val="0"/>
              </a:spcAft>
              <a:buClrTx/>
              <a:buSzTx/>
              <a:buFontTx/>
              <a:buNone/>
              <a:defRPr/>
            </a:pPr>
            <a:endParaRPr lang="zh-CN" altLang="en-US" sz="3200" b="1">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marR="0" indent="0" algn="l" defTabSz="2438400" rtl="0" eaLnBrk="1" fontAlgn="auto" latinLnBrk="0" hangingPunct="1">
              <a:lnSpc>
                <a:spcPct val="100000"/>
              </a:lnSpc>
              <a:spcBef>
                <a:spcPct val="0"/>
              </a:spcBef>
              <a:spcAft>
                <a:spcPct val="0"/>
              </a:spcAft>
              <a:buClrTx/>
              <a:buSzTx/>
              <a:buFontTx/>
              <a:buNone/>
              <a:defRPr/>
            </a:pPr>
            <a:endParaRPr lang="zh-CN" altLang="en-US" sz="3200" b="1">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marR="0" indent="0" algn="l" defTabSz="2438400" rtl="0" eaLnBrk="1" fontAlgn="auto" latinLnBrk="0" hangingPunct="1">
              <a:lnSpc>
                <a:spcPct val="100000"/>
              </a:lnSpc>
              <a:spcBef>
                <a:spcPct val="0"/>
              </a:spcBef>
              <a:spcAft>
                <a:spcPct val="0"/>
              </a:spcAft>
              <a:buClrTx/>
              <a:buSzTx/>
              <a:buFontTx/>
              <a:buNone/>
              <a:defRPr/>
            </a:pPr>
            <a:endParaRPr lang="zh-CN" altLang="en-US" sz="3200" b="1">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6C56211C-C84C-4070-AAFE-C4F0313C77EB}"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1073743875" descr="学科网 zxxk.com"/>
          <p:cNvPicPr>
            <a:picLocks noChangeAspect="1"/>
          </p:cNvPicPr>
          <p:nvPr/>
        </p:nvPicPr>
        <p:blipFill>
          <a:blip r:embed="rId13"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NULL"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7.jpe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tags" Target="../tags/tag12.xml"/><Relationship Id="rId11" Type="http://schemas.openxmlformats.org/officeDocument/2006/relationships/oleObject" Target="../embeddings/oleObject1.bin"/><Relationship Id="rId5" Type="http://schemas.openxmlformats.org/officeDocument/2006/relationships/tags" Target="../tags/tag11.xml"/><Relationship Id="rId10"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hyperlink" Target="&#33519;&#30002;&#37240;&#30340;&#37325;&#32467;&#26230;.fl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1125" y="810260"/>
            <a:ext cx="12080875" cy="1322070"/>
          </a:xfrm>
          <a:prstGeom prst="rect">
            <a:avLst/>
          </a:prstGeom>
          <a:solidFill>
            <a:schemeClr val="accent6">
              <a:lumMod val="75000"/>
            </a:schemeClr>
          </a:solidFill>
        </p:spPr>
        <p:txBody>
          <a:bodyPr wrap="square" rtlCol="0">
            <a:spAutoFit/>
          </a:bodyPr>
          <a:lstStyle/>
          <a:p>
            <a:pPr algn="ctr"/>
            <a:r>
              <a:rPr lang="zh-CN" altLang="en-US" sz="4000" b="1">
                <a:solidFill>
                  <a:schemeClr val="bg1"/>
                </a:solidFill>
              </a:rPr>
              <a:t>高考化学中的热点问题</a:t>
            </a:r>
            <a:r>
              <a:rPr lang="en-US" altLang="zh-CN" sz="4000" b="1">
                <a:solidFill>
                  <a:schemeClr val="bg1"/>
                </a:solidFill>
              </a:rPr>
              <a:t>——</a:t>
            </a:r>
            <a:r>
              <a:rPr lang="zh-CN" altLang="en-US" sz="4000" b="1">
                <a:solidFill>
                  <a:schemeClr val="bg1"/>
                </a:solidFill>
              </a:rPr>
              <a:t>工业流程中物质的分离和提纯考查</a:t>
            </a:r>
            <a:r>
              <a:rPr lang="en-US" altLang="zh-CN" sz="2400" b="1" baseline="-25000">
                <a:solidFill>
                  <a:schemeClr val="bg1"/>
                </a:solidFill>
              </a:rPr>
              <a:t>                            </a:t>
            </a:r>
            <a:r>
              <a:rPr lang="en-US" altLang="zh-CN" sz="2400" b="1" baseline="-25000">
                <a:solidFill>
                  <a:schemeClr val="bg2"/>
                </a:solidFill>
              </a:rPr>
              <a:t>                                           </a:t>
            </a:r>
          </a:p>
        </p:txBody>
      </p:sp>
      <p:pic>
        <p:nvPicPr>
          <p:cNvPr id="2" name="图片 1"/>
          <p:cNvPicPr>
            <a:picLocks noChangeAspect="1"/>
          </p:cNvPicPr>
          <p:nvPr/>
        </p:nvPicPr>
        <p:blipFill>
          <a:blip r:embed="rId3"/>
          <a:stretch>
            <a:fillRect/>
          </a:stretch>
        </p:blipFill>
        <p:spPr>
          <a:xfrm>
            <a:off x="8385175" y="2279015"/>
            <a:ext cx="3383915" cy="4512945"/>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63220" y="551180"/>
            <a:ext cx="11349990" cy="368300"/>
          </a:xfrm>
          <a:prstGeom prst="rect">
            <a:avLst/>
          </a:prstGeom>
          <a:noFill/>
          <a:ln w="9525">
            <a:noFill/>
          </a:ln>
        </p:spPr>
        <p:txBody>
          <a:bodyPr wrap="square">
            <a:spAutoFit/>
          </a:bodyPr>
          <a:lstStyle/>
          <a:p>
            <a:pPr indent="0"/>
            <a:r>
              <a:rPr lang="zh-CN" b="1">
                <a:solidFill>
                  <a:srgbClr val="FF0000"/>
                </a:solidFill>
                <a:ea typeface="宋体" panose="02010600030101010101" pitchFamily="2" charset="-122"/>
              </a:rPr>
              <a:t>【2022年江苏卷16题】</a:t>
            </a:r>
            <a:r>
              <a:rPr lang="en-US" altLang="zh-CN" b="1">
                <a:solidFill>
                  <a:srgbClr val="FF0000"/>
                </a:solidFill>
                <a:ea typeface="宋体" panose="02010600030101010101" pitchFamily="2" charset="-122"/>
              </a:rPr>
              <a:t> </a:t>
            </a:r>
            <a:r>
              <a:rPr lang="zh-CN" b="0">
                <a:solidFill>
                  <a:srgbClr val="000000"/>
                </a:solidFill>
                <a:ea typeface="宋体" panose="02010600030101010101" pitchFamily="2" charset="-122"/>
              </a:rPr>
              <a:t>实验室以二氧化铈</a:t>
            </a:r>
            <a:r>
              <a:rPr lang="en-US" b="0">
                <a:solidFill>
                  <a:srgbClr val="000000"/>
                </a:solidFill>
                <a:latin typeface="Times New Roman" panose="02020603050405020304" charset="0"/>
                <a:ea typeface="宋体" panose="02010600030101010101" pitchFamily="2" charset="-122"/>
              </a:rPr>
              <a:t>(</a:t>
            </a:r>
            <a:r>
              <a:rPr lang="en-US" b="0">
                <a:solidFill>
                  <a:srgbClr val="000000"/>
                </a:solidFill>
                <a:latin typeface="Calibri" panose="020F0502020204030204"/>
                <a:ea typeface="宋体" panose="02010600030101010101" pitchFamily="2" charset="-122"/>
              </a:rPr>
              <a:t>CeO</a:t>
            </a:r>
            <a:r>
              <a:rPr lang="en-US" b="0" baseline="-25000">
                <a:solidFill>
                  <a:srgbClr val="000000"/>
                </a:solidFill>
                <a:latin typeface="Calibri" panose="020F0502020204030204"/>
                <a:ea typeface="宋体" panose="02010600030101010101" pitchFamily="2" charset="-122"/>
              </a:rPr>
              <a:t>2</a:t>
            </a:r>
            <a:r>
              <a:rPr lang="en-US" b="0">
                <a:solidFill>
                  <a:srgbClr val="000000"/>
                </a:solidFill>
                <a:latin typeface="Times New Roman" panose="02020603050405020304" charset="0"/>
                <a:ea typeface="宋体" panose="02010600030101010101" pitchFamily="2" charset="-122"/>
              </a:rPr>
              <a:t>)</a:t>
            </a:r>
            <a:r>
              <a:rPr lang="zh-CN" b="0">
                <a:solidFill>
                  <a:srgbClr val="000000"/>
                </a:solidFill>
                <a:ea typeface="宋体" panose="02010600030101010101" pitchFamily="2" charset="-122"/>
              </a:rPr>
              <a:t>废渣为原料制备</a:t>
            </a:r>
            <a:r>
              <a:rPr lang="en-US" b="0">
                <a:solidFill>
                  <a:srgbClr val="000000"/>
                </a:solidFill>
                <a:latin typeface="宋体" panose="02010600030101010101" pitchFamily="2" charset="-122"/>
                <a:ea typeface="宋体" panose="02010600030101010101" pitchFamily="2" charset="-122"/>
              </a:rPr>
              <a:t>Cl</a:t>
            </a:r>
            <a:r>
              <a:rPr lang="en-US" b="0" baseline="30000">
                <a:solidFill>
                  <a:srgbClr val="000000"/>
                </a:solidFill>
                <a:latin typeface="宋体" panose="02010600030101010101" pitchFamily="2" charset="-122"/>
                <a:ea typeface="宋体" panose="02010600030101010101" pitchFamily="2" charset="-122"/>
              </a:rPr>
              <a:t>-</a:t>
            </a:r>
            <a:r>
              <a:rPr lang="zh-CN" b="0">
                <a:solidFill>
                  <a:srgbClr val="000000"/>
                </a:solidFill>
                <a:ea typeface="宋体" panose="02010600030101010101" pitchFamily="2" charset="-122"/>
              </a:rPr>
              <a:t>含量少的</a:t>
            </a:r>
            <a:r>
              <a:rPr lang="en-US" b="0">
                <a:solidFill>
                  <a:srgbClr val="000000"/>
                </a:solidFill>
                <a:latin typeface="Calibri" panose="020F0502020204030204"/>
                <a:ea typeface="宋体" panose="02010600030101010101" pitchFamily="2" charset="-122"/>
              </a:rPr>
              <a:t>Ce</a:t>
            </a:r>
            <a:r>
              <a:rPr lang="en-US" b="0" baseline="-25000">
                <a:solidFill>
                  <a:srgbClr val="000000"/>
                </a:solidFill>
                <a:latin typeface="Calibri" panose="020F0502020204030204"/>
                <a:ea typeface="宋体" panose="02010600030101010101" pitchFamily="2" charset="-122"/>
              </a:rPr>
              <a:t>2</a:t>
            </a:r>
            <a:r>
              <a:rPr lang="en-US" b="0">
                <a:solidFill>
                  <a:srgbClr val="000000"/>
                </a:solidFill>
                <a:latin typeface="Calibri" panose="020F0502020204030204"/>
                <a:ea typeface="宋体" panose="02010600030101010101" pitchFamily="2" charset="-122"/>
              </a:rPr>
              <a:t>(CO</a:t>
            </a:r>
            <a:r>
              <a:rPr lang="en-US" b="0" baseline="-25000">
                <a:solidFill>
                  <a:srgbClr val="000000"/>
                </a:solidFill>
                <a:latin typeface="Calibri" panose="020F0502020204030204"/>
                <a:ea typeface="宋体" panose="02010600030101010101" pitchFamily="2" charset="-122"/>
              </a:rPr>
              <a:t>3</a:t>
            </a:r>
            <a:r>
              <a:rPr lang="en-US" b="0">
                <a:solidFill>
                  <a:srgbClr val="000000"/>
                </a:solidFill>
                <a:latin typeface="Calibri" panose="020F0502020204030204"/>
                <a:ea typeface="宋体" panose="02010600030101010101" pitchFamily="2" charset="-122"/>
              </a:rPr>
              <a:t>)</a:t>
            </a:r>
            <a:r>
              <a:rPr lang="en-US" b="0" baseline="-25000">
                <a:solidFill>
                  <a:srgbClr val="000000"/>
                </a:solidFill>
                <a:latin typeface="Calibri" panose="020F0502020204030204"/>
                <a:ea typeface="宋体" panose="02010600030101010101" pitchFamily="2" charset="-122"/>
              </a:rPr>
              <a:t>3</a:t>
            </a:r>
            <a:r>
              <a:rPr lang="zh-CN" b="0">
                <a:solidFill>
                  <a:srgbClr val="000000"/>
                </a:solidFill>
                <a:ea typeface="宋体" panose="02010600030101010101" pitchFamily="2" charset="-122"/>
              </a:rPr>
              <a:t>，其部分实验过程如下：</a:t>
            </a:r>
            <a:endParaRPr lang="zh-CN" altLang="en-US" b="0">
              <a:solidFill>
                <a:srgbClr val="000000"/>
              </a:solidFill>
              <a:ea typeface="宋体" panose="02010600030101010101" pitchFamily="2" charset="-122"/>
            </a:endParaRPr>
          </a:p>
        </p:txBody>
      </p:sp>
      <p:pic>
        <p:nvPicPr>
          <p:cNvPr id="100045" name="图片 100045"/>
          <p:cNvPicPr>
            <a:picLocks noChangeAspect="1"/>
          </p:cNvPicPr>
          <p:nvPr/>
        </p:nvPicPr>
        <p:blipFill>
          <a:blip r:embed="rId2"/>
          <a:stretch>
            <a:fillRect/>
          </a:stretch>
        </p:blipFill>
        <p:spPr>
          <a:xfrm>
            <a:off x="666750" y="1335405"/>
            <a:ext cx="10266045" cy="949960"/>
          </a:xfrm>
          <a:prstGeom prst="rect">
            <a:avLst/>
          </a:prstGeom>
        </p:spPr>
      </p:pic>
      <p:sp>
        <p:nvSpPr>
          <p:cNvPr id="2" name="文本框 1"/>
          <p:cNvSpPr txBox="1"/>
          <p:nvPr/>
        </p:nvSpPr>
        <p:spPr>
          <a:xfrm>
            <a:off x="666750" y="2701925"/>
            <a:ext cx="10991850" cy="3415030"/>
          </a:xfrm>
          <a:prstGeom prst="rect">
            <a:avLst/>
          </a:prstGeom>
          <a:noFill/>
          <a:ln w="9525">
            <a:solidFill>
              <a:schemeClr val="accent1"/>
            </a:solidFill>
          </a:ln>
        </p:spPr>
        <p:txBody>
          <a:bodyPr wrap="square">
            <a:spAutoFit/>
          </a:bodyPr>
          <a:lstStyle/>
          <a:p>
            <a:pPr indent="0" fontAlgn="auto">
              <a:lnSpc>
                <a:spcPct val="150000"/>
              </a:lnSpc>
            </a:pPr>
            <a:r>
              <a:rPr lang="zh-CN" b="0" dirty="0">
                <a:solidFill>
                  <a:srgbClr val="000000"/>
                </a:solidFill>
                <a:ea typeface="宋体" panose="02010600030101010101" pitchFamily="2" charset="-122"/>
              </a:rPr>
              <a:t>（</a:t>
            </a:r>
            <a:r>
              <a:rPr lang="en-US" b="0" dirty="0">
                <a:solidFill>
                  <a:srgbClr val="000000"/>
                </a:solidFill>
                <a:latin typeface="Times New Roman" panose="02020603050405020304" charset="0"/>
                <a:ea typeface="宋体" panose="02010600030101010101" pitchFamily="2" charset="-122"/>
                <a:cs typeface="宋体" panose="02010600030101010101" pitchFamily="2" charset="-122"/>
              </a:rPr>
              <a:t>3</a:t>
            </a:r>
            <a:r>
              <a:rPr lang="zh-CN" b="0" dirty="0">
                <a:solidFill>
                  <a:srgbClr val="000000"/>
                </a:solidFill>
                <a:ea typeface="宋体" panose="02010600030101010101" pitchFamily="2" charset="-122"/>
              </a:rPr>
              <a:t>）通过中和、萃取、反萃取、沉淀等过程，可制备</a:t>
            </a:r>
            <a:r>
              <a:rPr lang="en-US" b="0" dirty="0">
                <a:solidFill>
                  <a:srgbClr val="000000"/>
                </a:solidFill>
                <a:latin typeface="宋体" panose="02010600030101010101" pitchFamily="2" charset="-122"/>
                <a:ea typeface="宋体" panose="02010600030101010101" pitchFamily="2" charset="-122"/>
              </a:rPr>
              <a:t>Cl</a:t>
            </a:r>
            <a:r>
              <a:rPr lang="en-US" b="0" baseline="30000" dirty="0">
                <a:solidFill>
                  <a:srgbClr val="000000"/>
                </a:solidFill>
                <a:latin typeface="宋体" panose="02010600030101010101" pitchFamily="2" charset="-122"/>
                <a:ea typeface="宋体" panose="02010600030101010101" pitchFamily="2" charset="-122"/>
              </a:rPr>
              <a:t>-</a:t>
            </a:r>
            <a:r>
              <a:rPr lang="zh-CN" b="0" dirty="0">
                <a:solidFill>
                  <a:srgbClr val="000000"/>
                </a:solidFill>
                <a:ea typeface="宋体" panose="02010600030101010101" pitchFamily="2" charset="-122"/>
              </a:rPr>
              <a:t>含量少的</a:t>
            </a:r>
            <a:r>
              <a:rPr lang="en-US" b="0" dirty="0">
                <a:solidFill>
                  <a:srgbClr val="000000"/>
                </a:solidFill>
                <a:latin typeface="Times New Roman" panose="02020603050405020304" charset="0"/>
                <a:ea typeface="宋体" panose="02010600030101010101" pitchFamily="2" charset="-122"/>
              </a:rPr>
              <a:t>Ce</a:t>
            </a:r>
            <a:r>
              <a:rPr lang="en-US" b="0" baseline="-25000" dirty="0">
                <a:solidFill>
                  <a:srgbClr val="000000"/>
                </a:solidFill>
                <a:latin typeface="Times New Roman" panose="02020603050405020304" charset="0"/>
                <a:ea typeface="宋体" panose="02010600030101010101" pitchFamily="2" charset="-122"/>
              </a:rPr>
              <a:t>2</a:t>
            </a:r>
            <a:r>
              <a:rPr lang="en-US" b="0" dirty="0">
                <a:solidFill>
                  <a:srgbClr val="000000"/>
                </a:solidFill>
                <a:latin typeface="Times New Roman" panose="02020603050405020304" charset="0"/>
                <a:ea typeface="宋体" panose="02010600030101010101" pitchFamily="2" charset="-122"/>
              </a:rPr>
              <a:t>(CO</a:t>
            </a:r>
            <a:r>
              <a:rPr lang="en-US" b="0" baseline="-25000" dirty="0">
                <a:solidFill>
                  <a:srgbClr val="000000"/>
                </a:solidFill>
                <a:latin typeface="Times New Roman" panose="02020603050405020304" charset="0"/>
                <a:ea typeface="宋体" panose="02010600030101010101" pitchFamily="2" charset="-122"/>
              </a:rPr>
              <a:t>3</a:t>
            </a:r>
            <a:r>
              <a:rPr lang="en-US" b="0" dirty="0">
                <a:solidFill>
                  <a:srgbClr val="000000"/>
                </a:solidFill>
                <a:latin typeface="Times New Roman" panose="02020603050405020304" charset="0"/>
                <a:ea typeface="宋体" panose="02010600030101010101" pitchFamily="2" charset="-122"/>
              </a:rPr>
              <a:t>)</a:t>
            </a:r>
            <a:r>
              <a:rPr lang="en-US" b="0" baseline="-25000" dirty="0">
                <a:solidFill>
                  <a:srgbClr val="000000"/>
                </a:solidFill>
                <a:latin typeface="Times New Roman" panose="02020603050405020304" charset="0"/>
                <a:ea typeface="宋体" panose="02010600030101010101" pitchFamily="2" charset="-122"/>
              </a:rPr>
              <a:t>3</a:t>
            </a:r>
            <a:r>
              <a:rPr lang="zh-CN" b="0" dirty="0">
                <a:solidFill>
                  <a:srgbClr val="000000"/>
                </a:solidFill>
                <a:ea typeface="宋体" panose="02010600030101010101" pitchFamily="2" charset="-122"/>
              </a:rPr>
              <a:t>。已知</a:t>
            </a:r>
            <a:r>
              <a:rPr lang="en-US" b="0" dirty="0">
                <a:solidFill>
                  <a:srgbClr val="000000"/>
                </a:solidFill>
                <a:latin typeface="Times New Roman" panose="02020603050405020304" charset="0"/>
                <a:ea typeface="宋体" panose="02010600030101010101" pitchFamily="2" charset="-122"/>
              </a:rPr>
              <a:t>Ce</a:t>
            </a:r>
            <a:r>
              <a:rPr lang="en-US" b="0" baseline="30000" dirty="0">
                <a:solidFill>
                  <a:srgbClr val="000000"/>
                </a:solidFill>
                <a:latin typeface="Times New Roman" panose="02020603050405020304" charset="0"/>
                <a:ea typeface="宋体" panose="02010600030101010101" pitchFamily="2" charset="-122"/>
              </a:rPr>
              <a:t>3+</a:t>
            </a:r>
            <a:r>
              <a:rPr lang="zh-CN" b="0" dirty="0">
                <a:solidFill>
                  <a:srgbClr val="000000"/>
                </a:solidFill>
                <a:ea typeface="宋体" panose="02010600030101010101" pitchFamily="2" charset="-122"/>
              </a:rPr>
              <a:t>能被有机萃取剂</a:t>
            </a:r>
            <a:r>
              <a:rPr lang="en-US" b="0" dirty="0">
                <a:solidFill>
                  <a:srgbClr val="000000"/>
                </a:solidFill>
                <a:latin typeface="Times New Roman" panose="02020603050405020304" charset="0"/>
                <a:ea typeface="宋体" panose="02010600030101010101" pitchFamily="2" charset="-122"/>
              </a:rPr>
              <a:t>(</a:t>
            </a:r>
            <a:r>
              <a:rPr lang="zh-CN" b="0" dirty="0">
                <a:solidFill>
                  <a:srgbClr val="000000"/>
                </a:solidFill>
                <a:ea typeface="宋体" panose="02010600030101010101" pitchFamily="2" charset="-122"/>
              </a:rPr>
              <a:t>简称</a:t>
            </a:r>
            <a:r>
              <a:rPr lang="en-US" b="0" dirty="0">
                <a:solidFill>
                  <a:srgbClr val="000000"/>
                </a:solidFill>
                <a:latin typeface="Times New Roman" panose="02020603050405020304" charset="0"/>
                <a:ea typeface="宋体" panose="02010600030101010101" pitchFamily="2" charset="-122"/>
              </a:rPr>
              <a:t>HA)</a:t>
            </a:r>
            <a:r>
              <a:rPr lang="zh-CN" b="0" dirty="0">
                <a:solidFill>
                  <a:srgbClr val="000000"/>
                </a:solidFill>
                <a:ea typeface="宋体" panose="02010600030101010101" pitchFamily="2" charset="-122"/>
              </a:rPr>
              <a:t>萃取，其萃取原理可表示为</a:t>
            </a:r>
            <a:r>
              <a:rPr lang="en-US" b="0" dirty="0">
                <a:solidFill>
                  <a:srgbClr val="000000"/>
                </a:solidFill>
                <a:latin typeface="Times New Roman" panose="02020603050405020304" charset="0"/>
                <a:ea typeface="宋体" panose="02010600030101010101" pitchFamily="2" charset="-122"/>
              </a:rPr>
              <a:t>Ce</a:t>
            </a:r>
            <a:r>
              <a:rPr lang="en-US" b="0" baseline="30000" dirty="0">
                <a:solidFill>
                  <a:srgbClr val="000000"/>
                </a:solidFill>
                <a:latin typeface="Times New Roman" panose="02020603050405020304" charset="0"/>
                <a:ea typeface="宋体" panose="02010600030101010101" pitchFamily="2" charset="-122"/>
              </a:rPr>
              <a:t>3+</a:t>
            </a:r>
            <a:r>
              <a:rPr lang="en-US" b="0" dirty="0">
                <a:solidFill>
                  <a:srgbClr val="000000"/>
                </a:solidFill>
                <a:latin typeface="Times New Roman" panose="02020603050405020304" charset="0"/>
                <a:ea typeface="宋体" panose="02010600030101010101" pitchFamily="2" charset="-122"/>
              </a:rPr>
              <a:t>(</a:t>
            </a:r>
            <a:r>
              <a:rPr lang="zh-CN" b="0" dirty="0">
                <a:solidFill>
                  <a:srgbClr val="000000"/>
                </a:solidFill>
                <a:ea typeface="宋体" panose="02010600030101010101" pitchFamily="2" charset="-122"/>
              </a:rPr>
              <a:t>水层</a:t>
            </a:r>
            <a:r>
              <a:rPr lang="en-US" b="0" dirty="0">
                <a:solidFill>
                  <a:srgbClr val="000000"/>
                </a:solidFill>
                <a:latin typeface="Times New Roman" panose="02020603050405020304" charset="0"/>
                <a:ea typeface="宋体" panose="02010600030101010101" pitchFamily="2" charset="-122"/>
              </a:rPr>
              <a:t>)+3HA(</a:t>
            </a:r>
            <a:r>
              <a:rPr lang="zh-CN" b="0" dirty="0">
                <a:solidFill>
                  <a:srgbClr val="000000"/>
                </a:solidFill>
                <a:ea typeface="宋体" panose="02010600030101010101" pitchFamily="2" charset="-122"/>
              </a:rPr>
              <a:t>有机层</a:t>
            </a:r>
            <a:r>
              <a:rPr lang="en-US" b="0" dirty="0">
                <a:solidFill>
                  <a:srgbClr val="000000"/>
                </a:solidFill>
                <a:latin typeface="Times New Roman" panose="02020603050405020304" charset="0"/>
                <a:ea typeface="宋体" panose="02010600030101010101" pitchFamily="2" charset="-122"/>
              </a:rPr>
              <a:t>)                         </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有机层</a:t>
            </a:r>
            <a:r>
              <a:rPr lang="en-US" dirty="0">
                <a:solidFill>
                  <a:srgbClr val="000000"/>
                </a:solidFill>
                <a:latin typeface="Times New Roman" panose="02020603050405020304" charset="0"/>
                <a:ea typeface="宋体" panose="02010600030101010101" pitchFamily="2" charset="-122"/>
                <a:sym typeface="+mn-ea"/>
              </a:rPr>
              <a:t>)+3H</a:t>
            </a:r>
            <a:r>
              <a:rPr lang="en-US" baseline="30000" dirty="0">
                <a:solidFill>
                  <a:srgbClr val="000000"/>
                </a:solidFill>
                <a:latin typeface="Times New Roman" panose="02020603050405020304" charset="0"/>
                <a:ea typeface="宋体" panose="02010600030101010101" pitchFamily="2" charset="-122"/>
                <a:sym typeface="+mn-ea"/>
              </a:rPr>
              <a:t>+</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水层</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①加氨水</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中和</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去除过量盐酸，使溶液接近中性。去除过量盐酸的目的是</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_______</a:t>
            </a:r>
            <a:r>
              <a:rPr lang="zh-CN" dirty="0">
                <a:solidFill>
                  <a:srgbClr val="000000"/>
                </a:solidFill>
                <a:ea typeface="宋体" panose="02010600030101010101" pitchFamily="2" charset="-122"/>
                <a:sym typeface="+mn-ea"/>
              </a:rPr>
              <a:t>。②反萃取的目的是将有机层</a:t>
            </a:r>
            <a:r>
              <a:rPr lang="en-US" dirty="0">
                <a:solidFill>
                  <a:srgbClr val="000000"/>
                </a:solidFill>
                <a:latin typeface="Times New Roman" panose="02020603050405020304" charset="0"/>
                <a:ea typeface="宋体" panose="02010600030101010101" pitchFamily="2" charset="-122"/>
                <a:sym typeface="+mn-ea"/>
              </a:rPr>
              <a:t>Ce</a:t>
            </a:r>
            <a:r>
              <a:rPr lang="en-US" baseline="30000" dirty="0">
                <a:solidFill>
                  <a:srgbClr val="000000"/>
                </a:solidFill>
                <a:latin typeface="Times New Roman" panose="02020603050405020304" charset="0"/>
                <a:ea typeface="宋体" panose="02010600030101010101" pitchFamily="2" charset="-122"/>
                <a:sym typeface="+mn-ea"/>
              </a:rPr>
              <a:t>3+</a:t>
            </a:r>
            <a:r>
              <a:rPr lang="zh-CN" dirty="0">
                <a:solidFill>
                  <a:srgbClr val="000000"/>
                </a:solidFill>
                <a:ea typeface="宋体" panose="02010600030101010101" pitchFamily="2" charset="-122"/>
                <a:sym typeface="+mn-ea"/>
              </a:rPr>
              <a:t>转移到水层。使</a:t>
            </a:r>
            <a:r>
              <a:rPr lang="en-US" dirty="0">
                <a:solidFill>
                  <a:srgbClr val="000000"/>
                </a:solidFill>
                <a:latin typeface="Times New Roman" panose="02020603050405020304" charset="0"/>
                <a:ea typeface="宋体" panose="02010600030101010101" pitchFamily="2" charset="-122"/>
                <a:sym typeface="+mn-ea"/>
              </a:rPr>
              <a:t>Ce</a:t>
            </a:r>
            <a:r>
              <a:rPr lang="en-US" baseline="30000" dirty="0">
                <a:solidFill>
                  <a:srgbClr val="000000"/>
                </a:solidFill>
                <a:latin typeface="Times New Roman" panose="02020603050405020304" charset="0"/>
                <a:ea typeface="宋体" panose="02010600030101010101" pitchFamily="2" charset="-122"/>
                <a:sym typeface="+mn-ea"/>
              </a:rPr>
              <a:t>3+</a:t>
            </a:r>
            <a:r>
              <a:rPr lang="zh-CN" dirty="0">
                <a:solidFill>
                  <a:srgbClr val="000000"/>
                </a:solidFill>
                <a:ea typeface="宋体" panose="02010600030101010101" pitchFamily="2" charset="-122"/>
                <a:sym typeface="+mn-ea"/>
              </a:rPr>
              <a:t>尽可能多地发生上述转移，应选择的实验条件或采取的实验操作有</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_______</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填两项</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。③与</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反萃取</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得到的水溶液比较，过滤</a:t>
            </a:r>
            <a:r>
              <a:rPr lang="en-US" dirty="0">
                <a:solidFill>
                  <a:srgbClr val="000000"/>
                </a:solidFill>
                <a:latin typeface="Times New Roman" panose="02020603050405020304" charset="0"/>
                <a:ea typeface="宋体" panose="02010600030101010101" pitchFamily="2" charset="-122"/>
                <a:sym typeface="+mn-ea"/>
              </a:rPr>
              <a:t>Ce</a:t>
            </a:r>
            <a:r>
              <a:rPr lang="en-US" baseline="-25000" dirty="0">
                <a:solidFill>
                  <a:srgbClr val="000000"/>
                </a:solidFill>
                <a:latin typeface="Times New Roman" panose="02020603050405020304" charset="0"/>
                <a:ea typeface="宋体" panose="02010600030101010101" pitchFamily="2" charset="-122"/>
                <a:sym typeface="+mn-ea"/>
              </a:rPr>
              <a:t>2</a:t>
            </a:r>
            <a:r>
              <a:rPr lang="en-US" dirty="0">
                <a:solidFill>
                  <a:srgbClr val="000000"/>
                </a:solidFill>
                <a:latin typeface="Times New Roman" panose="02020603050405020304" charset="0"/>
                <a:ea typeface="宋体" panose="02010600030101010101" pitchFamily="2" charset="-122"/>
                <a:sym typeface="+mn-ea"/>
              </a:rPr>
              <a:t>(CO</a:t>
            </a:r>
            <a:r>
              <a:rPr lang="en-US" baseline="-25000" dirty="0">
                <a:solidFill>
                  <a:srgbClr val="000000"/>
                </a:solidFill>
                <a:latin typeface="Times New Roman" panose="02020603050405020304" charset="0"/>
                <a:ea typeface="宋体" panose="02010600030101010101" pitchFamily="2" charset="-122"/>
                <a:sym typeface="+mn-ea"/>
              </a:rPr>
              <a:t>3</a:t>
            </a:r>
            <a:r>
              <a:rPr lang="en-US" dirty="0">
                <a:solidFill>
                  <a:srgbClr val="000000"/>
                </a:solidFill>
                <a:latin typeface="Times New Roman" panose="02020603050405020304" charset="0"/>
                <a:ea typeface="宋体" panose="02010600030101010101" pitchFamily="2" charset="-122"/>
                <a:sym typeface="+mn-ea"/>
              </a:rPr>
              <a:t>)</a:t>
            </a:r>
            <a:r>
              <a:rPr lang="en-US" baseline="-25000" dirty="0">
                <a:solidFill>
                  <a:srgbClr val="000000"/>
                </a:solidFill>
                <a:latin typeface="Times New Roman" panose="02020603050405020304" charset="0"/>
                <a:ea typeface="宋体" panose="02010600030101010101" pitchFamily="2" charset="-122"/>
                <a:sym typeface="+mn-ea"/>
              </a:rPr>
              <a:t>3</a:t>
            </a:r>
            <a:r>
              <a:rPr lang="zh-CN" dirty="0">
                <a:solidFill>
                  <a:srgbClr val="000000"/>
                </a:solidFill>
                <a:ea typeface="宋体" panose="02010600030101010101" pitchFamily="2" charset="-122"/>
                <a:sym typeface="+mn-ea"/>
              </a:rPr>
              <a:t>溶液的滤液中，物质的量减小的离子有</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_______</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填化学式</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
</a:t>
            </a:r>
            <a:endParaRPr lang="zh-CN" altLang="en-US" b="0" dirty="0">
              <a:solidFill>
                <a:srgbClr val="000000"/>
              </a:solidFill>
              <a:ea typeface="宋体" panose="02010600030101010101" pitchFamily="2" charset="-122"/>
            </a:endParaRPr>
          </a:p>
          <a:p>
            <a:pPr indent="0" fontAlgn="auto">
              <a:lnSpc>
                <a:spcPct val="150000"/>
              </a:lnSpc>
            </a:pPr>
            <a:endParaRPr lang="zh-CN" altLang="en-US" b="0" dirty="0">
              <a:solidFill>
                <a:srgbClr val="000000"/>
              </a:solidFill>
              <a:latin typeface="Times New Roman" panose="02020603050405020304" charset="0"/>
              <a:ea typeface="宋体" panose="02010600030101010101" pitchFamily="2" charset="-122"/>
            </a:endParaRPr>
          </a:p>
        </p:txBody>
      </p:sp>
      <p:pic>
        <p:nvPicPr>
          <p:cNvPr id="3" name="图片 2"/>
          <p:cNvPicPr/>
          <p:nvPr/>
        </p:nvPicPr>
        <p:blipFill>
          <a:blip r:embed="rId3"/>
          <a:stretch>
            <a:fillRect/>
          </a:stretch>
        </p:blipFill>
        <p:spPr>
          <a:xfrm>
            <a:off x="6495925" y="3191193"/>
            <a:ext cx="1303655" cy="407670"/>
          </a:xfrm>
          <a:prstGeom prst="rect">
            <a:avLst/>
          </a:prstGeom>
          <a:noFill/>
          <a:ln w="9525">
            <a:noFill/>
          </a:ln>
        </p:spPr>
      </p:pic>
      <p:sp>
        <p:nvSpPr>
          <p:cNvPr id="4" name="文本框 3"/>
          <p:cNvSpPr txBox="1"/>
          <p:nvPr/>
        </p:nvSpPr>
        <p:spPr>
          <a:xfrm>
            <a:off x="6162675" y="3480118"/>
            <a:ext cx="4464685" cy="645160"/>
          </a:xfrm>
          <a:prstGeom prst="rect">
            <a:avLst/>
          </a:prstGeom>
          <a:noFill/>
          <a:ln w="9525">
            <a:noFill/>
          </a:ln>
        </p:spPr>
        <p:txBody>
          <a:bodyPr wrap="square">
            <a:spAutoFit/>
          </a:bodyPr>
          <a:lstStyle/>
          <a:p>
            <a:pPr indent="0"/>
            <a:r>
              <a:rPr lang="zh-CN" b="0" dirty="0">
                <a:solidFill>
                  <a:srgbClr val="FF0000"/>
                </a:solidFill>
                <a:ea typeface="宋体" panose="02010600030101010101" pitchFamily="2" charset="-122"/>
              </a:rPr>
              <a:t>减少氢离子，使萃取的过程右移，促进</a:t>
            </a:r>
            <a:r>
              <a:rPr lang="en-US" b="0" dirty="0">
                <a:solidFill>
                  <a:srgbClr val="FF0000"/>
                </a:solidFill>
                <a:latin typeface="Times New Roman" panose="02020603050405020304" charset="0"/>
                <a:ea typeface="宋体" panose="02010600030101010101" pitchFamily="2" charset="-122"/>
              </a:rPr>
              <a:t>Ce</a:t>
            </a:r>
            <a:r>
              <a:rPr lang="en-US" b="0" baseline="30000" dirty="0">
                <a:solidFill>
                  <a:srgbClr val="FF0000"/>
                </a:solidFill>
                <a:latin typeface="宋体" panose="02010600030101010101" pitchFamily="2" charset="-122"/>
                <a:ea typeface="宋体" panose="02010600030101010101" pitchFamily="2" charset="-122"/>
              </a:rPr>
              <a:t>3+</a:t>
            </a:r>
            <a:r>
              <a:rPr lang="zh-CN" b="0" dirty="0">
                <a:solidFill>
                  <a:srgbClr val="FF0000"/>
                </a:solidFill>
                <a:ea typeface="宋体" panose="02010600030101010101" pitchFamily="2" charset="-122"/>
              </a:rPr>
              <a:t>被萃取</a:t>
            </a:r>
            <a:endParaRPr lang="zh-CN" altLang="en-US" b="0" dirty="0">
              <a:solidFill>
                <a:srgbClr val="FF0000"/>
              </a:solidFill>
              <a:ea typeface="宋体" panose="02010600030101010101" pitchFamily="2" charset="-122"/>
            </a:endParaRPr>
          </a:p>
        </p:txBody>
      </p:sp>
      <p:sp>
        <p:nvSpPr>
          <p:cNvPr id="5" name="文本框 4"/>
          <p:cNvSpPr txBox="1"/>
          <p:nvPr/>
        </p:nvSpPr>
        <p:spPr>
          <a:xfrm>
            <a:off x="8456284" y="3997643"/>
            <a:ext cx="2948305" cy="368300"/>
          </a:xfrm>
          <a:prstGeom prst="rect">
            <a:avLst/>
          </a:prstGeom>
          <a:noFill/>
          <a:ln w="9525">
            <a:noFill/>
          </a:ln>
        </p:spPr>
        <p:txBody>
          <a:bodyPr wrap="square">
            <a:spAutoFit/>
          </a:bodyPr>
          <a:lstStyle/>
          <a:p>
            <a:pPr indent="0"/>
            <a:r>
              <a:rPr lang="zh-CN" b="0" dirty="0">
                <a:solidFill>
                  <a:srgbClr val="FF0000"/>
                </a:solidFill>
                <a:ea typeface="宋体" panose="02010600030101010101" pitchFamily="2" charset="-122"/>
              </a:rPr>
              <a:t>酸性条件，多次萃取</a:t>
            </a:r>
            <a:endParaRPr lang="zh-CN" altLang="en-US" b="0" dirty="0">
              <a:solidFill>
                <a:srgbClr val="FF0000"/>
              </a:solidFill>
              <a:ea typeface="宋体" panose="02010600030101010101" pitchFamily="2" charset="-122"/>
            </a:endParaRPr>
          </a:p>
        </p:txBody>
      </p:sp>
      <p:sp>
        <p:nvSpPr>
          <p:cNvPr id="6" name="文本框 5"/>
          <p:cNvSpPr txBox="1"/>
          <p:nvPr/>
        </p:nvSpPr>
        <p:spPr>
          <a:xfrm>
            <a:off x="8629556" y="4423967"/>
            <a:ext cx="862965" cy="368300"/>
          </a:xfrm>
          <a:prstGeom prst="rect">
            <a:avLst/>
          </a:prstGeom>
          <a:noFill/>
          <a:ln w="9525">
            <a:noFill/>
          </a:ln>
        </p:spPr>
        <p:txBody>
          <a:bodyPr wrap="square">
            <a:spAutoFit/>
          </a:bodyPr>
          <a:lstStyle/>
          <a:p>
            <a:pPr indent="0"/>
            <a:r>
              <a:rPr lang="en-US" b="0">
                <a:solidFill>
                  <a:srgbClr val="FF0000"/>
                </a:solidFill>
                <a:latin typeface="Calibri" panose="020F0502020204030204"/>
                <a:ea typeface="宋体" panose="02010600030101010101" pitchFamily="2" charset="-122"/>
              </a:rPr>
              <a:t>Ce</a:t>
            </a:r>
            <a:r>
              <a:rPr lang="en-US" b="0" baseline="30000">
                <a:solidFill>
                  <a:srgbClr val="FF0000"/>
                </a:solidFill>
                <a:latin typeface="Calibri" panose="020F0502020204030204"/>
                <a:ea typeface="宋体" panose="02010600030101010101" pitchFamily="2" charset="-122"/>
              </a:rPr>
              <a:t>3+</a:t>
            </a:r>
            <a:r>
              <a:rPr lang="en-US" b="0">
                <a:solidFill>
                  <a:srgbClr val="FF0000"/>
                </a:solidFill>
                <a:latin typeface="Calibri" panose="020F0502020204030204"/>
                <a:ea typeface="宋体" panose="02010600030101010101" pitchFamily="2" charset="-122"/>
                <a:cs typeface="Times New Roman" panose="02020603050405020304" charset="0"/>
              </a:rPr>
              <a:t> </a:t>
            </a:r>
            <a:endParaRPr lang="en-US" altLang="en-US" b="0">
              <a:solidFill>
                <a:srgbClr val="FF0000"/>
              </a:solidFill>
              <a:latin typeface="Calibri" panose="020F0502020204030204"/>
              <a:ea typeface="宋体" panose="02010600030101010101" pitchFamily="2" charset="-122"/>
              <a:cs typeface="Times New Roman" panose="02020603050405020304" charset="0"/>
            </a:endParaRPr>
          </a:p>
        </p:txBody>
      </p:sp>
      <p:sp>
        <p:nvSpPr>
          <p:cNvPr id="7" name="文本框 6"/>
          <p:cNvSpPr txBox="1"/>
          <p:nvPr/>
        </p:nvSpPr>
        <p:spPr>
          <a:xfrm>
            <a:off x="2232025" y="5439442"/>
            <a:ext cx="8700770" cy="368300"/>
          </a:xfrm>
          <a:prstGeom prst="rect">
            <a:avLst/>
          </a:prstGeom>
          <a:noFill/>
          <a:ln w="9525">
            <a:solidFill>
              <a:schemeClr val="accent1"/>
            </a:solidFill>
          </a:ln>
        </p:spPr>
        <p:txBody>
          <a:bodyPr wrap="square">
            <a:spAutoFit/>
          </a:bodyPr>
          <a:lstStyle/>
          <a:p>
            <a:pPr indent="0"/>
            <a:r>
              <a:rPr lang="en-US" b="0" dirty="0">
                <a:solidFill>
                  <a:srgbClr val="000000"/>
                </a:solidFill>
                <a:highlight>
                  <a:srgbClr val="00FFFF"/>
                </a:highlight>
                <a:latin typeface="Times New Roman" panose="02020603050405020304" charset="0"/>
                <a:ea typeface="宋体" panose="02010600030101010101" pitchFamily="2" charset="-122"/>
              </a:rPr>
              <a:t>“</a:t>
            </a:r>
            <a:r>
              <a:rPr lang="zh-CN" b="0" dirty="0">
                <a:solidFill>
                  <a:srgbClr val="000000"/>
                </a:solidFill>
                <a:highlight>
                  <a:srgbClr val="00FFFF"/>
                </a:highlight>
                <a:ea typeface="宋体" panose="02010600030101010101" pitchFamily="2" charset="-122"/>
              </a:rPr>
              <a:t>反萃取</a:t>
            </a:r>
            <a:r>
              <a:rPr lang="en-US" b="0" dirty="0">
                <a:solidFill>
                  <a:srgbClr val="000000"/>
                </a:solidFill>
                <a:highlight>
                  <a:srgbClr val="00FFFF"/>
                </a:highlight>
                <a:latin typeface="Times New Roman" panose="02020603050405020304" charset="0"/>
                <a:ea typeface="宋体" panose="02010600030101010101" pitchFamily="2" charset="-122"/>
              </a:rPr>
              <a:t>”</a:t>
            </a:r>
            <a:r>
              <a:rPr lang="zh-CN" b="0" dirty="0">
                <a:solidFill>
                  <a:srgbClr val="000000"/>
                </a:solidFill>
                <a:highlight>
                  <a:srgbClr val="00FFFF"/>
                </a:highlight>
                <a:ea typeface="宋体" panose="02010600030101010101" pitchFamily="2" charset="-122"/>
              </a:rPr>
              <a:t>得到的水溶液中含有浓度较大的</a:t>
            </a:r>
            <a:r>
              <a:rPr lang="en-US" b="0" dirty="0">
                <a:solidFill>
                  <a:srgbClr val="000000"/>
                </a:solidFill>
                <a:highlight>
                  <a:srgbClr val="00FFFF"/>
                </a:highlight>
                <a:latin typeface="Times New Roman" panose="02020603050405020304" charset="0"/>
                <a:ea typeface="宋体" panose="02010600030101010101" pitchFamily="2" charset="-122"/>
              </a:rPr>
              <a:t>Ce</a:t>
            </a:r>
            <a:r>
              <a:rPr lang="en-US" b="0" baseline="30000" dirty="0">
                <a:solidFill>
                  <a:srgbClr val="000000"/>
                </a:solidFill>
                <a:highlight>
                  <a:srgbClr val="00FFFF"/>
                </a:highlight>
                <a:latin typeface="Times New Roman" panose="02020603050405020304" charset="0"/>
                <a:ea typeface="宋体" panose="02010600030101010101" pitchFamily="2" charset="-122"/>
              </a:rPr>
              <a:t>3+</a:t>
            </a:r>
            <a:r>
              <a:rPr lang="zh-CN" b="0" dirty="0">
                <a:solidFill>
                  <a:srgbClr val="000000"/>
                </a:solidFill>
                <a:highlight>
                  <a:srgbClr val="00FFFF"/>
                </a:highlight>
                <a:ea typeface="宋体" panose="02010600030101010101" pitchFamily="2" charset="-122"/>
              </a:rPr>
              <a:t>，过滤后溶液中</a:t>
            </a:r>
            <a:r>
              <a:rPr lang="en-US" b="0" dirty="0">
                <a:solidFill>
                  <a:srgbClr val="000000"/>
                </a:solidFill>
                <a:highlight>
                  <a:srgbClr val="00FFFF"/>
                </a:highlight>
                <a:latin typeface="Times New Roman" panose="02020603050405020304" charset="0"/>
                <a:ea typeface="宋体" panose="02010600030101010101" pitchFamily="2" charset="-122"/>
              </a:rPr>
              <a:t>Ce</a:t>
            </a:r>
            <a:r>
              <a:rPr lang="en-US" b="0" baseline="30000" dirty="0">
                <a:solidFill>
                  <a:srgbClr val="000000"/>
                </a:solidFill>
                <a:highlight>
                  <a:srgbClr val="00FFFF"/>
                </a:highlight>
                <a:latin typeface="Times New Roman" panose="02020603050405020304" charset="0"/>
                <a:ea typeface="宋体" panose="02010600030101010101" pitchFamily="2" charset="-122"/>
              </a:rPr>
              <a:t>3+</a:t>
            </a:r>
            <a:r>
              <a:rPr lang="zh-CN" b="0" dirty="0">
                <a:solidFill>
                  <a:srgbClr val="000000"/>
                </a:solidFill>
                <a:highlight>
                  <a:srgbClr val="00FFFF"/>
                </a:highlight>
                <a:ea typeface="宋体" panose="02010600030101010101" pitchFamily="2" charset="-122"/>
              </a:rPr>
              <a:t>离子浓度较小</a:t>
            </a:r>
            <a:endParaRPr lang="zh-CN" altLang="en-US" b="0" dirty="0">
              <a:solidFill>
                <a:srgbClr val="000000"/>
              </a:solidFill>
              <a:highlight>
                <a:srgbClr val="00FFFF"/>
              </a:highlight>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2"/>
          <a:srcRect t="6835" r="3105"/>
          <a:stretch>
            <a:fillRect/>
          </a:stretch>
        </p:blipFill>
        <p:spPr>
          <a:xfrm>
            <a:off x="934720" y="401955"/>
            <a:ext cx="10172700" cy="5562600"/>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l="5189" t="19654" r="1823"/>
          <a:stretch>
            <a:fillRect/>
          </a:stretch>
        </p:blipFill>
        <p:spPr>
          <a:xfrm>
            <a:off x="1017270" y="1233805"/>
            <a:ext cx="10157460" cy="3483610"/>
          </a:xfrm>
          <a:prstGeom prst="rect">
            <a:avLst/>
          </a:prstGeom>
          <a:noFill/>
          <a:ln w="9525">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2"/>
          <a:srcRect l="1357"/>
          <a:stretch>
            <a:fillRect/>
          </a:stretch>
        </p:blipFill>
        <p:spPr>
          <a:xfrm>
            <a:off x="931545" y="168275"/>
            <a:ext cx="10156190" cy="6522720"/>
          </a:xfrm>
          <a:prstGeom prst="rect">
            <a:avLst/>
          </a:prstGeom>
          <a:noFill/>
          <a:ln w="9525">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49304" y="-62204"/>
            <a:ext cx="6925718" cy="68580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30873" y="-130628"/>
            <a:ext cx="7197062" cy="685800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p:cNvPicPr>
            <a:picLocks noChangeAspect="1"/>
          </p:cNvPicPr>
          <p:nvPr/>
        </p:nvPicPr>
        <p:blipFill>
          <a:blip r:embed="rId2"/>
          <a:stretch>
            <a:fillRect/>
          </a:stretch>
        </p:blipFill>
        <p:spPr>
          <a:xfrm>
            <a:off x="1459865" y="660400"/>
            <a:ext cx="8762365" cy="5271770"/>
          </a:xfrm>
          <a:prstGeom prst="rect">
            <a:avLst/>
          </a:prstGeom>
          <a:noFill/>
          <a:ln>
            <a:noFill/>
          </a:ln>
        </p:spPr>
      </p:pic>
      <p:sp>
        <p:nvSpPr>
          <p:cNvPr id="2" name="文本框 1"/>
          <p:cNvSpPr txBox="1"/>
          <p:nvPr/>
        </p:nvSpPr>
        <p:spPr>
          <a:xfrm>
            <a:off x="6398895" y="2005965"/>
            <a:ext cx="901700" cy="368300"/>
          </a:xfrm>
          <a:prstGeom prst="rect">
            <a:avLst/>
          </a:prstGeom>
          <a:solidFill>
            <a:schemeClr val="accent6">
              <a:lumMod val="60000"/>
              <a:lumOff val="40000"/>
            </a:schemeClr>
          </a:solidFill>
        </p:spPr>
        <p:txBody>
          <a:bodyPr wrap="square" rtlCol="0">
            <a:spAutoFit/>
          </a:bodyPr>
          <a:lstStyle/>
          <a:p>
            <a:r>
              <a:rPr lang="zh-CN" altLang="en-US"/>
              <a:t>萃余液</a:t>
            </a:r>
          </a:p>
        </p:txBody>
      </p:sp>
      <p:sp>
        <p:nvSpPr>
          <p:cNvPr id="3" name="文本框 2"/>
          <p:cNvSpPr txBox="1"/>
          <p:nvPr/>
        </p:nvSpPr>
        <p:spPr>
          <a:xfrm>
            <a:off x="4864100" y="2826385"/>
            <a:ext cx="874395" cy="368300"/>
          </a:xfrm>
          <a:prstGeom prst="rect">
            <a:avLst/>
          </a:prstGeom>
          <a:solidFill>
            <a:schemeClr val="accent6">
              <a:lumMod val="60000"/>
              <a:lumOff val="40000"/>
            </a:schemeClr>
          </a:solidFill>
        </p:spPr>
        <p:txBody>
          <a:bodyPr wrap="square" rtlCol="0">
            <a:spAutoFit/>
          </a:bodyPr>
          <a:lstStyle/>
          <a:p>
            <a:r>
              <a:rPr lang="zh-CN" altLang="en-US"/>
              <a:t>萃取液</a:t>
            </a:r>
          </a:p>
        </p:txBody>
      </p:sp>
      <p:sp>
        <p:nvSpPr>
          <p:cNvPr id="4" name="文本框 3"/>
          <p:cNvSpPr txBox="1"/>
          <p:nvPr/>
        </p:nvSpPr>
        <p:spPr>
          <a:xfrm>
            <a:off x="4180205" y="5851525"/>
            <a:ext cx="901700" cy="368300"/>
          </a:xfrm>
          <a:prstGeom prst="rect">
            <a:avLst/>
          </a:prstGeom>
          <a:solidFill>
            <a:schemeClr val="accent6">
              <a:lumMod val="60000"/>
              <a:lumOff val="40000"/>
            </a:schemeClr>
          </a:solidFill>
        </p:spPr>
        <p:txBody>
          <a:bodyPr wrap="square" rtlCol="0">
            <a:spAutoFit/>
          </a:bodyPr>
          <a:lstStyle/>
          <a:p>
            <a:r>
              <a:rPr lang="zh-CN" altLang="en-US"/>
              <a:t>萃余液</a:t>
            </a:r>
          </a:p>
        </p:txBody>
      </p:sp>
      <p:sp>
        <p:nvSpPr>
          <p:cNvPr id="5" name="文本框 4"/>
          <p:cNvSpPr txBox="1"/>
          <p:nvPr/>
        </p:nvSpPr>
        <p:spPr>
          <a:xfrm>
            <a:off x="4946650" y="4389120"/>
            <a:ext cx="874395" cy="368300"/>
          </a:xfrm>
          <a:prstGeom prst="rect">
            <a:avLst/>
          </a:prstGeom>
          <a:solidFill>
            <a:schemeClr val="accent6">
              <a:lumMod val="60000"/>
              <a:lumOff val="40000"/>
            </a:schemeClr>
          </a:solidFill>
        </p:spPr>
        <p:txBody>
          <a:bodyPr wrap="square" rtlCol="0">
            <a:spAutoFit/>
          </a:bodyPr>
          <a:lstStyle/>
          <a:p>
            <a:r>
              <a:rPr lang="zh-CN" altLang="en-US"/>
              <a:t>萃取液</a:t>
            </a:r>
          </a:p>
        </p:txBody>
      </p:sp>
      <p:sp>
        <p:nvSpPr>
          <p:cNvPr id="7" name="文本框 6"/>
          <p:cNvSpPr txBox="1"/>
          <p:nvPr/>
        </p:nvSpPr>
        <p:spPr>
          <a:xfrm>
            <a:off x="8246745" y="4389120"/>
            <a:ext cx="874395" cy="368300"/>
          </a:xfrm>
          <a:prstGeom prst="rect">
            <a:avLst/>
          </a:prstGeom>
          <a:solidFill>
            <a:schemeClr val="accent6">
              <a:lumMod val="60000"/>
              <a:lumOff val="40000"/>
            </a:schemeClr>
          </a:solidFill>
        </p:spPr>
        <p:txBody>
          <a:bodyPr wrap="square" rtlCol="0">
            <a:spAutoFit/>
          </a:bodyPr>
          <a:lstStyle/>
          <a:p>
            <a:r>
              <a:rPr lang="zh-CN" altLang="en-US"/>
              <a:t>萃取液</a:t>
            </a:r>
          </a:p>
        </p:txBody>
      </p:sp>
      <p:sp>
        <p:nvSpPr>
          <p:cNvPr id="9" name="文本框 8"/>
          <p:cNvSpPr txBox="1"/>
          <p:nvPr/>
        </p:nvSpPr>
        <p:spPr>
          <a:xfrm>
            <a:off x="7468870" y="5797550"/>
            <a:ext cx="901700" cy="368300"/>
          </a:xfrm>
          <a:prstGeom prst="rect">
            <a:avLst/>
          </a:prstGeom>
          <a:solidFill>
            <a:schemeClr val="accent6">
              <a:lumMod val="60000"/>
              <a:lumOff val="40000"/>
            </a:schemeClr>
          </a:solidFill>
        </p:spPr>
        <p:txBody>
          <a:bodyPr wrap="square" rtlCol="0">
            <a:spAutoFit/>
          </a:bodyPr>
          <a:lstStyle/>
          <a:p>
            <a:r>
              <a:rPr lang="zh-CN" altLang="en-US"/>
              <a:t>萃余液</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175895" y="233045"/>
            <a:ext cx="11135360" cy="1684020"/>
          </a:xfrm>
          <a:prstGeom prst="rect">
            <a:avLst/>
          </a:prstGeom>
          <a:noFill/>
          <a:ln w="9525">
            <a:noFill/>
          </a:ln>
        </p:spPr>
        <p:txBody>
          <a:bodyPr wrap="square">
            <a:spAutoFit/>
          </a:bodyPr>
          <a:lstStyle/>
          <a:p>
            <a:pPr indent="0" fontAlgn="auto">
              <a:lnSpc>
                <a:spcPct val="150000"/>
              </a:lnSpc>
            </a:pPr>
            <a:r>
              <a:rPr lang="zh-CN" sz="2100" b="1">
                <a:solidFill>
                  <a:srgbClr val="0862E7"/>
                </a:solidFill>
                <a:ea typeface="宋体" panose="02010600030101010101" pitchFamily="2" charset="-122"/>
              </a:rPr>
              <a:t>【例题探究】</a:t>
            </a:r>
            <a:r>
              <a:rPr lang="en-US" b="0">
                <a:latin typeface="Calibri" panose="020F0502020204030204"/>
                <a:ea typeface="宋体" panose="02010600030101010101" pitchFamily="2" charset="-122"/>
              </a:rPr>
              <a:t>(2023</a:t>
            </a:r>
            <a:r>
              <a:rPr lang="zh-CN" b="0">
                <a:latin typeface="Calibri" panose="020F0502020204030204"/>
                <a:ea typeface="宋体" panose="02010600030101010101" pitchFamily="2" charset="-122"/>
              </a:rPr>
              <a:t>·四川攀枝花统考三模</a:t>
            </a:r>
            <a:r>
              <a:rPr lang="en-US" b="0">
                <a:latin typeface="Calibri" panose="020F0502020204030204"/>
                <a:ea typeface="宋体" panose="02010600030101010101" pitchFamily="2" charset="-122"/>
              </a:rPr>
              <a:t>)</a:t>
            </a:r>
            <a:r>
              <a:rPr lang="zh-CN" sz="2400" b="0">
                <a:latin typeface="Calibri" panose="020F0502020204030204"/>
                <a:ea typeface="宋体" panose="02010600030101010101" pitchFamily="2" charset="-122"/>
              </a:rPr>
              <a:t>从铜电解液分离出的粗硫酸镍晶体中含有大量的杂质元素</a:t>
            </a:r>
            <a:r>
              <a:rPr lang="en-US" sz="2400" b="0">
                <a:latin typeface="Calibri" panose="020F0502020204030204"/>
                <a:ea typeface="宋体" panose="02010600030101010101" pitchFamily="2" charset="-122"/>
              </a:rPr>
              <a:t>(Cu</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Fe</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As</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Ca</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Zn</a:t>
            </a:r>
            <a:r>
              <a:rPr lang="zh-CN" sz="2400" b="0">
                <a:latin typeface="Calibri" panose="020F0502020204030204"/>
                <a:ea typeface="宋体" panose="02010600030101010101" pitchFamily="2" charset="-122"/>
              </a:rPr>
              <a:t>等</a:t>
            </a:r>
            <a:r>
              <a:rPr lang="en-US" sz="2400" b="0">
                <a:latin typeface="Calibri" panose="020F0502020204030204"/>
                <a:ea typeface="宋体" panose="02010600030101010101" pitchFamily="2" charset="-122"/>
              </a:rPr>
              <a:t>)</a:t>
            </a:r>
            <a:r>
              <a:rPr lang="zh-CN" sz="2400" b="0">
                <a:latin typeface="Calibri" panose="020F0502020204030204"/>
                <a:ea typeface="宋体" panose="02010600030101010101" pitchFamily="2" charset="-122"/>
              </a:rPr>
              <a:t>，我国科学家对粗硫酸镍进行精制提纯，其工艺流程如下。
</a:t>
            </a:r>
            <a:endParaRPr lang="zh-CN" altLang="en-US" sz="2400" b="0">
              <a:latin typeface="Calibri" panose="020F0502020204030204"/>
              <a:ea typeface="宋体" panose="02010600030101010101" pitchFamily="2" charset="-122"/>
            </a:endParaRPr>
          </a:p>
        </p:txBody>
      </p:sp>
      <p:pic>
        <p:nvPicPr>
          <p:cNvPr id="2" name="图片 2"/>
          <p:cNvPicPr>
            <a:picLocks noChangeAspect="1"/>
          </p:cNvPicPr>
          <p:nvPr/>
        </p:nvPicPr>
        <p:blipFill>
          <a:blip r:embed="rId2"/>
          <a:stretch>
            <a:fillRect/>
          </a:stretch>
        </p:blipFill>
        <p:spPr>
          <a:xfrm>
            <a:off x="3684270" y="2099945"/>
            <a:ext cx="5561965" cy="2461260"/>
          </a:xfrm>
          <a:prstGeom prst="rect">
            <a:avLst/>
          </a:prstGeom>
        </p:spPr>
      </p:pic>
      <p:sp>
        <p:nvSpPr>
          <p:cNvPr id="3" name="文本框 2"/>
          <p:cNvSpPr txBox="1"/>
          <p:nvPr/>
        </p:nvSpPr>
        <p:spPr>
          <a:xfrm>
            <a:off x="327660" y="2330450"/>
            <a:ext cx="2992755" cy="1322070"/>
          </a:xfrm>
          <a:prstGeom prst="rect">
            <a:avLst/>
          </a:prstGeom>
          <a:noFill/>
          <a:ln w="9525">
            <a:solidFill>
              <a:schemeClr val="accent1"/>
            </a:solidFill>
          </a:ln>
        </p:spPr>
        <p:txBody>
          <a:bodyPr wrap="square">
            <a:spAutoFit/>
          </a:bodyPr>
          <a:lstStyle/>
          <a:p>
            <a:pPr indent="0"/>
            <a:r>
              <a:rPr lang="zh-CN" sz="2000" b="0">
                <a:cs typeface="方正中等线简体" charset="0"/>
              </a:rPr>
              <a:t>已知：</a:t>
            </a:r>
            <a:r>
              <a:rPr lang="en-US" sz="2000" b="0">
                <a:latin typeface="宋体" panose="02010600030101010101" pitchFamily="2" charset="-122"/>
                <a:cs typeface="方正中等线简体" charset="0"/>
              </a:rPr>
              <a:t>ⅰ</a:t>
            </a:r>
            <a:r>
              <a:rPr lang="en-US" sz="2000" b="0">
                <a:latin typeface="Times New Roman" panose="02020603050405020304" charset="0"/>
                <a:cs typeface="方正中等线简体" charset="0"/>
              </a:rPr>
              <a:t>.</a:t>
            </a:r>
            <a:r>
              <a:rPr lang="zh-CN" sz="2000" b="0">
                <a:cs typeface="方正中等线简体" charset="0"/>
              </a:rPr>
              <a:t>含镍溶液中的主要离子有：</a:t>
            </a:r>
            <a:r>
              <a:rPr lang="en-US" sz="2000" b="0">
                <a:latin typeface="Times New Roman" panose="02020603050405020304" charset="0"/>
                <a:cs typeface="方正中等线简体" charset="0"/>
              </a:rPr>
              <a:t>Ni</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r>
              <a:rPr lang="en-US" sz="2000" b="0">
                <a:latin typeface="Times New Roman" panose="02020603050405020304" charset="0"/>
                <a:cs typeface="方正中等线简体" charset="0"/>
              </a:rPr>
              <a:t>SO</a:t>
            </a:r>
            <a:r>
              <a:rPr lang="en-US" sz="2000" b="0" baseline="-25000">
                <a:latin typeface="Times New Roman" panose="02020603050405020304" charset="0"/>
                <a:ea typeface="宋体" panose="02010600030101010101" pitchFamily="2" charset="-122"/>
              </a:rPr>
              <a:t>4</a:t>
            </a:r>
            <a:r>
              <a:rPr lang="en-US" sz="2000" b="0" baseline="30000">
                <a:latin typeface="Times New Roman" panose="02020603050405020304" charset="0"/>
                <a:ea typeface="宋体" panose="02010600030101010101" pitchFamily="2" charset="-122"/>
              </a:rPr>
              <a:t>2-</a:t>
            </a:r>
            <a:r>
              <a:rPr lang="zh-CN" sz="2000" b="0">
                <a:cs typeface="方正中等线简体" charset="0"/>
              </a:rPr>
              <a:t>、</a:t>
            </a:r>
            <a:r>
              <a:rPr lang="en-US" sz="2000" b="0">
                <a:latin typeface="Times New Roman" panose="02020603050405020304" charset="0"/>
                <a:cs typeface="方正中等线简体" charset="0"/>
              </a:rPr>
              <a:t>Cu</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r>
              <a:rPr lang="en-US" sz="2000" b="0">
                <a:latin typeface="Times New Roman" panose="02020603050405020304" charset="0"/>
                <a:cs typeface="方正中等线简体" charset="0"/>
              </a:rPr>
              <a:t>Fe</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r>
              <a:rPr lang="en-US" sz="2000" b="0">
                <a:latin typeface="Times New Roman" panose="02020603050405020304" charset="0"/>
                <a:cs typeface="方正中等线简体" charset="0"/>
              </a:rPr>
              <a:t>AsO</a:t>
            </a:r>
            <a:r>
              <a:rPr lang="en-US" sz="2000" b="0" baseline="-25000">
                <a:latin typeface="Times New Roman" panose="02020603050405020304" charset="0"/>
                <a:ea typeface="宋体" panose="02010600030101010101" pitchFamily="2" charset="-122"/>
              </a:rPr>
              <a:t>4</a:t>
            </a:r>
            <a:r>
              <a:rPr lang="en-US" sz="2000" b="0" baseline="30000">
                <a:latin typeface="Times New Roman" panose="02020603050405020304" charset="0"/>
                <a:ea typeface="宋体" panose="02010600030101010101" pitchFamily="2" charset="-122"/>
              </a:rPr>
              <a:t>3-</a:t>
            </a:r>
            <a:r>
              <a:rPr lang="zh-CN" sz="2000" b="0">
                <a:cs typeface="方正中等线简体" charset="0"/>
              </a:rPr>
              <a:t>、</a:t>
            </a:r>
            <a:r>
              <a:rPr lang="en-US" sz="2000" b="0">
                <a:latin typeface="Times New Roman" panose="02020603050405020304" charset="0"/>
                <a:cs typeface="方正中等线简体" charset="0"/>
              </a:rPr>
              <a:t>Ca</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和</a:t>
            </a:r>
            <a:r>
              <a:rPr lang="en-US" sz="2000" b="0">
                <a:latin typeface="Times New Roman" panose="02020603050405020304" charset="0"/>
                <a:cs typeface="方正中等线简体" charset="0"/>
              </a:rPr>
              <a:t>Zn</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endParaRPr lang="zh-CN" altLang="en-US" sz="2000" b="0">
              <a:cs typeface="方正中等线简体" charset="0"/>
            </a:endParaRPr>
          </a:p>
        </p:txBody>
      </p:sp>
      <p:sp>
        <p:nvSpPr>
          <p:cNvPr id="4" name="文本框 3"/>
          <p:cNvSpPr txBox="1"/>
          <p:nvPr/>
        </p:nvSpPr>
        <p:spPr>
          <a:xfrm>
            <a:off x="7337425" y="4013835"/>
            <a:ext cx="1908810" cy="645160"/>
          </a:xfrm>
          <a:prstGeom prst="rect">
            <a:avLst/>
          </a:prstGeom>
          <a:noFill/>
          <a:ln w="12700">
            <a:solidFill>
              <a:schemeClr val="accent1"/>
            </a:solidFill>
          </a:ln>
        </p:spPr>
        <p:txBody>
          <a:bodyPr wrap="square">
            <a:spAutoFit/>
          </a:bodyPr>
          <a:lstStyle/>
          <a:p>
            <a:pPr indent="0"/>
            <a:r>
              <a:rPr lang="zh-CN" b="0">
                <a:solidFill>
                  <a:srgbClr val="FF0000"/>
                </a:solidFill>
                <a:latin typeface="Calibri" panose="020F0502020204030204"/>
                <a:ea typeface="宋体" panose="02010600030101010101" pitchFamily="2" charset="-122"/>
              </a:rPr>
              <a:t>溶液中主要含有</a:t>
            </a:r>
            <a:r>
              <a:rPr lang="en-US" b="0">
                <a:solidFill>
                  <a:srgbClr val="FF0000"/>
                </a:solidFill>
                <a:latin typeface="Times New Roman" panose="02020603050405020304" charset="0"/>
                <a:cs typeface="方正中等线简体" charset="0"/>
              </a:rPr>
              <a:t>Zn</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和</a:t>
            </a:r>
            <a:r>
              <a:rPr lang="en-US" b="0">
                <a:solidFill>
                  <a:srgbClr val="FF0000"/>
                </a:solidFill>
                <a:latin typeface="Times New Roman" panose="02020603050405020304" charset="0"/>
                <a:cs typeface="方正中等线简体" charset="0"/>
              </a:rPr>
              <a:t>Ni</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endParaRPr lang="zh-CN" altLang="en-US" b="0" baseline="30000">
              <a:solidFill>
                <a:srgbClr val="FF0000"/>
              </a:solidFill>
              <a:cs typeface="方正中等线简体" charset="0"/>
            </a:endParaRPr>
          </a:p>
        </p:txBody>
      </p:sp>
      <p:cxnSp>
        <p:nvCxnSpPr>
          <p:cNvPr id="5" name="直接箭头连接符 4"/>
          <p:cNvCxnSpPr/>
          <p:nvPr/>
        </p:nvCxnSpPr>
        <p:spPr>
          <a:xfrm>
            <a:off x="8101965" y="2986405"/>
            <a:ext cx="302895" cy="93662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6" name="文本框 5"/>
          <p:cNvSpPr txBox="1"/>
          <p:nvPr/>
        </p:nvSpPr>
        <p:spPr>
          <a:xfrm>
            <a:off x="9352280" y="2530475"/>
            <a:ext cx="2056130" cy="922020"/>
          </a:xfrm>
          <a:prstGeom prst="rect">
            <a:avLst/>
          </a:prstGeom>
          <a:noFill/>
          <a:ln w="12700">
            <a:solidFill>
              <a:srgbClr val="0070C0"/>
            </a:solidFill>
          </a:ln>
        </p:spPr>
        <p:txBody>
          <a:bodyPr wrap="square">
            <a:spAutoFit/>
          </a:bodyPr>
          <a:lstStyle/>
          <a:p>
            <a:pPr indent="0"/>
            <a:r>
              <a:rPr lang="zh-CN" b="0">
                <a:solidFill>
                  <a:srgbClr val="FF0000"/>
                </a:solidFill>
                <a:latin typeface="Times New Roman" panose="02020603050405020304" charset="0"/>
                <a:ea typeface="宋体" panose="02010600030101010101" pitchFamily="2" charset="-122"/>
              </a:rPr>
              <a:t>萃取的是</a:t>
            </a:r>
            <a:r>
              <a:rPr lang="en-US" b="0">
                <a:solidFill>
                  <a:srgbClr val="FF0000"/>
                </a:solidFill>
                <a:latin typeface="Times New Roman" panose="02020603050405020304" charset="0"/>
                <a:cs typeface="方正中等线简体" charset="0"/>
              </a:rPr>
              <a:t>Zn</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，以达到从</a:t>
            </a:r>
            <a:r>
              <a:rPr lang="en-US" b="0">
                <a:solidFill>
                  <a:srgbClr val="FF0000"/>
                </a:solidFill>
                <a:latin typeface="Times New Roman" panose="02020603050405020304" charset="0"/>
                <a:cs typeface="方正中等线简体" charset="0"/>
              </a:rPr>
              <a:t>Ni</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中除去杂质</a:t>
            </a:r>
            <a:r>
              <a:rPr lang="en-US" b="0">
                <a:solidFill>
                  <a:srgbClr val="FF0000"/>
                </a:solidFill>
                <a:latin typeface="Times New Roman" panose="02020603050405020304" charset="0"/>
                <a:cs typeface="方正中等线简体" charset="0"/>
              </a:rPr>
              <a:t>Zn</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的目的</a:t>
            </a:r>
            <a:endParaRPr lang="zh-CN" altLang="en-US" b="0">
              <a:solidFill>
                <a:srgbClr val="FF0000"/>
              </a:solidFill>
              <a:latin typeface="Times New Roman" panose="02020603050405020304" charset="0"/>
              <a:ea typeface="宋体" panose="02010600030101010101" pitchFamily="2" charset="-122"/>
            </a:endParaRPr>
          </a:p>
        </p:txBody>
      </p:sp>
      <p:pic>
        <p:nvPicPr>
          <p:cNvPr id="74137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555" y="4356100"/>
            <a:ext cx="2813050" cy="2194560"/>
          </a:xfrm>
          <a:prstGeom prst="rect">
            <a:avLst/>
          </a:prstGeom>
          <a:noFill/>
          <a:ln>
            <a:noFill/>
          </a:ln>
        </p:spPr>
      </p:pic>
      <p:sp>
        <p:nvSpPr>
          <p:cNvPr id="7" name="文本框 6"/>
          <p:cNvSpPr txBox="1"/>
          <p:nvPr/>
        </p:nvSpPr>
        <p:spPr>
          <a:xfrm>
            <a:off x="4067810" y="4901565"/>
            <a:ext cx="6765290" cy="2306955"/>
          </a:xfrm>
          <a:prstGeom prst="rect">
            <a:avLst/>
          </a:prstGeom>
          <a:noFill/>
          <a:ln w="9525">
            <a:noFill/>
          </a:ln>
        </p:spPr>
        <p:txBody>
          <a:bodyPr wrap="square">
            <a:spAutoFit/>
          </a:bodyPr>
          <a:lstStyle/>
          <a:p>
            <a:pPr indent="0" fontAlgn="auto">
              <a:lnSpc>
                <a:spcPct val="150000"/>
              </a:lnSpc>
            </a:pP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5</a:t>
            </a:r>
            <a:r>
              <a:rPr lang="zh-CN" sz="2400" b="0">
                <a:latin typeface="Calibri" panose="020F0502020204030204"/>
                <a:ea typeface="宋体" panose="02010600030101010101" pitchFamily="2" charset="-122"/>
              </a:rPr>
              <a:t>）结合右图分析，</a:t>
            </a:r>
            <a:r>
              <a:rPr lang="en-US" sz="2400" b="0">
                <a:latin typeface="Calibri" panose="020F0502020204030204"/>
                <a:ea typeface="宋体" panose="02010600030101010101" pitchFamily="2" charset="-122"/>
              </a:rPr>
              <a:t>“P204</a:t>
            </a:r>
            <a:r>
              <a:rPr lang="zh-CN" sz="2400" b="0">
                <a:latin typeface="Calibri" panose="020F0502020204030204"/>
                <a:ea typeface="宋体" panose="02010600030101010101" pitchFamily="2" charset="-122"/>
              </a:rPr>
              <a:t>萃取”时，应调整水溶液的</a:t>
            </a:r>
            <a:r>
              <a:rPr lang="en-US" sz="2400" b="0">
                <a:latin typeface="Calibri" panose="020F0502020204030204"/>
                <a:ea typeface="宋体" panose="02010600030101010101" pitchFamily="2" charset="-122"/>
              </a:rPr>
              <a:t>pH</a:t>
            </a:r>
            <a:r>
              <a:rPr lang="zh-CN" sz="2400" b="0">
                <a:latin typeface="Calibri" panose="020F0502020204030204"/>
                <a:ea typeface="宋体" panose="02010600030101010101" pitchFamily="2" charset="-122"/>
              </a:rPr>
              <a:t>为</a:t>
            </a:r>
            <a:r>
              <a:rPr lang="en-US" sz="2400" b="0">
                <a:latin typeface="Calibri" panose="020F0502020204030204"/>
                <a:ea typeface="宋体" panose="02010600030101010101" pitchFamily="2" charset="-122"/>
              </a:rPr>
              <a:t>_</a:t>
            </a:r>
            <a:r>
              <a:rPr lang="en-US" sz="2400" b="0">
                <a:solidFill>
                  <a:srgbClr val="FF0000"/>
                </a:solidFill>
                <a:latin typeface="Calibri" panose="020F0502020204030204"/>
                <a:ea typeface="宋体" panose="02010600030101010101" pitchFamily="2" charset="-122"/>
              </a:rPr>
              <a:t>_</a:t>
            </a:r>
            <a:r>
              <a:rPr lang="en-US" sz="2400" b="0">
                <a:latin typeface="Calibri" panose="020F0502020204030204"/>
                <a:ea typeface="宋体" panose="02010600030101010101" pitchFamily="2" charset="-122"/>
              </a:rPr>
              <a:t>_(</a:t>
            </a:r>
            <a:r>
              <a:rPr lang="zh-CN" sz="2400" b="0">
                <a:latin typeface="Calibri" panose="020F0502020204030204"/>
                <a:ea typeface="宋体" panose="02010600030101010101" pitchFamily="2" charset="-122"/>
              </a:rPr>
              <a:t>填字母</a:t>
            </a:r>
            <a:r>
              <a:rPr lang="en-US" sz="2400" b="0">
                <a:latin typeface="Calibri" panose="020F0502020204030204"/>
                <a:ea typeface="宋体" panose="02010600030101010101" pitchFamily="2" charset="-122"/>
              </a:rPr>
              <a:t>)</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cs typeface="Times New Roman" panose="02020603050405020304" charset="0"/>
              </a:rPr>
              <a:t> </a:t>
            </a:r>
            <a:r>
              <a:rPr lang="en-US" sz="2400" b="0">
                <a:latin typeface="Calibri" panose="020F0502020204030204"/>
                <a:ea typeface="宋体" panose="02010600030101010101" pitchFamily="2" charset="-122"/>
              </a:rPr>
              <a:t>A.1.2       B.2.1       C.3.3       D.4.5</a:t>
            </a:r>
            <a:r>
              <a:rPr lang="en-US" sz="2400" b="1">
                <a:solidFill>
                  <a:srgbClr val="0862E7"/>
                </a:solidFill>
                <a:latin typeface="Calibri" panose="020F0502020204030204"/>
                <a:ea typeface="宋体" panose="02010600030101010101" pitchFamily="2" charset="-122"/>
                <a:cs typeface="Times New Roman" panose="02020603050405020304" charset="0"/>
              </a:rPr>
              <a:t> 
</a:t>
            </a:r>
            <a:endParaRPr lang="en-US" altLang="en-US" sz="2400" b="1">
              <a:solidFill>
                <a:srgbClr val="0862E7"/>
              </a:solidFill>
              <a:latin typeface="Calibri" panose="020F0502020204030204"/>
              <a:ea typeface="宋体" panose="02010600030101010101" pitchFamily="2" charset="-122"/>
              <a:cs typeface="Times New Roman" panose="02020603050405020304" charset="0"/>
            </a:endParaRPr>
          </a:p>
        </p:txBody>
      </p:sp>
      <p:sp>
        <p:nvSpPr>
          <p:cNvPr id="8" name="文本框 7"/>
          <p:cNvSpPr txBox="1"/>
          <p:nvPr/>
        </p:nvSpPr>
        <p:spPr>
          <a:xfrm>
            <a:off x="9147810" y="5633720"/>
            <a:ext cx="1019810" cy="460375"/>
          </a:xfrm>
          <a:prstGeom prst="rect">
            <a:avLst/>
          </a:prstGeom>
          <a:noFill/>
        </p:spPr>
        <p:txBody>
          <a:bodyPr wrap="square" rtlCol="0" anchor="t">
            <a:spAutoFit/>
          </a:bodyPr>
          <a:lstStyle/>
          <a:p>
            <a:r>
              <a:rPr lang="en-US" sz="2400" u="sng">
                <a:solidFill>
                  <a:srgbClr val="FF0000"/>
                </a:solidFill>
                <a:latin typeface="Calibri" panose="020F0502020204030204"/>
                <a:ea typeface="宋体" panose="02010600030101010101" pitchFamily="2" charset="-122"/>
                <a:sym typeface="+mn-ea"/>
              </a:rPr>
              <a:t>C</a:t>
            </a:r>
            <a:endParaRPr lang="en-US" altLang="en-US" sz="2400" u="sng">
              <a:solidFill>
                <a:srgbClr val="FF0000"/>
              </a:solidFill>
              <a:latin typeface="Calibri" panose="020F0502020204030204"/>
              <a:ea typeface="宋体" panose="02010600030101010101" pitchFamily="2" charset="-122"/>
              <a:sym typeface="+mn-ea"/>
            </a:endParaRPr>
          </a:p>
        </p:txBody>
      </p:sp>
      <p:pic>
        <p:nvPicPr>
          <p:cNvPr id="9" name="Picture 9"/>
          <p:cNvPicPr>
            <a:picLocks noChangeAspect="1"/>
          </p:cNvPicPr>
          <p:nvPr/>
        </p:nvPicPr>
        <p:blipFill>
          <a:blip r:embed="rId4"/>
          <a:stretch>
            <a:fillRect/>
          </a:stretch>
        </p:blipFill>
        <p:spPr>
          <a:xfrm flipH="1">
            <a:off x="12573000" y="109474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65150" y="474345"/>
            <a:ext cx="10160635" cy="5715635"/>
          </a:xfrm>
          <a:prstGeom prst="rect">
            <a:avLst/>
          </a:prstGeom>
        </p:spPr>
      </p:pic>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010285" y="303530"/>
            <a:ext cx="10962005" cy="6165850"/>
          </a:xfrm>
          <a:prstGeom prst="rect">
            <a:avLst/>
          </a:prstGeom>
        </p:spPr>
      </p:pic>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49854" y="1402678"/>
            <a:ext cx="10768404" cy="830997"/>
          </a:xfrm>
          <a:prstGeom prst="rect">
            <a:avLst/>
          </a:prstGeom>
          <a:noFill/>
        </p:spPr>
        <p:txBody>
          <a:bodyPr wrap="square" rtlCol="0">
            <a:spAutoFit/>
          </a:bodyPr>
          <a:lstStyle/>
          <a:p>
            <a:r>
              <a:rPr lang="en-US" sz="2400"/>
              <a:t> </a:t>
            </a:r>
            <a:r>
              <a:rPr lang="en-US" altLang="en-US" sz="2400" b="1">
                <a:solidFill>
                  <a:srgbClr val="00B050"/>
                </a:solidFill>
              </a:rPr>
              <a:t>2.</a:t>
            </a:r>
            <a:r>
              <a:rPr lang="zh-CN" altLang="en-US" sz="2400" b="1">
                <a:solidFill>
                  <a:srgbClr val="00B050"/>
                </a:solidFill>
              </a:rPr>
              <a:t>物质分离的方法：</a:t>
            </a:r>
          </a:p>
          <a:p>
            <a:r>
              <a:rPr lang="en-US" altLang="zh-CN" sz="2400" b="1">
                <a:solidFill>
                  <a:srgbClr val="00B050"/>
                </a:solidFill>
              </a:rPr>
              <a:t>      </a:t>
            </a:r>
            <a:endParaRPr lang="en-US" altLang="zh-CN" sz="2400" b="1">
              <a:solidFill>
                <a:srgbClr val="00B0F0"/>
              </a:solidFill>
            </a:endParaRPr>
          </a:p>
        </p:txBody>
      </p:sp>
      <p:sp>
        <p:nvSpPr>
          <p:cNvPr id="4" name="圆角矩形 3"/>
          <p:cNvSpPr/>
          <p:nvPr/>
        </p:nvSpPr>
        <p:spPr bwMode="auto">
          <a:xfrm>
            <a:off x="430306" y="1124744"/>
            <a:ext cx="11467652" cy="5458936"/>
          </a:xfrm>
          <a:prstGeom prst="roundRect">
            <a:avLst/>
          </a:prstGeom>
          <a:noFill/>
          <a:ln w="222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93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80899" name="Picture 3"/>
          <p:cNvPicPr>
            <a:picLocks noChangeAspect="1" noChangeArrowheads="1"/>
          </p:cNvPicPr>
          <p:nvPr/>
        </p:nvPicPr>
        <p:blipFill>
          <a:blip r:embed="rId5"/>
          <a:stretch>
            <a:fillRect/>
          </a:stretch>
        </p:blipFill>
        <p:spPr bwMode="auto">
          <a:xfrm>
            <a:off x="1133139" y="1990165"/>
            <a:ext cx="9681882" cy="4374373"/>
          </a:xfrm>
          <a:prstGeom prst="rect">
            <a:avLst/>
          </a:prstGeom>
          <a:noFill/>
          <a:ln w="9525">
            <a:noFill/>
            <a:miter lim="800000"/>
            <a:headEnd/>
            <a:tailEnd/>
          </a:ln>
          <a:effectLst/>
        </p:spPr>
      </p:pic>
      <p:sp>
        <p:nvSpPr>
          <p:cNvPr id="28" name="TextBox 54"/>
          <p:cNvSpPr txBox="1">
            <a:spLocks noChangeArrowheads="1"/>
          </p:cNvSpPr>
          <p:nvPr>
            <p:custDataLst>
              <p:tags r:id="rId2"/>
            </p:custDataLst>
          </p:nvPr>
        </p:nvSpPr>
        <p:spPr bwMode="auto">
          <a:xfrm>
            <a:off x="430530" y="261620"/>
            <a:ext cx="39941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a:cs typeface="仿宋_GB231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9pPr>
          </a:lstStyle>
          <a:p>
            <a:pPr eaLnBrk="1" hangingPunct="1">
              <a:spcBef>
                <a:spcPct val="0"/>
              </a:spcBef>
              <a:buFontTx/>
              <a:buNone/>
            </a:pPr>
            <a:r>
              <a:rPr lang="zh-CN" altLang="en-US" sz="2800" b="1">
                <a:solidFill>
                  <a:srgbClr val="FF0000"/>
                </a:solidFill>
                <a:latin typeface="Century Gothic" panose="020B0502020202020204" pitchFamily="34" charset="0"/>
                <a:sym typeface="Century Gothic" panose="020B0502020202020204" pitchFamily="34" charset="0"/>
              </a:rPr>
              <a:t>二、必备知识</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fade">
                                      <p:cBhvr>
                                        <p:cTn id="7" dur="20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95300" y="278130"/>
            <a:ext cx="11202035" cy="6301105"/>
          </a:xfrm>
          <a:prstGeom prst="rect">
            <a:avLst/>
          </a:prstGeom>
        </p:spPr>
      </p:pic>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36905" y="358140"/>
            <a:ext cx="10897870" cy="6130290"/>
          </a:xfrm>
          <a:prstGeom prst="rect">
            <a:avLst/>
          </a:prstGeom>
        </p:spPr>
      </p:pic>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46430" y="363855"/>
            <a:ext cx="10989945" cy="6181725"/>
          </a:xfrm>
          <a:prstGeom prst="rect">
            <a:avLst/>
          </a:prstGeom>
        </p:spPr>
      </p:pic>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65150" y="474345"/>
            <a:ext cx="10160635" cy="5715635"/>
          </a:xfrm>
          <a:prstGeom prst="rect">
            <a:avLst/>
          </a:prstGeom>
        </p:spPr>
      </p:pic>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49854" y="1473798"/>
            <a:ext cx="10768404" cy="830997"/>
          </a:xfrm>
          <a:prstGeom prst="rect">
            <a:avLst/>
          </a:prstGeom>
          <a:noFill/>
        </p:spPr>
        <p:txBody>
          <a:bodyPr wrap="square" rtlCol="0">
            <a:spAutoFit/>
          </a:bodyPr>
          <a:lstStyle/>
          <a:p>
            <a:r>
              <a:rPr lang="en-US" sz="2400"/>
              <a:t> </a:t>
            </a:r>
            <a:r>
              <a:rPr lang="en-US" altLang="en-US" sz="2400" b="1">
                <a:solidFill>
                  <a:srgbClr val="00B050"/>
                </a:solidFill>
              </a:rPr>
              <a:t>2.</a:t>
            </a:r>
            <a:r>
              <a:rPr lang="zh-CN" altLang="en-US" sz="2400" b="1">
                <a:solidFill>
                  <a:srgbClr val="00B050"/>
                </a:solidFill>
              </a:rPr>
              <a:t>物质分离的方法：</a:t>
            </a:r>
          </a:p>
          <a:p>
            <a:r>
              <a:rPr lang="en-US" altLang="zh-CN" sz="2400" b="1">
                <a:solidFill>
                  <a:srgbClr val="00B050"/>
                </a:solidFill>
              </a:rPr>
              <a:t>      </a:t>
            </a:r>
            <a:endParaRPr lang="en-US" altLang="zh-CN" sz="2400" b="1">
              <a:solidFill>
                <a:srgbClr val="00B0F0"/>
              </a:solidFill>
            </a:endParaRPr>
          </a:p>
        </p:txBody>
      </p:sp>
      <p:sp>
        <p:nvSpPr>
          <p:cNvPr id="4" name="圆角矩形 3"/>
          <p:cNvSpPr/>
          <p:nvPr/>
        </p:nvSpPr>
        <p:spPr bwMode="auto">
          <a:xfrm>
            <a:off x="430306" y="1124744"/>
            <a:ext cx="11467652" cy="5383632"/>
          </a:xfrm>
          <a:prstGeom prst="roundRect">
            <a:avLst/>
          </a:prstGeom>
          <a:noFill/>
          <a:ln w="222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93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81922" name="Picture 2"/>
          <p:cNvPicPr>
            <a:picLocks noChangeAspect="1" noChangeArrowheads="1"/>
          </p:cNvPicPr>
          <p:nvPr/>
        </p:nvPicPr>
        <p:blipFill>
          <a:blip r:embed="rId5"/>
          <a:stretch>
            <a:fillRect/>
          </a:stretch>
        </p:blipFill>
        <p:spPr bwMode="auto">
          <a:xfrm>
            <a:off x="1337590" y="2016274"/>
            <a:ext cx="9979455" cy="4212403"/>
          </a:xfrm>
          <a:prstGeom prst="rect">
            <a:avLst/>
          </a:prstGeom>
          <a:noFill/>
          <a:ln w="9525">
            <a:noFill/>
            <a:miter lim="800000"/>
            <a:headEnd/>
            <a:tailEnd/>
          </a:ln>
          <a:effectLst/>
        </p:spPr>
      </p:pic>
      <p:sp>
        <p:nvSpPr>
          <p:cNvPr id="28" name="TextBox 54"/>
          <p:cNvSpPr txBox="1">
            <a:spLocks noChangeArrowheads="1"/>
          </p:cNvSpPr>
          <p:nvPr>
            <p:custDataLst>
              <p:tags r:id="rId2"/>
            </p:custDataLst>
          </p:nvPr>
        </p:nvSpPr>
        <p:spPr bwMode="auto">
          <a:xfrm>
            <a:off x="430530" y="261620"/>
            <a:ext cx="39941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a:cs typeface="仿宋_GB231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9pPr>
          </a:lstStyle>
          <a:p>
            <a:pPr eaLnBrk="1" hangingPunct="1">
              <a:spcBef>
                <a:spcPct val="0"/>
              </a:spcBef>
              <a:buFontTx/>
              <a:buNone/>
            </a:pPr>
            <a:r>
              <a:rPr lang="zh-CN" altLang="en-US" sz="2800" b="1">
                <a:solidFill>
                  <a:srgbClr val="FF0000"/>
                </a:solidFill>
                <a:latin typeface="Century Gothic" panose="020B0502020202020204" pitchFamily="34" charset="0"/>
                <a:sym typeface="Century Gothic" panose="020B0502020202020204" pitchFamily="34" charset="0"/>
              </a:rPr>
              <a:t>二、必备知识</a:t>
            </a:r>
          </a:p>
        </p:txBody>
      </p:sp>
    </p:spTree>
    <p:custDataLst>
      <p:tags r:id="rId1"/>
    </p:custData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文本框 23556"/>
          <p:cNvSpPr txBox="1"/>
          <p:nvPr/>
        </p:nvSpPr>
        <p:spPr>
          <a:xfrm>
            <a:off x="1992313" y="981075"/>
            <a:ext cx="7199312" cy="368300"/>
          </a:xfrm>
          <a:prstGeom prst="rect">
            <a:avLst/>
          </a:prstGeom>
          <a:noFill/>
          <a:ln w="9525">
            <a:noFill/>
          </a:ln>
        </p:spPr>
        <p:txBody>
          <a:bodyPr>
            <a:spAutoFit/>
          </a:bodyPr>
          <a:lstStyle/>
          <a:p>
            <a:pPr>
              <a:spcBef>
                <a:spcPct val="50000"/>
              </a:spcBef>
            </a:pPr>
            <a:endParaRPr>
              <a:latin typeface="Arial" panose="020B0604020202020204" pitchFamily="34" charset="0"/>
            </a:endParaRPr>
          </a:p>
        </p:txBody>
      </p:sp>
      <p:sp>
        <p:nvSpPr>
          <p:cNvPr id="23559" name="文本框 23558"/>
          <p:cNvSpPr txBox="1"/>
          <p:nvPr/>
        </p:nvSpPr>
        <p:spPr>
          <a:xfrm>
            <a:off x="233680" y="583565"/>
            <a:ext cx="11020425" cy="521970"/>
          </a:xfrm>
          <a:prstGeom prst="rect">
            <a:avLst/>
          </a:prstGeom>
          <a:noFill/>
          <a:ln w="9525">
            <a:noFill/>
          </a:ln>
        </p:spPr>
        <p:txBody>
          <a:bodyPr wrap="square">
            <a:spAutoFit/>
          </a:bodyPr>
          <a:lstStyle/>
          <a:p>
            <a:pPr algn="just">
              <a:spcBef>
                <a:spcPct val="50000"/>
              </a:spcBef>
            </a:pPr>
            <a:r>
              <a:rPr lang="zh-CN" altLang="en-US" sz="2800" b="1">
                <a:solidFill>
                  <a:srgbClr val="000000"/>
                </a:solidFill>
                <a:latin typeface="Times New Roman" panose="02020603050405020304" charset="0"/>
                <a:cs typeface="Times New Roman" panose="02020603050405020304" charset="0"/>
              </a:rPr>
              <a:t>例、已知</a:t>
            </a:r>
            <a:r>
              <a:rPr lang="en-US" altLang="zh-CN" sz="2800">
                <a:solidFill>
                  <a:srgbClr val="FF0000"/>
                </a:solidFill>
                <a:latin typeface="Times New Roman" panose="02020603050405020304" charset="0"/>
                <a:cs typeface="Times New Roman" panose="02020603050405020304" charset="0"/>
                <a:sym typeface="+mn-ea"/>
              </a:rPr>
              <a:t>NaCl</a:t>
            </a:r>
            <a:r>
              <a:rPr lang="zh-CN" altLang="en-US" sz="2800" b="1">
                <a:solidFill>
                  <a:srgbClr val="000000"/>
                </a:solidFill>
                <a:latin typeface="Times New Roman" panose="02020603050405020304" charset="0"/>
                <a:cs typeface="Times New Roman" panose="02020603050405020304" charset="0"/>
              </a:rPr>
              <a:t>和</a:t>
            </a:r>
            <a:r>
              <a:rPr lang="en-US" altLang="zh-CN" sz="2800" b="1">
                <a:solidFill>
                  <a:srgbClr val="000000"/>
                </a:solidFill>
                <a:latin typeface="Times New Roman" panose="02020603050405020304" charset="0"/>
                <a:cs typeface="Times New Roman" panose="02020603050405020304" charset="0"/>
                <a:sym typeface="+mn-ea"/>
              </a:rPr>
              <a:t>KNO</a:t>
            </a:r>
            <a:r>
              <a:rPr lang="zh-CN" altLang="en-US" sz="2800" b="1" baseline="-25000">
                <a:solidFill>
                  <a:srgbClr val="000000"/>
                </a:solidFill>
                <a:latin typeface="Times New Roman" panose="02020603050405020304" charset="0"/>
                <a:cs typeface="Times New Roman" panose="02020603050405020304" charset="0"/>
                <a:sym typeface="+mn-ea"/>
              </a:rPr>
              <a:t>３</a:t>
            </a:r>
            <a:r>
              <a:rPr lang="zh-CN" altLang="en-US" sz="2800" b="1">
                <a:solidFill>
                  <a:srgbClr val="000000"/>
                </a:solidFill>
                <a:latin typeface="Times New Roman" panose="02020603050405020304" charset="0"/>
                <a:cs typeface="Times New Roman" panose="02020603050405020304" charset="0"/>
              </a:rPr>
              <a:t>在水中的溶解度曲线如图所示：</a:t>
            </a:r>
            <a:endParaRPr lang="zh-CN" altLang="en-US" sz="2800" b="1">
              <a:solidFill>
                <a:srgbClr val="000000"/>
              </a:solidFill>
              <a:latin typeface="Times New Roman" panose="02020603050405020304" charset="0"/>
              <a:ea typeface="Times New Roman" panose="02020603050405020304" charset="0"/>
            </a:endParaRPr>
          </a:p>
        </p:txBody>
      </p:sp>
      <p:sp>
        <p:nvSpPr>
          <p:cNvPr id="23560" name="文本框 23559"/>
          <p:cNvSpPr txBox="1"/>
          <p:nvPr/>
        </p:nvSpPr>
        <p:spPr>
          <a:xfrm>
            <a:off x="2641600" y="3978275"/>
            <a:ext cx="4937125" cy="953135"/>
          </a:xfrm>
          <a:prstGeom prst="rect">
            <a:avLst/>
          </a:prstGeom>
          <a:noFill/>
          <a:ln w="9525">
            <a:noFill/>
          </a:ln>
        </p:spPr>
        <p:txBody>
          <a:bodyPr wrap="square">
            <a:spAutoFit/>
          </a:bodyPr>
          <a:lstStyle/>
          <a:p>
            <a:r>
              <a:rPr lang="zh-CN" altLang="en-US" sz="2800" b="1">
                <a:solidFill>
                  <a:srgbClr val="FF0000"/>
                </a:solidFill>
                <a:highlight>
                  <a:srgbClr val="FFFF00"/>
                </a:highlight>
                <a:latin typeface="Arial" panose="020B0604020202020204" pitchFamily="34" charset="0"/>
                <a:ea typeface="黑体" panose="02010609060101010101" charset="-122"/>
              </a:rPr>
              <a:t>将固体溶解于热水，加热浓缩，冷却结晶，过滤。重复操作。</a:t>
            </a:r>
          </a:p>
        </p:txBody>
      </p:sp>
      <p:pic>
        <p:nvPicPr>
          <p:cNvPr id="2" name="图片 1"/>
          <p:cNvPicPr>
            <a:picLocks noChangeAspect="1"/>
          </p:cNvPicPr>
          <p:nvPr/>
        </p:nvPicPr>
        <p:blipFill>
          <a:blip r:embed="rId4" r:link="rId5"/>
          <a:stretch>
            <a:fillRect/>
          </a:stretch>
        </p:blipFill>
        <p:spPr>
          <a:xfrm>
            <a:off x="2521585" y="1105535"/>
            <a:ext cx="3260725" cy="2187575"/>
          </a:xfrm>
          <a:prstGeom prst="rect">
            <a:avLst/>
          </a:prstGeom>
          <a:noFill/>
          <a:ln w="9525">
            <a:noFill/>
          </a:ln>
        </p:spPr>
      </p:pic>
      <p:sp>
        <p:nvSpPr>
          <p:cNvPr id="3" name="文本框 2"/>
          <p:cNvSpPr txBox="1"/>
          <p:nvPr/>
        </p:nvSpPr>
        <p:spPr>
          <a:xfrm>
            <a:off x="321945" y="3437255"/>
            <a:ext cx="11163935" cy="829945"/>
          </a:xfrm>
          <a:prstGeom prst="rect">
            <a:avLst/>
          </a:prstGeom>
          <a:noFill/>
        </p:spPr>
        <p:txBody>
          <a:bodyPr wrap="square" rtlCol="0">
            <a:spAutoFit/>
          </a:bodyPr>
          <a:lstStyle/>
          <a:p>
            <a:pPr algn="just">
              <a:spcBef>
                <a:spcPct val="50000"/>
              </a:spcBef>
            </a:pPr>
            <a:r>
              <a:rPr lang="zh-CN" altLang="en-US" sz="2400" b="1">
                <a:solidFill>
                  <a:srgbClr val="000000"/>
                </a:solidFill>
                <a:latin typeface="Times New Roman" panose="02020603050405020304" charset="0"/>
                <a:cs typeface="Times New Roman" panose="02020603050405020304" charset="0"/>
                <a:sym typeface="+mn-ea"/>
              </a:rPr>
              <a:t>（</a:t>
            </a:r>
            <a:r>
              <a:rPr lang="en-US" altLang="zh-CN" sz="2400" b="1">
                <a:solidFill>
                  <a:srgbClr val="000000"/>
                </a:solidFill>
                <a:latin typeface="Times New Roman" panose="02020603050405020304" charset="0"/>
                <a:cs typeface="Times New Roman" panose="02020603050405020304" charset="0"/>
                <a:sym typeface="+mn-ea"/>
              </a:rPr>
              <a:t>1</a:t>
            </a:r>
            <a:r>
              <a:rPr lang="zh-CN" altLang="en-US" sz="2400" b="1">
                <a:solidFill>
                  <a:srgbClr val="000000"/>
                </a:solidFill>
                <a:latin typeface="Times New Roman" panose="02020603050405020304" charset="0"/>
                <a:cs typeface="Times New Roman" panose="02020603050405020304" charset="0"/>
                <a:sym typeface="+mn-ea"/>
              </a:rPr>
              <a:t>）如果在</a:t>
            </a:r>
            <a:r>
              <a:rPr lang="en-US" altLang="zh-CN" sz="2400" b="1">
                <a:solidFill>
                  <a:srgbClr val="FF0000"/>
                </a:solidFill>
                <a:latin typeface="Times New Roman" panose="02020603050405020304" charset="0"/>
                <a:cs typeface="Times New Roman" panose="02020603050405020304" charset="0"/>
                <a:sym typeface="+mn-ea"/>
              </a:rPr>
              <a:t>KNO</a:t>
            </a:r>
            <a:r>
              <a:rPr lang="zh-CN" altLang="en-US" sz="2400" b="1" baseline="-25000">
                <a:solidFill>
                  <a:srgbClr val="FF0000"/>
                </a:solidFill>
                <a:latin typeface="Times New Roman" panose="02020603050405020304" charset="0"/>
                <a:cs typeface="Times New Roman" panose="02020603050405020304" charset="0"/>
                <a:sym typeface="+mn-ea"/>
              </a:rPr>
              <a:t>３</a:t>
            </a:r>
            <a:r>
              <a:rPr lang="zh-CN" altLang="en-US" sz="2400" b="1">
                <a:solidFill>
                  <a:srgbClr val="000000"/>
                </a:solidFill>
                <a:latin typeface="Times New Roman" panose="02020603050405020304" charset="0"/>
                <a:cs typeface="Times New Roman" panose="02020603050405020304" charset="0"/>
                <a:sym typeface="+mn-ea"/>
              </a:rPr>
              <a:t>固体中含有</a:t>
            </a:r>
            <a:r>
              <a:rPr lang="zh-CN" altLang="en-US" sz="2400">
                <a:solidFill>
                  <a:srgbClr val="FF0000"/>
                </a:solidFill>
                <a:latin typeface="Times New Roman" panose="02020603050405020304" charset="0"/>
                <a:cs typeface="Times New Roman" panose="02020603050405020304" charset="0"/>
                <a:sym typeface="+mn-ea"/>
              </a:rPr>
              <a:t>少量的</a:t>
            </a:r>
            <a:r>
              <a:rPr lang="en-US" altLang="zh-CN" sz="2400">
                <a:solidFill>
                  <a:srgbClr val="FF0000"/>
                </a:solidFill>
                <a:latin typeface="Times New Roman" panose="02020603050405020304" charset="0"/>
                <a:cs typeface="Times New Roman" panose="02020603050405020304" charset="0"/>
                <a:sym typeface="+mn-ea"/>
              </a:rPr>
              <a:t>NaCl</a:t>
            </a:r>
            <a:r>
              <a:rPr lang="zh-CN" altLang="en-US" sz="2400">
                <a:solidFill>
                  <a:srgbClr val="FF0000"/>
                </a:solidFill>
                <a:latin typeface="Times New Roman" panose="02020603050405020304" charset="0"/>
                <a:cs typeface="Times New Roman" panose="02020603050405020304" charset="0"/>
                <a:sym typeface="+mn-ea"/>
              </a:rPr>
              <a:t>杂质</a:t>
            </a:r>
            <a:r>
              <a:rPr lang="zh-CN" altLang="en-US" sz="2400" b="1">
                <a:solidFill>
                  <a:srgbClr val="000000"/>
                </a:solidFill>
                <a:latin typeface="Times New Roman" panose="02020603050405020304" charset="0"/>
                <a:cs typeface="Times New Roman" panose="02020603050405020304" charset="0"/>
                <a:sym typeface="+mn-ea"/>
              </a:rPr>
              <a:t>，如何提纯硝酸钾？请简述实验操作。</a:t>
            </a:r>
            <a:endParaRPr lang="zh-CN" altLang="en-US" sz="2400"/>
          </a:p>
        </p:txBody>
      </p:sp>
      <p:sp>
        <p:nvSpPr>
          <p:cNvPr id="4" name="文本框 3"/>
          <p:cNvSpPr txBox="1"/>
          <p:nvPr/>
        </p:nvSpPr>
        <p:spPr>
          <a:xfrm>
            <a:off x="390525" y="5001260"/>
            <a:ext cx="10706735" cy="829945"/>
          </a:xfrm>
          <a:prstGeom prst="rect">
            <a:avLst/>
          </a:prstGeom>
          <a:noFill/>
        </p:spPr>
        <p:txBody>
          <a:bodyPr wrap="square" rtlCol="0">
            <a:spAutoFit/>
          </a:bodyPr>
          <a:lstStyle/>
          <a:p>
            <a:pPr algn="just">
              <a:spcBef>
                <a:spcPct val="50000"/>
              </a:spcBef>
            </a:pPr>
            <a:r>
              <a:rPr lang="zh-CN" altLang="en-US" sz="2400" b="1">
                <a:solidFill>
                  <a:srgbClr val="000000"/>
                </a:solidFill>
                <a:latin typeface="Times New Roman" panose="02020603050405020304" charset="0"/>
                <a:cs typeface="Times New Roman" panose="02020603050405020304" charset="0"/>
                <a:sym typeface="+mn-ea"/>
              </a:rPr>
              <a:t>（</a:t>
            </a:r>
            <a:r>
              <a:rPr lang="en-US" altLang="zh-CN" sz="2400" b="1">
                <a:solidFill>
                  <a:srgbClr val="000000"/>
                </a:solidFill>
                <a:latin typeface="Times New Roman" panose="02020603050405020304" charset="0"/>
                <a:cs typeface="Times New Roman" panose="02020603050405020304" charset="0"/>
                <a:sym typeface="+mn-ea"/>
              </a:rPr>
              <a:t>2</a:t>
            </a:r>
            <a:r>
              <a:rPr lang="zh-CN" altLang="en-US" sz="2400" b="1">
                <a:solidFill>
                  <a:srgbClr val="000000"/>
                </a:solidFill>
                <a:latin typeface="Times New Roman" panose="02020603050405020304" charset="0"/>
                <a:cs typeface="Times New Roman" panose="02020603050405020304" charset="0"/>
                <a:sym typeface="+mn-ea"/>
              </a:rPr>
              <a:t>）如果在</a:t>
            </a:r>
            <a:r>
              <a:rPr lang="en-US" altLang="zh-CN" sz="2400" b="1">
                <a:solidFill>
                  <a:srgbClr val="FF0000"/>
                </a:solidFill>
                <a:latin typeface="Times New Roman" panose="02020603050405020304" charset="0"/>
                <a:cs typeface="Times New Roman" panose="02020603050405020304" charset="0"/>
                <a:sym typeface="+mn-ea"/>
              </a:rPr>
              <a:t>NaCl</a:t>
            </a:r>
            <a:r>
              <a:rPr lang="zh-CN" altLang="en-US" sz="2400" b="1">
                <a:solidFill>
                  <a:srgbClr val="000000"/>
                </a:solidFill>
                <a:latin typeface="Times New Roman" panose="02020603050405020304" charset="0"/>
                <a:cs typeface="Times New Roman" panose="02020603050405020304" charset="0"/>
                <a:sym typeface="+mn-ea"/>
              </a:rPr>
              <a:t>固体中含有</a:t>
            </a:r>
            <a:r>
              <a:rPr lang="zh-CN" altLang="en-US" sz="2400" b="1">
                <a:solidFill>
                  <a:srgbClr val="FF0000"/>
                </a:solidFill>
                <a:latin typeface="Times New Roman" panose="02020603050405020304" charset="0"/>
                <a:cs typeface="Times New Roman" panose="02020603050405020304" charset="0"/>
                <a:sym typeface="+mn-ea"/>
              </a:rPr>
              <a:t>少量</a:t>
            </a:r>
            <a:r>
              <a:rPr lang="zh-CN" altLang="en-US" sz="2400" b="1">
                <a:solidFill>
                  <a:srgbClr val="000000"/>
                </a:solidFill>
                <a:latin typeface="Times New Roman" panose="02020603050405020304" charset="0"/>
                <a:cs typeface="Times New Roman" panose="02020603050405020304" charset="0"/>
                <a:sym typeface="+mn-ea"/>
              </a:rPr>
              <a:t>的</a:t>
            </a:r>
            <a:r>
              <a:rPr lang="en-US" altLang="zh-CN" sz="2400" b="1">
                <a:solidFill>
                  <a:srgbClr val="000000"/>
                </a:solidFill>
                <a:latin typeface="Times New Roman" panose="02020603050405020304" charset="0"/>
                <a:cs typeface="Times New Roman" panose="02020603050405020304" charset="0"/>
                <a:sym typeface="+mn-ea"/>
              </a:rPr>
              <a:t>KNO</a:t>
            </a:r>
            <a:r>
              <a:rPr lang="zh-CN" altLang="en-US" sz="2400" b="1" baseline="-25000">
                <a:solidFill>
                  <a:srgbClr val="000000"/>
                </a:solidFill>
                <a:latin typeface="Times New Roman" panose="02020603050405020304" charset="0"/>
                <a:cs typeface="Times New Roman" panose="02020603050405020304" charset="0"/>
                <a:sym typeface="+mn-ea"/>
              </a:rPr>
              <a:t>３</a:t>
            </a:r>
            <a:r>
              <a:rPr lang="zh-CN" altLang="en-US" sz="2400" b="1">
                <a:solidFill>
                  <a:srgbClr val="000000"/>
                </a:solidFill>
                <a:latin typeface="Times New Roman" panose="02020603050405020304" charset="0"/>
                <a:cs typeface="Times New Roman" panose="02020603050405020304" charset="0"/>
                <a:sym typeface="+mn-ea"/>
              </a:rPr>
              <a:t>杂质，如何提纯氯化钠？请简述实验操作。</a:t>
            </a:r>
            <a:endParaRPr lang="zh-CN" altLang="en-US" sz="2400"/>
          </a:p>
        </p:txBody>
      </p:sp>
      <p:sp>
        <p:nvSpPr>
          <p:cNvPr id="32774" name="文本框 32773"/>
          <p:cNvSpPr txBox="1"/>
          <p:nvPr/>
        </p:nvSpPr>
        <p:spPr>
          <a:xfrm>
            <a:off x="2810510" y="5574665"/>
            <a:ext cx="4286885" cy="953135"/>
          </a:xfrm>
          <a:prstGeom prst="rect">
            <a:avLst/>
          </a:prstGeom>
          <a:noFill/>
          <a:ln w="9525">
            <a:noFill/>
          </a:ln>
        </p:spPr>
        <p:txBody>
          <a:bodyPr wrap="square">
            <a:spAutoFit/>
          </a:bodyPr>
          <a:lstStyle/>
          <a:p>
            <a:r>
              <a:rPr lang="zh-CN" altLang="en-US" sz="2800" b="1">
                <a:solidFill>
                  <a:srgbClr val="FF0000"/>
                </a:solidFill>
                <a:highlight>
                  <a:srgbClr val="FFFF00"/>
                </a:highlight>
                <a:latin typeface="Arial" panose="020B0604020202020204" pitchFamily="34" charset="0"/>
                <a:ea typeface="黑体" panose="02010609060101010101" charset="-122"/>
              </a:rPr>
              <a:t>将固体溶解于水，蒸发结晶，趁热过滤。重复操作。</a:t>
            </a:r>
          </a:p>
        </p:txBody>
      </p:sp>
      <p:sp>
        <p:nvSpPr>
          <p:cNvPr id="6" name="TextBox 4"/>
          <p:cNvSpPr txBox="1"/>
          <p:nvPr>
            <p:custDataLst>
              <p:tags r:id="rId1"/>
            </p:custDataLst>
          </p:nvPr>
        </p:nvSpPr>
        <p:spPr>
          <a:xfrm>
            <a:off x="177800" y="0"/>
            <a:ext cx="10884535" cy="583565"/>
          </a:xfrm>
          <a:prstGeom prst="rect">
            <a:avLst/>
          </a:prstGeom>
          <a:noFill/>
        </p:spPr>
        <p:txBody>
          <a:bodyPr wrap="square" rtlCol="0">
            <a:spAutoFit/>
          </a:bodyPr>
          <a:lstStyle/>
          <a:p>
            <a:r>
              <a:rPr lang="zh-CN" altLang="en-US" sz="3200" b="1">
                <a:solidFill>
                  <a:srgbClr val="FF0000"/>
                </a:solidFill>
                <a:latin typeface="+mn-ea"/>
              </a:rPr>
              <a:t>四、重结晶（蒸发结晶、降温结晶）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ipe(down)">
                                      <p:cBhvr>
                                        <p:cTn id="7" dur="500"/>
                                        <p:tgtEl>
                                          <p:spTgt spid="235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wipe(down)">
                                      <p:cBhvr>
                                        <p:cTn id="1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327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3"/>
            </p:custDataLst>
          </p:nvPr>
        </p:nvSpPr>
        <p:spPr>
          <a:xfrm>
            <a:off x="0" y="225425"/>
            <a:ext cx="10194290" cy="521970"/>
          </a:xfrm>
          <a:prstGeom prst="rect">
            <a:avLst/>
          </a:prstGeom>
          <a:noFill/>
        </p:spPr>
        <p:txBody>
          <a:bodyPr wrap="square" rtlCol="0">
            <a:spAutoFit/>
          </a:bodyPr>
          <a:lstStyle/>
          <a:p>
            <a:r>
              <a:rPr lang="zh-CN" altLang="en-US" sz="2800"/>
              <a:t>例：苯甲酸的重结晶</a:t>
            </a:r>
            <a:r>
              <a:rPr lang="zh-CN" altLang="en-US" sz="2800" b="1">
                <a:solidFill>
                  <a:srgbClr val="FF0000"/>
                </a:solidFill>
                <a:highlight>
                  <a:srgbClr val="0000FF"/>
                </a:highlight>
              </a:rPr>
              <a:t>（课本原型）</a:t>
            </a:r>
          </a:p>
        </p:txBody>
      </p:sp>
      <p:sp>
        <p:nvSpPr>
          <p:cNvPr id="9" name="文本框 8"/>
          <p:cNvSpPr txBox="1"/>
          <p:nvPr>
            <p:custDataLst>
              <p:tags r:id="rId4"/>
            </p:custDataLst>
          </p:nvPr>
        </p:nvSpPr>
        <p:spPr>
          <a:xfrm>
            <a:off x="161290" y="862965"/>
            <a:ext cx="5102860" cy="829945"/>
          </a:xfrm>
          <a:prstGeom prst="rect">
            <a:avLst/>
          </a:prstGeom>
          <a:noFill/>
        </p:spPr>
        <p:txBody>
          <a:bodyPr wrap="square" rtlCol="0">
            <a:spAutoFit/>
          </a:bodyPr>
          <a:lstStyle/>
          <a:p>
            <a:r>
              <a:rPr lang="zh-CN" altLang="en-US" sz="2400" b="1">
                <a:solidFill>
                  <a:schemeClr val="tx1"/>
                </a:solidFill>
              </a:rPr>
              <a:t>实验目的：除去苯甲酸中不溶性杂质（泥沙）和可溶性杂质（</a:t>
            </a:r>
            <a:r>
              <a:rPr lang="en-US" altLang="zh-CN" sz="2400" b="1">
                <a:solidFill>
                  <a:schemeClr val="tx1"/>
                </a:solidFill>
              </a:rPr>
              <a:t>NaCl</a:t>
            </a:r>
            <a:r>
              <a:rPr lang="zh-CN" altLang="en-US" sz="2400" b="1">
                <a:solidFill>
                  <a:schemeClr val="tx1"/>
                </a:solidFill>
              </a:rPr>
              <a:t>）。</a:t>
            </a:r>
          </a:p>
        </p:txBody>
      </p:sp>
      <p:sp>
        <p:nvSpPr>
          <p:cNvPr id="10" name="文本框 9"/>
          <p:cNvSpPr txBox="1"/>
          <p:nvPr>
            <p:custDataLst>
              <p:tags r:id="rId5"/>
            </p:custDataLst>
          </p:nvPr>
        </p:nvSpPr>
        <p:spPr>
          <a:xfrm>
            <a:off x="232410" y="1893570"/>
            <a:ext cx="7769225" cy="398780"/>
          </a:xfrm>
          <a:prstGeom prst="rect">
            <a:avLst/>
          </a:prstGeom>
          <a:noFill/>
          <a:ln w="28575" cap="flat" cmpd="sng">
            <a:solidFill>
              <a:schemeClr val="folHlink"/>
            </a:solidFill>
            <a:prstDash val="solid"/>
            <a:miter/>
            <a:headEnd type="none" w="med" len="med"/>
            <a:tailEnd type="none" w="med" len="med"/>
          </a:ln>
        </p:spPr>
        <p:txBody>
          <a:bodyPr wrap="square">
            <a:spAutoFit/>
          </a:bodyPr>
          <a:lstStyle/>
          <a:p>
            <a:r>
              <a:rPr lang="zh-CN" altLang="en-US" sz="2000" b="1">
                <a:solidFill>
                  <a:srgbClr val="0000CC"/>
                </a:solidFill>
                <a:latin typeface="Times New Roman" panose="02020603050405020304" charset="0"/>
                <a:ea typeface="黑体" panose="02010609060101010101" charset="-122"/>
              </a:rPr>
              <a:t>已知</a:t>
            </a:r>
            <a:r>
              <a:rPr lang="zh-CN" altLang="en-US" sz="2000" b="1">
                <a:solidFill>
                  <a:srgbClr val="FF0000"/>
                </a:solidFill>
                <a:latin typeface="Times New Roman" panose="02020603050405020304" charset="0"/>
                <a:ea typeface="黑体" panose="02010609060101010101" charset="-122"/>
              </a:rPr>
              <a:t>苯甲酸</a:t>
            </a:r>
            <a:r>
              <a:rPr lang="zh-CN" altLang="en-US" sz="2000" b="1">
                <a:solidFill>
                  <a:srgbClr val="0000CC"/>
                </a:solidFill>
                <a:latin typeface="Times New Roman" panose="02020603050405020304" charset="0"/>
                <a:ea typeface="黑体" panose="02010609060101010101" charset="-122"/>
              </a:rPr>
              <a:t>在水中溶解度：</a:t>
            </a:r>
            <a:r>
              <a:rPr lang="en-US" altLang="zh-CN" sz="2000" b="1">
                <a:latin typeface="Times New Roman" panose="02020603050405020304" charset="0"/>
                <a:ea typeface="黑体" panose="02010609060101010101" charset="-122"/>
              </a:rPr>
              <a:t>25</a:t>
            </a:r>
            <a:r>
              <a:rPr lang="en-US" altLang="zh-CN" sz="2000" b="1">
                <a:latin typeface="Times New Roman" panose="02020603050405020304" charset="0"/>
              </a:rPr>
              <a:t>℃</a:t>
            </a:r>
            <a:r>
              <a:rPr lang="zh-CN" altLang="en-US" sz="2000" b="1">
                <a:latin typeface="Times New Roman" panose="02020603050405020304" charset="0"/>
              </a:rPr>
              <a:t>，</a:t>
            </a:r>
            <a:r>
              <a:rPr lang="en-US" altLang="zh-CN" sz="2000" b="1">
                <a:latin typeface="Times New Roman" panose="02020603050405020304" charset="0"/>
              </a:rPr>
              <a:t>0.17g</a:t>
            </a:r>
            <a:r>
              <a:rPr lang="zh-CN" altLang="en-US" sz="2000" b="1">
                <a:latin typeface="Times New Roman" panose="02020603050405020304" charset="0"/>
              </a:rPr>
              <a:t>；</a:t>
            </a:r>
            <a:r>
              <a:rPr lang="en-US" altLang="zh-CN" sz="2000" b="1">
                <a:latin typeface="Times New Roman" panose="02020603050405020304" charset="0"/>
              </a:rPr>
              <a:t>50℃</a:t>
            </a:r>
            <a:r>
              <a:rPr lang="zh-CN" altLang="en-US" sz="2000" b="1">
                <a:latin typeface="Times New Roman" panose="02020603050405020304" charset="0"/>
              </a:rPr>
              <a:t>，</a:t>
            </a:r>
            <a:r>
              <a:rPr lang="en-US" altLang="zh-CN" sz="2000" b="1">
                <a:latin typeface="Times New Roman" panose="02020603050405020304" charset="0"/>
              </a:rPr>
              <a:t>0.95g</a:t>
            </a:r>
            <a:r>
              <a:rPr lang="zh-CN" altLang="en-US" sz="2000" b="1">
                <a:latin typeface="Times New Roman" panose="02020603050405020304" charset="0"/>
              </a:rPr>
              <a:t>；</a:t>
            </a:r>
            <a:r>
              <a:rPr lang="en-US" altLang="zh-CN" sz="2000" b="1">
                <a:latin typeface="Times New Roman" panose="02020603050405020304" charset="0"/>
              </a:rPr>
              <a:t>95℃</a:t>
            </a:r>
            <a:r>
              <a:rPr lang="zh-CN" altLang="en-US" sz="2000" b="1">
                <a:latin typeface="Times New Roman" panose="02020603050405020304" charset="0"/>
              </a:rPr>
              <a:t>，</a:t>
            </a:r>
            <a:r>
              <a:rPr lang="en-US" altLang="zh-CN" sz="2000" b="1">
                <a:latin typeface="Times New Roman" panose="02020603050405020304" charset="0"/>
              </a:rPr>
              <a:t>6.8g</a:t>
            </a:r>
            <a:endParaRPr lang="en-US" altLang="zh-CN" sz="2000">
              <a:latin typeface="Arial" panose="020B0604020202020204" pitchFamily="34" charset="0"/>
            </a:endParaRPr>
          </a:p>
        </p:txBody>
      </p:sp>
      <p:graphicFrame>
        <p:nvGraphicFramePr>
          <p:cNvPr id="7" name="对象 6"/>
          <p:cNvGraphicFramePr>
            <a:graphicFrameLocks noChangeAspect="1"/>
          </p:cNvGraphicFramePr>
          <p:nvPr/>
        </p:nvGraphicFramePr>
        <p:xfrm>
          <a:off x="8517255" y="671195"/>
          <a:ext cx="2806065" cy="2310765"/>
        </p:xfrm>
        <a:graphic>
          <a:graphicData uri="http://schemas.openxmlformats.org/presentationml/2006/ole">
            <mc:AlternateContent xmlns:mc="http://schemas.openxmlformats.org/markup-compatibility/2006">
              <mc:Choice xmlns:v="urn:schemas-microsoft-com:vml" Requires="v">
                <p:oleObj spid="_x0000_s1027" r:id="rId11" imgW="3505200" imgH="2886075" progId="PBrush">
                  <p:embed/>
                </p:oleObj>
              </mc:Choice>
              <mc:Fallback>
                <p:oleObj r:id="rId11" imgW="3505200" imgH="2886075" progId="PBrush">
                  <p:embed/>
                  <p:pic>
                    <p:nvPicPr>
                      <p:cNvPr id="0" name="OLE substitute image"/>
                      <p:cNvPicPr/>
                      <p:nvPr/>
                    </p:nvPicPr>
                    <p:blipFill>
                      <a:blip r:embed="rId12"/>
                      <a:stretch>
                        <a:fillRect/>
                      </a:stretch>
                    </p:blipFill>
                    <p:spPr>
                      <a:xfrm>
                        <a:off x="8517255" y="671195"/>
                        <a:ext cx="2806065" cy="2310765"/>
                      </a:xfrm>
                      <a:prstGeom prst="rect">
                        <a:avLst/>
                      </a:prstGeom>
                      <a:noFill/>
                    </p:spPr>
                  </p:pic>
                </p:oleObj>
              </mc:Fallback>
            </mc:AlternateContent>
          </a:graphicData>
        </a:graphic>
      </p:graphicFrame>
      <p:grpSp>
        <p:nvGrpSpPr>
          <p:cNvPr id="31748" name="组合 31747"/>
          <p:cNvGrpSpPr/>
          <p:nvPr/>
        </p:nvGrpSpPr>
        <p:grpSpPr>
          <a:xfrm>
            <a:off x="193675" y="2642235"/>
            <a:ext cx="5741670" cy="1725930"/>
            <a:chOff x="0" y="527"/>
            <a:chExt cx="5760" cy="1368"/>
          </a:xfrm>
        </p:grpSpPr>
        <p:pic>
          <p:nvPicPr>
            <p:cNvPr id="31749" name="图片 31748" descr="W020100916581898663280"/>
            <p:cNvPicPr>
              <a:picLocks noChangeAspect="1"/>
            </p:cNvPicPr>
            <p:nvPr>
              <p:custDataLst>
                <p:tags r:id="rId7"/>
              </p:custDataLst>
            </p:nvPr>
          </p:nvPicPr>
          <p:blipFill>
            <a:blip r:embed="rId13"/>
            <a:srcRect l="13718" t="37509" r="65446" b="48126"/>
            <a:stretch>
              <a:fillRect/>
            </a:stretch>
          </p:blipFill>
          <p:spPr>
            <a:xfrm>
              <a:off x="0" y="527"/>
              <a:ext cx="1321" cy="1315"/>
            </a:xfrm>
            <a:prstGeom prst="rect">
              <a:avLst/>
            </a:prstGeom>
            <a:noFill/>
            <a:ln w="9525">
              <a:noFill/>
            </a:ln>
          </p:spPr>
        </p:pic>
        <p:pic>
          <p:nvPicPr>
            <p:cNvPr id="31750" name="图片 31749" descr="W020100916581898663280">
              <a:hlinkClick r:id="rId14" action="ppaction://hlinkfile"/>
            </p:cNvPr>
            <p:cNvPicPr>
              <a:picLocks noChangeAspect="1"/>
            </p:cNvPicPr>
            <p:nvPr>
              <p:custDataLst>
                <p:tags r:id="rId8"/>
              </p:custDataLst>
            </p:nvPr>
          </p:nvPicPr>
          <p:blipFill>
            <a:blip r:embed="rId13"/>
            <a:srcRect l="38319" t="36516" r="10435" b="45647"/>
            <a:stretch>
              <a:fillRect/>
            </a:stretch>
          </p:blipFill>
          <p:spPr>
            <a:xfrm>
              <a:off x="1292" y="572"/>
              <a:ext cx="3493" cy="1323"/>
            </a:xfrm>
            <a:prstGeom prst="rect">
              <a:avLst/>
            </a:prstGeom>
            <a:noFill/>
            <a:ln w="9525">
              <a:noFill/>
            </a:ln>
          </p:spPr>
        </p:pic>
        <p:pic>
          <p:nvPicPr>
            <p:cNvPr id="31751" name="图片 31750" descr="W020100916581898663280"/>
            <p:cNvPicPr>
              <a:picLocks noChangeAspect="1"/>
            </p:cNvPicPr>
            <p:nvPr>
              <p:custDataLst>
                <p:tags r:id="rId9"/>
              </p:custDataLst>
            </p:nvPr>
          </p:nvPicPr>
          <p:blipFill>
            <a:blip r:embed="rId13"/>
            <a:srcRect l="54140" t="36516" r="27524" b="45647"/>
            <a:stretch>
              <a:fillRect/>
            </a:stretch>
          </p:blipFill>
          <p:spPr>
            <a:xfrm>
              <a:off x="4603" y="572"/>
              <a:ext cx="1157" cy="1316"/>
            </a:xfrm>
            <a:prstGeom prst="rect">
              <a:avLst/>
            </a:prstGeom>
            <a:noFill/>
            <a:ln w="9525">
              <a:noFill/>
            </a:ln>
          </p:spPr>
        </p:pic>
      </p:grpSp>
      <p:sp>
        <p:nvSpPr>
          <p:cNvPr id="6" name="文本框 5"/>
          <p:cNvSpPr txBox="1"/>
          <p:nvPr>
            <p:custDataLst>
              <p:tags r:id="rId6"/>
            </p:custDataLst>
          </p:nvPr>
        </p:nvSpPr>
        <p:spPr>
          <a:xfrm>
            <a:off x="6490335" y="3614420"/>
            <a:ext cx="4958080" cy="1198880"/>
          </a:xfrm>
          <a:prstGeom prst="rect">
            <a:avLst/>
          </a:prstGeom>
          <a:solidFill>
            <a:schemeClr val="accent3"/>
          </a:solidFill>
          <a:ln w="44450" cmpd="sng">
            <a:solidFill>
              <a:schemeClr val="accent1">
                <a:shade val="50000"/>
              </a:schemeClr>
            </a:solidFill>
            <a:prstDash val="solid"/>
          </a:ln>
        </p:spPr>
        <p:txBody>
          <a:bodyPr wrap="square" rtlCol="0">
            <a:spAutoFit/>
          </a:bodyPr>
          <a:lstStyle/>
          <a:p>
            <a:r>
              <a:rPr lang="zh-CN" altLang="en-US" sz="2400" b="1">
                <a:solidFill>
                  <a:srgbClr val="FF0000"/>
                </a:solidFill>
                <a:latin typeface="黑体" panose="02010609060101010101" charset="-122"/>
                <a:ea typeface="黑体" panose="02010609060101010101" charset="-122"/>
                <a:cs typeface="黑体" panose="02010609060101010101" charset="-122"/>
              </a:rPr>
              <a:t>操作表述：将粗苯甲酸溶解在</a:t>
            </a:r>
            <a:r>
              <a:rPr lang="en-US" altLang="zh-CN" sz="2400" b="1">
                <a:solidFill>
                  <a:srgbClr val="FF0000"/>
                </a:solidFill>
                <a:latin typeface="黑体" panose="02010609060101010101" charset="-122"/>
                <a:ea typeface="黑体" panose="02010609060101010101" charset="-122"/>
                <a:cs typeface="黑体" panose="02010609060101010101" charset="-122"/>
              </a:rPr>
              <a:t>95℃</a:t>
            </a:r>
            <a:r>
              <a:rPr lang="zh-CN" altLang="en-US" sz="2400" b="1">
                <a:solidFill>
                  <a:srgbClr val="FF0000"/>
                </a:solidFill>
                <a:latin typeface="黑体" panose="02010609060101010101" charset="-122"/>
                <a:ea typeface="黑体" panose="02010609060101010101" charset="-122"/>
                <a:cs typeface="黑体" panose="02010609060101010101" charset="-122"/>
              </a:rPr>
              <a:t>的热水中制的饱和溶液，趁热过滤、冷却结晶再过滤、洗涤、干燥。</a:t>
            </a:r>
          </a:p>
        </p:txBody>
      </p:sp>
      <p:sp>
        <p:nvSpPr>
          <p:cNvPr id="13" name="圆角矩形标注 12"/>
          <p:cNvSpPr/>
          <p:nvPr/>
        </p:nvSpPr>
        <p:spPr>
          <a:xfrm>
            <a:off x="3112770" y="5019675"/>
            <a:ext cx="3499485" cy="942975"/>
          </a:xfrm>
          <a:prstGeom prst="wedgeRoundRectCallout">
            <a:avLst>
              <a:gd name="adj1" fmla="val -57348"/>
              <a:gd name="adj2" fmla="val -1333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rPr>
              <a:t>趁热过滤的原因是为了减少产品苯甲酸的损失</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ppt_x"/>
                                          </p:val>
                                        </p:tav>
                                        <p:tav tm="100000">
                                          <p:val>
                                            <p:strVal val="#ppt_x"/>
                                          </p:val>
                                        </p:tav>
                                      </p:tavLst>
                                    </p:anim>
                                    <p:anim calcmode="lin" valueType="num">
                                      <p:cBhvr additive="base">
                                        <p:cTn id="20"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2"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1"/>
          <p:cNvSpPr txBox="1"/>
          <p:nvPr/>
        </p:nvSpPr>
        <p:spPr>
          <a:xfrm>
            <a:off x="271145" y="124460"/>
            <a:ext cx="1664335" cy="480060"/>
          </a:xfrm>
          <a:prstGeom prst="rect">
            <a:avLst/>
          </a:prstGeom>
          <a:solidFill>
            <a:srgbClr val="0000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14286" rtlCol="0" anchor="ctr">
            <a:spAutoFit/>
          </a:bodyPr>
          <a:lstStyle/>
          <a:p>
            <a:pPr defTabSz="309245"/>
            <a:r>
              <a:rPr lang="zh-CN" altLang="en-US" sz="2800">
                <a:solidFill>
                  <a:srgbClr val="FF0000">
                    <a:alpha val="80000"/>
                  </a:srgbClr>
                </a:solidFill>
                <a:latin typeface="黑体" panose="02010609060101010101" charset="-122"/>
                <a:ea typeface="黑体" panose="02010609060101010101" charset="-122"/>
              </a:rPr>
              <a:t>高考真题</a:t>
            </a: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99880" y="3616960"/>
            <a:ext cx="1526540" cy="162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椭圆 2"/>
          <p:cNvSpPr/>
          <p:nvPr/>
        </p:nvSpPr>
        <p:spPr>
          <a:xfrm>
            <a:off x="4802505" y="2284730"/>
            <a:ext cx="572135" cy="107251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76910" y="5537200"/>
            <a:ext cx="8235315" cy="953135"/>
          </a:xfrm>
          <a:prstGeom prst="rect">
            <a:avLst/>
          </a:prstGeom>
          <a:noFill/>
        </p:spPr>
        <p:txBody>
          <a:bodyPr wrap="square" rtlCol="0">
            <a:spAutoFit/>
          </a:bodyPr>
          <a:lstStyle/>
          <a:p>
            <a:pPr>
              <a:lnSpc>
                <a:spcPct val="100000"/>
              </a:lnSpc>
              <a:buClrTx/>
              <a:buSzTx/>
              <a:buFontTx/>
            </a:pPr>
            <a:r>
              <a:rPr lang="zh-CN" altLang="en-US" sz="2800" b="1">
                <a:solidFill>
                  <a:srgbClr val="FF0000"/>
                </a:solidFill>
                <a:highlight>
                  <a:srgbClr val="0000FF"/>
                </a:highlight>
                <a:latin typeface="Times New Roman" panose="02020603050405020304" charset="0"/>
                <a:ea typeface="黑体" panose="02010609060101010101" charset="-122"/>
                <a:sym typeface="+mn-ea"/>
              </a:rPr>
              <a:t>将PbO粗品溶解在一定量的110 ℃的35 % NaOH溶液，充分溶解后，趁热过滤，冷却、结晶后再过滤</a:t>
            </a:r>
          </a:p>
        </p:txBody>
      </p:sp>
      <p:sp>
        <p:nvSpPr>
          <p:cNvPr id="14" name="文本框 13"/>
          <p:cNvSpPr txBox="1"/>
          <p:nvPr/>
        </p:nvSpPr>
        <p:spPr>
          <a:xfrm>
            <a:off x="172085" y="682625"/>
            <a:ext cx="11643995" cy="829945"/>
          </a:xfrm>
          <a:prstGeom prst="rect">
            <a:avLst/>
          </a:prstGeom>
          <a:noFill/>
        </p:spPr>
        <p:txBody>
          <a:bodyPr wrap="square" rtlCol="0">
            <a:spAutoFit/>
          </a:bodyPr>
          <a:lstStyle/>
          <a:p>
            <a:r>
              <a:rPr lang="zh-CN" altLang="en-US" sz="2400"/>
              <a:t>（2016年北京高考）以废旧铅酸电池中的含铅废料（Pb、PbO、PbO</a:t>
            </a:r>
            <a:r>
              <a:rPr lang="zh-CN" altLang="en-US" sz="2400" baseline="-25000"/>
              <a:t>2</a:t>
            </a:r>
            <a:r>
              <a:rPr lang="zh-CN" altLang="en-US" sz="2400"/>
              <a:t>、PbSO</a:t>
            </a:r>
            <a:r>
              <a:rPr lang="zh-CN" altLang="en-US" sz="2400" baseline="-25000"/>
              <a:t>4</a:t>
            </a:r>
            <a:r>
              <a:rPr lang="zh-CN" altLang="en-US" sz="2400" b="1">
                <a:solidFill>
                  <a:srgbClr val="FF0000"/>
                </a:solidFill>
              </a:rPr>
              <a:t>及炭黑等）</a:t>
            </a:r>
            <a:r>
              <a:rPr lang="zh-CN" altLang="en-US" sz="2400"/>
              <a:t>和H</a:t>
            </a:r>
            <a:r>
              <a:rPr lang="zh-CN" altLang="en-US" sz="2400" baseline="-25000"/>
              <a:t>2</a:t>
            </a:r>
            <a:r>
              <a:rPr lang="zh-CN" altLang="en-US" sz="2400"/>
              <a:t>SO</a:t>
            </a:r>
            <a:r>
              <a:rPr lang="zh-CN" altLang="en-US" sz="2400" baseline="-25000"/>
              <a:t>4</a:t>
            </a:r>
            <a:r>
              <a:rPr lang="zh-CN" altLang="en-US" sz="2400"/>
              <a:t>为原料，制备高纯PbO，实现铅的再生利用。其工作流程如下：</a:t>
            </a:r>
          </a:p>
        </p:txBody>
      </p:sp>
      <p:pic>
        <p:nvPicPr>
          <p:cNvPr id="15" name="图片 14"/>
          <p:cNvPicPr>
            <a:picLocks noChangeAspect="1"/>
          </p:cNvPicPr>
          <p:nvPr/>
        </p:nvPicPr>
        <p:blipFill>
          <a:blip r:embed="rId4"/>
          <a:stretch>
            <a:fillRect/>
          </a:stretch>
        </p:blipFill>
        <p:spPr>
          <a:xfrm>
            <a:off x="449580" y="1512570"/>
            <a:ext cx="5581650" cy="1394460"/>
          </a:xfrm>
          <a:prstGeom prst="rect">
            <a:avLst/>
          </a:prstGeom>
          <a:noFill/>
          <a:ln w="9525">
            <a:noFill/>
          </a:ln>
        </p:spPr>
      </p:pic>
      <p:sp>
        <p:nvSpPr>
          <p:cNvPr id="16" name="文本框 15"/>
          <p:cNvSpPr txBox="1"/>
          <p:nvPr/>
        </p:nvSpPr>
        <p:spPr>
          <a:xfrm>
            <a:off x="0" y="3214370"/>
            <a:ext cx="11726545" cy="706755"/>
          </a:xfrm>
          <a:prstGeom prst="rect">
            <a:avLst/>
          </a:prstGeom>
          <a:noFill/>
        </p:spPr>
        <p:txBody>
          <a:bodyPr wrap="square" rtlCol="0">
            <a:spAutoFit/>
          </a:bodyPr>
          <a:lstStyle/>
          <a:p>
            <a:r>
              <a:rPr lang="zh-CN" altLang="en-US" sz="2000"/>
              <a:t>（3）PbO溶解在NaOH溶液中，存在平衡：PbO(s)+NaOH(aq)</a:t>
            </a:r>
            <a:r>
              <a:rPr lang="en-US" altLang="zh-CN" sz="2000"/>
              <a:t>         </a:t>
            </a:r>
            <a:r>
              <a:rPr lang="zh-CN" altLang="en-US" sz="2000"/>
              <a:t> NaHPbO</a:t>
            </a:r>
            <a:r>
              <a:rPr lang="zh-CN" altLang="en-US" sz="2000" baseline="-25000"/>
              <a:t>2</a:t>
            </a:r>
            <a:r>
              <a:rPr lang="zh-CN" altLang="en-US" sz="2000"/>
              <a:t>(aq)，其溶解度曲线如图所示。</a:t>
            </a:r>
          </a:p>
        </p:txBody>
      </p:sp>
      <p:pic>
        <p:nvPicPr>
          <p:cNvPr id="2" name="图片 -2147482624"/>
          <p:cNvPicPr>
            <a:picLocks noChangeAspect="1"/>
          </p:cNvPicPr>
          <p:nvPr/>
        </p:nvPicPr>
        <p:blipFill>
          <a:blip r:embed="rId5"/>
          <a:stretch>
            <a:fillRect/>
          </a:stretch>
        </p:blipFill>
        <p:spPr>
          <a:xfrm>
            <a:off x="7265670" y="3214370"/>
            <a:ext cx="479425" cy="241300"/>
          </a:xfrm>
          <a:prstGeom prst="rect">
            <a:avLst/>
          </a:prstGeom>
          <a:noFill/>
          <a:ln w="9525">
            <a:noFill/>
          </a:ln>
        </p:spPr>
      </p:pic>
      <p:pic>
        <p:nvPicPr>
          <p:cNvPr id="4" name="图片 -2147482591"/>
          <p:cNvPicPr>
            <a:picLocks noChangeAspect="1"/>
          </p:cNvPicPr>
          <p:nvPr/>
        </p:nvPicPr>
        <p:blipFill>
          <a:blip r:embed="rId6"/>
          <a:stretch>
            <a:fillRect/>
          </a:stretch>
        </p:blipFill>
        <p:spPr>
          <a:xfrm>
            <a:off x="6009640" y="3616960"/>
            <a:ext cx="2990850" cy="1972945"/>
          </a:xfrm>
          <a:prstGeom prst="rect">
            <a:avLst/>
          </a:prstGeom>
          <a:noFill/>
          <a:ln w="9525">
            <a:noFill/>
          </a:ln>
        </p:spPr>
      </p:pic>
      <p:sp>
        <p:nvSpPr>
          <p:cNvPr id="17" name="文本框 16"/>
          <p:cNvSpPr txBox="1"/>
          <p:nvPr/>
        </p:nvSpPr>
        <p:spPr>
          <a:xfrm>
            <a:off x="172085" y="3921125"/>
            <a:ext cx="4169410" cy="1014730"/>
          </a:xfrm>
          <a:prstGeom prst="rect">
            <a:avLst/>
          </a:prstGeom>
          <a:noFill/>
        </p:spPr>
        <p:txBody>
          <a:bodyPr wrap="square" rtlCol="0">
            <a:spAutoFit/>
          </a:bodyPr>
          <a:lstStyle/>
          <a:p>
            <a:r>
              <a:rPr lang="zh-CN" altLang="en-US" sz="2000"/>
              <a:t>②</a:t>
            </a:r>
            <a:r>
              <a:rPr lang="zh-CN" altLang="en-US" sz="2000" b="1">
                <a:highlight>
                  <a:srgbClr val="FF0000"/>
                </a:highlight>
              </a:rPr>
              <a:t>过程Ⅲ的目的是提纯。</a:t>
            </a:r>
          </a:p>
          <a:p>
            <a:r>
              <a:rPr lang="zh-CN" altLang="en-US" sz="2000" b="1">
                <a:highlight>
                  <a:srgbClr val="FF0000"/>
                </a:highlight>
              </a:rPr>
              <a:t>结合上述溶解度曲线，</a:t>
            </a:r>
          </a:p>
          <a:p>
            <a:r>
              <a:rPr lang="zh-CN" altLang="en-US" sz="2000" b="1">
                <a:highlight>
                  <a:srgbClr val="FF0000"/>
                </a:highlight>
              </a:rPr>
              <a:t>简述过程Ⅲ的操作___________。</a:t>
            </a:r>
          </a:p>
        </p:txBody>
      </p:sp>
      <p:grpSp>
        <p:nvGrpSpPr>
          <p:cNvPr id="8" name="组合 7"/>
          <p:cNvGrpSpPr/>
          <p:nvPr/>
        </p:nvGrpSpPr>
        <p:grpSpPr>
          <a:xfrm>
            <a:off x="5141595" y="1750060"/>
            <a:ext cx="6214110" cy="536575"/>
            <a:chOff x="8097" y="2756"/>
            <a:chExt cx="9786" cy="845"/>
          </a:xfrm>
        </p:grpSpPr>
        <p:sp>
          <p:nvSpPr>
            <p:cNvPr id="18" name="文本框 17"/>
            <p:cNvSpPr txBox="1"/>
            <p:nvPr/>
          </p:nvSpPr>
          <p:spPr>
            <a:xfrm>
              <a:off x="8097" y="2756"/>
              <a:ext cx="4100" cy="822"/>
            </a:xfrm>
            <a:prstGeom prst="rect">
              <a:avLst/>
            </a:prstGeom>
            <a:noFill/>
          </p:spPr>
          <p:txBody>
            <a:bodyPr wrap="square" rtlCol="0">
              <a:spAutoFit/>
            </a:bodyPr>
            <a:lstStyle/>
            <a:p>
              <a:r>
                <a:rPr lang="zh-CN" altLang="en-US" sz="2800" b="1">
                  <a:solidFill>
                    <a:srgbClr val="FF0000"/>
                  </a:solidFill>
                  <a:effectLst>
                    <a:outerShdw blurRad="38100" dist="38100" dir="2700000" algn="tl">
                      <a:srgbClr val="000000">
                        <a:alpha val="43137"/>
                      </a:srgbClr>
                    </a:outerShdw>
                  </a:effectLst>
                  <a:highlight>
                    <a:srgbClr val="FFFF00"/>
                  </a:highlight>
                </a:rPr>
                <a:t>粗品：</a:t>
              </a:r>
              <a:r>
                <a:rPr lang="en-US" altLang="zh-CN" sz="2800" b="1">
                  <a:solidFill>
                    <a:srgbClr val="FF0000"/>
                  </a:solidFill>
                  <a:effectLst>
                    <a:outerShdw blurRad="38100" dist="38100" dir="2700000" algn="tl">
                      <a:srgbClr val="000000">
                        <a:alpha val="43137"/>
                      </a:srgbClr>
                    </a:outerShdw>
                  </a:effectLst>
                  <a:highlight>
                    <a:srgbClr val="FFFF00"/>
                  </a:highlight>
                </a:rPr>
                <a:t>PbO</a:t>
              </a:r>
              <a:r>
                <a:rPr lang="zh-CN" altLang="en-US" sz="2800" b="1">
                  <a:solidFill>
                    <a:srgbClr val="FF0000"/>
                  </a:solidFill>
                  <a:effectLst>
                    <a:outerShdw blurRad="38100" dist="38100" dir="2700000" algn="tl">
                      <a:srgbClr val="000000">
                        <a:alpha val="43137"/>
                      </a:srgbClr>
                    </a:outerShdw>
                  </a:effectLst>
                  <a:highlight>
                    <a:srgbClr val="FFFF00"/>
                  </a:highlight>
                </a:rPr>
                <a:t>、</a:t>
              </a:r>
              <a:r>
                <a:rPr lang="en-US" altLang="zh-CN" sz="2800" b="1">
                  <a:solidFill>
                    <a:schemeClr val="tx1"/>
                  </a:solidFill>
                  <a:effectLst>
                    <a:outerShdw blurRad="38100" dist="38100" dir="2700000" algn="tl">
                      <a:srgbClr val="000000">
                        <a:alpha val="43137"/>
                      </a:srgbClr>
                    </a:outerShdw>
                  </a:effectLst>
                  <a:highlight>
                    <a:srgbClr val="FFFF00"/>
                  </a:highlight>
                </a:rPr>
                <a:t>C</a:t>
              </a:r>
              <a:r>
                <a:rPr lang="zh-CN" altLang="en-US" sz="2800" b="1">
                  <a:solidFill>
                    <a:srgbClr val="FF0000"/>
                  </a:solidFill>
                  <a:highlight>
                    <a:srgbClr val="FFFF00"/>
                  </a:highlight>
                  <a:sym typeface="+mn-ea"/>
                </a:rPr>
                <a:t> </a:t>
              </a:r>
              <a:endParaRPr lang="zh-CN" altLang="en-US" sz="2800" b="1">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sym typeface="+mn-ea"/>
              </a:endParaRPr>
            </a:p>
          </p:txBody>
        </p:sp>
        <p:sp>
          <p:nvSpPr>
            <p:cNvPr id="6" name="右箭头 5"/>
            <p:cNvSpPr/>
            <p:nvPr/>
          </p:nvSpPr>
          <p:spPr>
            <a:xfrm>
              <a:off x="12197" y="3107"/>
              <a:ext cx="1038"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235" y="2779"/>
              <a:ext cx="4648" cy="822"/>
            </a:xfrm>
            <a:prstGeom prst="rect">
              <a:avLst/>
            </a:prstGeom>
            <a:noFill/>
          </p:spPr>
          <p:txBody>
            <a:bodyPr wrap="square" rtlCol="0">
              <a:spAutoFit/>
            </a:bodyPr>
            <a:lstStyle/>
            <a:p>
              <a:r>
                <a:rPr lang="zh-CN" altLang="en-US" sz="2800" b="1">
                  <a:solidFill>
                    <a:srgbClr val="FF0000"/>
                  </a:solidFill>
                  <a:highlight>
                    <a:srgbClr val="FFFF00"/>
                  </a:highlight>
                  <a:sym typeface="+mn-ea"/>
                </a:rPr>
                <a:t>NaHPbO</a:t>
              </a:r>
              <a:r>
                <a:rPr lang="zh-CN" altLang="en-US" sz="2800" b="1" baseline="-25000">
                  <a:solidFill>
                    <a:srgbClr val="FF0000"/>
                  </a:solidFill>
                  <a:highlight>
                    <a:srgbClr val="FFFF00"/>
                  </a:highlight>
                  <a:sym typeface="+mn-ea"/>
                </a:rPr>
                <a:t>2</a:t>
              </a:r>
              <a:r>
                <a:rPr lang="zh-CN" altLang="en-US" sz="2800" b="1">
                  <a:solidFill>
                    <a:srgbClr val="FF0000"/>
                  </a:solidFill>
                  <a:highlight>
                    <a:srgbClr val="FFFF00"/>
                  </a:highlight>
                  <a:sym typeface="+mn-ea"/>
                </a:rPr>
                <a:t>(aq)</a:t>
              </a:r>
              <a:endParaRPr lang="zh-CN" altLang="en-US" sz="28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bldLvl="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7025" y="1268730"/>
            <a:ext cx="11277600" cy="1753235"/>
          </a:xfrm>
          <a:prstGeom prst="rect">
            <a:avLst/>
          </a:prstGeom>
          <a:noFill/>
          <a:ln w="9525">
            <a:solidFill>
              <a:schemeClr val="accent1"/>
            </a:solidFill>
          </a:ln>
        </p:spPr>
        <p:txBody>
          <a:bodyPr wrap="square">
            <a:spAutoFit/>
          </a:bodyPr>
          <a:lstStyle/>
          <a:p>
            <a:pPr indent="0" fontAlgn="auto">
              <a:lnSpc>
                <a:spcPct val="150000"/>
              </a:lnSpc>
            </a:pPr>
            <a:r>
              <a:rPr lang="en-US" altLang="zh-CN" b="0">
                <a:latin typeface="Times New Roman" panose="02020603050405020304" charset="0"/>
                <a:ea typeface="宋体" panose="02010600030101010101" pitchFamily="2" charset="-122"/>
              </a:rPr>
              <a:t>    </a:t>
            </a:r>
            <a:r>
              <a:rPr lang="en-US" altLang="zh-CN" sz="2400" b="0">
                <a:latin typeface="Times New Roman" panose="02020603050405020304" charset="0"/>
                <a:ea typeface="宋体" panose="02010600030101010101" pitchFamily="2" charset="-122"/>
              </a:rPr>
              <a:t>  </a:t>
            </a:r>
            <a:r>
              <a:rPr lang="zh-CN" sz="2400" b="0">
                <a:latin typeface="Times New Roman" panose="02020603050405020304" charset="0"/>
                <a:ea typeface="宋体" panose="02010600030101010101" pitchFamily="2" charset="-122"/>
              </a:rPr>
              <a:t>人教版选择性必修三教材第</a:t>
            </a:r>
            <a:r>
              <a:rPr lang="en-US" sz="2400" b="0">
                <a:latin typeface="Times New Roman" panose="02020603050405020304" charset="0"/>
                <a:ea typeface="宋体" panose="02010600030101010101" pitchFamily="2" charset="-122"/>
              </a:rPr>
              <a:t>15</a:t>
            </a:r>
            <a:r>
              <a:rPr lang="zh-CN" sz="2400" b="0">
                <a:latin typeface="Times New Roman" panose="02020603050405020304" charset="0"/>
                <a:ea typeface="宋体" panose="02010600030101010101" pitchFamily="2" charset="-122"/>
              </a:rPr>
              <a:t>页提出了一种混合物分离和提纯方法——“萃取”，并用于“从碘的饱和水溶液中分离碘单质的实验中”，该实验依据于碘在有机溶剂</a:t>
            </a:r>
            <a:r>
              <a:rPr lang="en-US" sz="2400" b="0">
                <a:latin typeface="Times New Roman" panose="02020603050405020304" charset="0"/>
                <a:ea typeface="宋体" panose="02010600030101010101" pitchFamily="2" charset="-122"/>
              </a:rPr>
              <a:t>CCl</a:t>
            </a:r>
            <a:r>
              <a:rPr lang="en-US" sz="2400" b="0" baseline="-25000">
                <a:latin typeface="Times New Roman" panose="02020603050405020304" charset="0"/>
                <a:ea typeface="宋体" panose="02010600030101010101" pitchFamily="2" charset="-122"/>
              </a:rPr>
              <a:t>4</a:t>
            </a:r>
            <a:r>
              <a:rPr lang="zh-CN" sz="2400" b="0">
                <a:latin typeface="Times New Roman" panose="02020603050405020304" charset="0"/>
                <a:ea typeface="宋体" panose="02010600030101010101" pitchFamily="2" charset="-122"/>
              </a:rPr>
              <a:t>中的溶解度大于水中的。</a:t>
            </a:r>
            <a:endParaRPr lang="zh-CN" altLang="en-US" sz="2400" b="0">
              <a:latin typeface="Times New Roman" panose="02020603050405020304" charset="0"/>
              <a:ea typeface="宋体" panose="02010600030101010101" pitchFamily="2" charset="-122"/>
            </a:endParaRPr>
          </a:p>
        </p:txBody>
      </p:sp>
      <p:sp>
        <p:nvSpPr>
          <p:cNvPr id="2" name="文本框 1"/>
          <p:cNvSpPr txBox="1"/>
          <p:nvPr/>
        </p:nvSpPr>
        <p:spPr>
          <a:xfrm>
            <a:off x="2388235" y="377825"/>
            <a:ext cx="6836410" cy="583565"/>
          </a:xfrm>
          <a:prstGeom prst="rect">
            <a:avLst/>
          </a:prstGeom>
          <a:noFill/>
          <a:ln w="9525">
            <a:noFill/>
          </a:ln>
        </p:spPr>
        <p:txBody>
          <a:bodyPr wrap="square">
            <a:spAutoFit/>
            <a:scene3d>
              <a:camera prst="orthographicFront"/>
              <a:lightRig rig="threePt" dir="t"/>
            </a:scene3d>
          </a:bodyPr>
          <a:lstStyle/>
          <a:p>
            <a:pPr indent="0"/>
            <a:r>
              <a:rPr lang="zh-CN"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rPr>
              <a:t>工艺流程题中</a:t>
            </a:r>
            <a:r>
              <a:rPr lang="en-US" altLang="zh-CN"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rPr>
              <a:t> </a:t>
            </a:r>
            <a:r>
              <a:rPr lang="zh-CN"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rPr>
              <a:t>的“萃取”与“反萃取”</a:t>
            </a:r>
            <a:endParaRPr lang="zh-CN" altLang="en-US"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endParaRPr>
          </a:p>
        </p:txBody>
      </p:sp>
      <p:grpSp>
        <p:nvGrpSpPr>
          <p:cNvPr id="6" name="组合 5"/>
          <p:cNvGrpSpPr/>
          <p:nvPr/>
        </p:nvGrpSpPr>
        <p:grpSpPr>
          <a:xfrm>
            <a:off x="810895" y="3429000"/>
            <a:ext cx="5801360" cy="2658745"/>
            <a:chOff x="1552" y="5822"/>
            <a:chExt cx="7483" cy="3474"/>
          </a:xfrm>
        </p:grpSpPr>
        <p:pic>
          <p:nvPicPr>
            <p:cNvPr id="3" name="图片 2"/>
            <p:cNvPicPr/>
            <p:nvPr/>
          </p:nvPicPr>
          <p:blipFill>
            <a:blip r:embed="rId2">
              <a:lum bright="6000" contrast="18000"/>
            </a:blip>
            <a:srcRect r="26571"/>
            <a:stretch>
              <a:fillRect/>
            </a:stretch>
          </p:blipFill>
          <p:spPr>
            <a:xfrm>
              <a:off x="1552" y="5822"/>
              <a:ext cx="5236" cy="3428"/>
            </a:xfrm>
            <a:prstGeom prst="rect">
              <a:avLst/>
            </a:prstGeom>
            <a:noFill/>
            <a:ln w="9525">
              <a:noFill/>
            </a:ln>
          </p:spPr>
        </p:pic>
        <p:pic>
          <p:nvPicPr>
            <p:cNvPr id="101" name="图片 100"/>
            <p:cNvPicPr/>
            <p:nvPr/>
          </p:nvPicPr>
          <p:blipFill>
            <a:blip r:embed="rId3"/>
            <a:stretch>
              <a:fillRect/>
            </a:stretch>
          </p:blipFill>
          <p:spPr>
            <a:xfrm>
              <a:off x="6755" y="5870"/>
              <a:ext cx="2281" cy="3427"/>
            </a:xfrm>
            <a:prstGeom prst="rect">
              <a:avLst/>
            </a:prstGeom>
            <a:noFill/>
            <a:ln w="9525">
              <a:noFill/>
            </a:ln>
          </p:spPr>
        </p:pic>
      </p:grpSp>
      <p:sp>
        <p:nvSpPr>
          <p:cNvPr id="7" name="文本框 6"/>
          <p:cNvSpPr txBox="1"/>
          <p:nvPr/>
        </p:nvSpPr>
        <p:spPr>
          <a:xfrm>
            <a:off x="6756400" y="5180330"/>
            <a:ext cx="2809875" cy="460375"/>
          </a:xfrm>
          <a:prstGeom prst="rect">
            <a:avLst/>
          </a:prstGeom>
          <a:solidFill>
            <a:schemeClr val="accent6">
              <a:lumMod val="60000"/>
              <a:lumOff val="40000"/>
            </a:schemeClr>
          </a:solidFill>
        </p:spPr>
        <p:txBody>
          <a:bodyPr wrap="square" rtlCol="0">
            <a:spAutoFit/>
          </a:bodyPr>
          <a:lstStyle/>
          <a:p>
            <a:r>
              <a:rPr lang="zh-CN" altLang="en-US" sz="2400"/>
              <a:t>萃取液：</a:t>
            </a:r>
            <a:r>
              <a:rPr lang="en-US" altLang="zh-CN" sz="2400"/>
              <a:t>I</a:t>
            </a:r>
            <a:r>
              <a:rPr lang="en-US" altLang="zh-CN" sz="2400" baseline="-25000"/>
              <a:t>2</a:t>
            </a:r>
            <a:r>
              <a:rPr lang="en-US" altLang="zh-CN" sz="2400"/>
              <a:t>-CCl</a:t>
            </a:r>
            <a:r>
              <a:rPr lang="en-US" altLang="zh-CN" sz="2400" baseline="-25000"/>
              <a:t>4</a:t>
            </a:r>
            <a:r>
              <a:rPr lang="zh-CN" altLang="en-US" sz="2400"/>
              <a:t>溶液</a:t>
            </a:r>
          </a:p>
        </p:txBody>
      </p:sp>
      <p:sp>
        <p:nvSpPr>
          <p:cNvPr id="8" name="文本框 7"/>
          <p:cNvSpPr txBox="1"/>
          <p:nvPr/>
        </p:nvSpPr>
        <p:spPr>
          <a:xfrm>
            <a:off x="6685280" y="4472305"/>
            <a:ext cx="2032635" cy="460375"/>
          </a:xfrm>
          <a:prstGeom prst="rect">
            <a:avLst/>
          </a:prstGeom>
          <a:solidFill>
            <a:schemeClr val="accent3"/>
          </a:solidFill>
        </p:spPr>
        <p:txBody>
          <a:bodyPr wrap="square" rtlCol="0">
            <a:spAutoFit/>
          </a:bodyPr>
          <a:lstStyle/>
          <a:p>
            <a:r>
              <a:rPr lang="zh-CN" altLang="en-US" sz="2400"/>
              <a:t>萃余液：水层</a:t>
            </a:r>
          </a:p>
        </p:txBody>
      </p:sp>
      <p:cxnSp>
        <p:nvCxnSpPr>
          <p:cNvPr id="9" name="直接箭头连接符 8"/>
          <p:cNvCxnSpPr/>
          <p:nvPr/>
        </p:nvCxnSpPr>
        <p:spPr>
          <a:xfrm>
            <a:off x="5882640" y="4805680"/>
            <a:ext cx="873760" cy="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0" name="直接箭头连接符 9"/>
          <p:cNvCxnSpPr>
            <a:endCxn id="7" idx="1"/>
          </p:cNvCxnSpPr>
          <p:nvPr/>
        </p:nvCxnSpPr>
        <p:spPr>
          <a:xfrm>
            <a:off x="5900420" y="4984115"/>
            <a:ext cx="855980" cy="42672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594995" y="704215"/>
            <a:ext cx="11206480" cy="4970780"/>
          </a:xfrm>
          <a:prstGeom prst="rect">
            <a:avLst/>
          </a:prstGeom>
          <a:noFill/>
          <a:ln w="9525">
            <a:noFill/>
          </a:ln>
        </p:spPr>
        <p:txBody>
          <a:bodyPr>
            <a:noAutofit/>
          </a:bodyPr>
          <a:lstStyle/>
          <a:p>
            <a:pPr indent="0" fontAlgn="auto">
              <a:lnSpc>
                <a:spcPct val="150000"/>
              </a:lnSpc>
            </a:pPr>
            <a:r>
              <a:rPr lang="zh-CN" sz="2400" b="0" dirty="0">
                <a:solidFill>
                  <a:srgbClr val="000000"/>
                </a:solidFill>
                <a:ea typeface="宋体" panose="02010600030101010101" pitchFamily="2" charset="-122"/>
              </a:rPr>
              <a:t>【</a:t>
            </a:r>
            <a:r>
              <a:rPr lang="en-US" altLang="zh-CN" sz="2400" b="0" dirty="0">
                <a:solidFill>
                  <a:srgbClr val="FF0000"/>
                </a:solidFill>
                <a:ea typeface="宋体" panose="02010600030101010101" pitchFamily="2" charset="-122"/>
              </a:rPr>
              <a:t>2024</a:t>
            </a:r>
            <a:r>
              <a:rPr lang="zh-CN" altLang="en-US" sz="2400" b="0" dirty="0">
                <a:solidFill>
                  <a:srgbClr val="FF0000"/>
                </a:solidFill>
                <a:ea typeface="宋体" panose="02010600030101010101" pitchFamily="2" charset="-122"/>
              </a:rPr>
              <a:t>浙江</a:t>
            </a:r>
            <a:r>
              <a:rPr lang="en-US" altLang="zh-CN" sz="2400" b="0" dirty="0">
                <a:solidFill>
                  <a:srgbClr val="FF0000"/>
                </a:solidFill>
                <a:ea typeface="宋体" panose="02010600030101010101" pitchFamily="2" charset="-122"/>
              </a:rPr>
              <a:t>1</a:t>
            </a:r>
            <a:r>
              <a:rPr lang="zh-CN" altLang="en-US" sz="2400" b="0" dirty="0">
                <a:solidFill>
                  <a:srgbClr val="FF0000"/>
                </a:solidFill>
                <a:ea typeface="宋体" panose="02010600030101010101" pitchFamily="2" charset="-122"/>
              </a:rPr>
              <a:t>月</a:t>
            </a:r>
            <a:r>
              <a:rPr lang="zh-CN" sz="2400" b="0" dirty="0">
                <a:solidFill>
                  <a:srgbClr val="000000"/>
                </a:solidFill>
                <a:ea typeface="宋体" panose="02010600030101010101" pitchFamily="2" charset="-122"/>
              </a:rPr>
              <a:t>】为回收利用含</a:t>
            </a:r>
            <a:r>
              <a:rPr lang="en-US" sz="2400" b="0" dirty="0">
                <a:solidFill>
                  <a:srgbClr val="000000"/>
                </a:solidFill>
                <a:latin typeface="宋体" panose="02010600030101010101" pitchFamily="2" charset="-122"/>
                <a:ea typeface="宋体" panose="02010600030101010101" pitchFamily="2" charset="-122"/>
              </a:rPr>
              <a:t>I</a:t>
            </a:r>
            <a:r>
              <a:rPr lang="en-US" sz="2400" b="0" baseline="-25000" dirty="0">
                <a:solidFill>
                  <a:srgbClr val="000000"/>
                </a:solidFill>
                <a:latin typeface="宋体" panose="02010600030101010101" pitchFamily="2" charset="-122"/>
                <a:ea typeface="宋体" panose="02010600030101010101" pitchFamily="2" charset="-122"/>
              </a:rPr>
              <a:t>2</a:t>
            </a:r>
            <a:r>
              <a:rPr lang="zh-CN" sz="2400" b="0" dirty="0">
                <a:solidFill>
                  <a:srgbClr val="000000"/>
                </a:solidFill>
                <a:ea typeface="宋体" panose="02010600030101010101" pitchFamily="2" charset="-122"/>
              </a:rPr>
              <a:t>的</a:t>
            </a:r>
            <a:r>
              <a:rPr lang="en-US" sz="2400" b="0" dirty="0">
                <a:solidFill>
                  <a:srgbClr val="000000"/>
                </a:solidFill>
                <a:latin typeface="宋体" panose="02010600030101010101" pitchFamily="2" charset="-122"/>
                <a:ea typeface="宋体" panose="02010600030101010101" pitchFamily="2" charset="-122"/>
              </a:rPr>
              <a:t>CCl</a:t>
            </a:r>
            <a:r>
              <a:rPr lang="en-US" sz="2400" b="0" baseline="-25000" dirty="0">
                <a:solidFill>
                  <a:srgbClr val="000000"/>
                </a:solidFill>
                <a:latin typeface="宋体" panose="02010600030101010101" pitchFamily="2" charset="-122"/>
                <a:ea typeface="宋体" panose="02010600030101010101" pitchFamily="2" charset="-122"/>
              </a:rPr>
              <a:t>4</a:t>
            </a:r>
            <a:r>
              <a:rPr lang="zh-CN" sz="2400" b="0" dirty="0">
                <a:solidFill>
                  <a:srgbClr val="000000"/>
                </a:solidFill>
                <a:ea typeface="宋体" panose="02010600030101010101" pitchFamily="2" charset="-122"/>
              </a:rPr>
              <a:t>废液，某化学兴趣小组设计方案如下所示，下列说法不正确的是</a:t>
            </a:r>
            <a:endParaRPr lang="zh-CN" sz="2400" b="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150000"/>
              </a:lnSpc>
            </a:pPr>
            <a:endParaRPr lang="en-US" sz="240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150000"/>
              </a:lnSpc>
            </a:pPr>
            <a:endParaRPr lang="en-US" sz="240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150000"/>
              </a:lnSpc>
            </a:pPr>
            <a:endParaRPr lang="en-US" sz="240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marL="342900" indent="-342900" fontAlgn="auto">
              <a:lnSpc>
                <a:spcPct val="150000"/>
              </a:lnSpc>
              <a:buAutoNum type="alphaUcPeriod"/>
            </a:pPr>
            <a:r>
              <a:rPr lang="zh-CN" dirty="0">
                <a:solidFill>
                  <a:srgbClr val="000000"/>
                </a:solidFill>
                <a:ea typeface="宋体" panose="02010600030101010101" pitchFamily="2" charset="-122"/>
                <a:sym typeface="+mn-ea"/>
              </a:rPr>
              <a:t>步骤</a:t>
            </a:r>
            <a:r>
              <a:rPr lang="en-US" dirty="0">
                <a:solidFill>
                  <a:srgbClr val="000000"/>
                </a:solidFill>
                <a:latin typeface="Times New Roman" panose="02020603050405020304" charset="0"/>
                <a:ea typeface="宋体" panose="02010600030101010101" pitchFamily="2" charset="-122"/>
                <a:sym typeface="+mn-ea"/>
              </a:rPr>
              <a:t>I</a:t>
            </a:r>
            <a:r>
              <a:rPr lang="zh-CN" dirty="0">
                <a:solidFill>
                  <a:srgbClr val="000000"/>
                </a:solidFill>
                <a:ea typeface="宋体" panose="02010600030101010101" pitchFamily="2" charset="-122"/>
                <a:sym typeface="+mn-ea"/>
              </a:rPr>
              <a:t>中，加入足量</a:t>
            </a:r>
            <a:r>
              <a:rPr lang="en-US" dirty="0">
                <a:solidFill>
                  <a:srgbClr val="000000"/>
                </a:solidFill>
                <a:latin typeface="宋体" panose="02010600030101010101" pitchFamily="2" charset="-122"/>
                <a:ea typeface="宋体" panose="02010600030101010101" pitchFamily="2" charset="-122"/>
                <a:sym typeface="+mn-ea"/>
              </a:rPr>
              <a:t>Na</a:t>
            </a:r>
            <a:r>
              <a:rPr lang="en-US" baseline="-25000" dirty="0">
                <a:solidFill>
                  <a:srgbClr val="000000"/>
                </a:solidFill>
                <a:latin typeface="宋体" panose="02010600030101010101" pitchFamily="2" charset="-122"/>
                <a:ea typeface="宋体" panose="02010600030101010101" pitchFamily="2" charset="-122"/>
                <a:sym typeface="+mn-ea"/>
              </a:rPr>
              <a:t>2</a:t>
            </a:r>
            <a:r>
              <a:rPr lang="en-US" dirty="0">
                <a:solidFill>
                  <a:srgbClr val="000000"/>
                </a:solidFill>
                <a:latin typeface="宋体" panose="02010600030101010101" pitchFamily="2" charset="-122"/>
                <a:ea typeface="宋体" panose="02010600030101010101" pitchFamily="2" charset="-122"/>
                <a:sym typeface="+mn-ea"/>
              </a:rPr>
              <a:t>CO</a:t>
            </a:r>
            <a:r>
              <a:rPr lang="en-US" baseline="-25000" dirty="0">
                <a:solidFill>
                  <a:srgbClr val="000000"/>
                </a:solidFill>
                <a:latin typeface="宋体" panose="02010600030101010101" pitchFamily="2" charset="-122"/>
                <a:ea typeface="宋体" panose="02010600030101010101" pitchFamily="2" charset="-122"/>
                <a:sym typeface="+mn-ea"/>
              </a:rPr>
              <a:t>3</a:t>
            </a:r>
            <a:r>
              <a:rPr lang="zh-CN" dirty="0">
                <a:solidFill>
                  <a:srgbClr val="000000"/>
                </a:solidFill>
                <a:ea typeface="宋体" panose="02010600030101010101" pitchFamily="2" charset="-122"/>
                <a:sym typeface="+mn-ea"/>
              </a:rPr>
              <a:t>溶液充分反应后，上下两层均为无色</a:t>
            </a:r>
            <a:endParaRPr lang="en-US" altLang="zh-CN" dirty="0">
              <a:solidFill>
                <a:srgbClr val="000000"/>
              </a:solidFill>
              <a:ea typeface="宋体" panose="02010600030101010101" pitchFamily="2" charset="-122"/>
              <a:sym typeface="+mn-ea"/>
            </a:endParaRPr>
          </a:p>
          <a:p>
            <a:pPr marL="342900" indent="-342900" fontAlgn="auto">
              <a:lnSpc>
                <a:spcPct val="150000"/>
              </a:lnSpc>
              <a:buAutoNum type="alphaUcPeriod"/>
            </a:pP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B. </a:t>
            </a:r>
            <a:r>
              <a:rPr lang="zh-CN" dirty="0">
                <a:solidFill>
                  <a:srgbClr val="000000"/>
                </a:solidFill>
                <a:ea typeface="宋体" panose="02010600030101010101" pitchFamily="2" charset="-122"/>
                <a:sym typeface="+mn-ea"/>
              </a:rPr>
              <a:t>步骤</a:t>
            </a:r>
            <a:r>
              <a:rPr lang="en-US" dirty="0">
                <a:solidFill>
                  <a:srgbClr val="000000"/>
                </a:solidFill>
                <a:latin typeface="Times New Roman" panose="02020603050405020304" charset="0"/>
                <a:ea typeface="宋体" panose="02010600030101010101" pitchFamily="2" charset="-122"/>
                <a:sym typeface="+mn-ea"/>
              </a:rPr>
              <a:t>I</a:t>
            </a:r>
            <a:r>
              <a:rPr lang="zh-CN" dirty="0">
                <a:solidFill>
                  <a:srgbClr val="000000"/>
                </a:solidFill>
                <a:ea typeface="宋体" panose="02010600030101010101" pitchFamily="2" charset="-122"/>
                <a:sym typeface="+mn-ea"/>
              </a:rPr>
              <a:t>中，分液时从分液漏斗下口放出溶液</a:t>
            </a:r>
            <a:r>
              <a:rPr lang="en-US" dirty="0">
                <a:solidFill>
                  <a:srgbClr val="000000"/>
                </a:solidFill>
                <a:latin typeface="Times New Roman" panose="02020603050405020304" charset="0"/>
                <a:ea typeface="宋体" panose="02010600030101010101" pitchFamily="2" charset="-122"/>
                <a:sym typeface="+mn-ea"/>
              </a:rPr>
              <a:t>A</a:t>
            </a:r>
          </a:p>
          <a:p>
            <a:pPr marL="342900" indent="-342900" fontAlgn="auto">
              <a:lnSpc>
                <a:spcPct val="150000"/>
              </a:lnSpc>
              <a:buAutoNum type="alphaUcPeriod"/>
            </a:pP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C. </a:t>
            </a:r>
            <a:r>
              <a:rPr lang="zh-CN" dirty="0">
                <a:solidFill>
                  <a:srgbClr val="000000"/>
                </a:solidFill>
                <a:ea typeface="宋体" panose="02010600030101010101" pitchFamily="2" charset="-122"/>
                <a:sym typeface="+mn-ea"/>
              </a:rPr>
              <a:t>试剂</a:t>
            </a:r>
            <a:r>
              <a:rPr lang="en-US" dirty="0">
                <a:solidFill>
                  <a:srgbClr val="000000"/>
                </a:solidFill>
                <a:latin typeface="Times New Roman" panose="02020603050405020304" charset="0"/>
                <a:ea typeface="宋体" panose="02010600030101010101" pitchFamily="2" charset="-122"/>
                <a:sym typeface="+mn-ea"/>
              </a:rPr>
              <a:t>X</a:t>
            </a:r>
            <a:r>
              <a:rPr lang="zh-CN" dirty="0">
                <a:solidFill>
                  <a:srgbClr val="000000"/>
                </a:solidFill>
                <a:ea typeface="宋体" panose="02010600030101010101" pitchFamily="2" charset="-122"/>
                <a:sym typeface="+mn-ea"/>
              </a:rPr>
              <a:t>可用硫酸</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D. </a:t>
            </a:r>
            <a:r>
              <a:rPr lang="zh-CN" dirty="0">
                <a:solidFill>
                  <a:srgbClr val="000000"/>
                </a:solidFill>
                <a:ea typeface="宋体" panose="02010600030101010101" pitchFamily="2" charset="-122"/>
                <a:sym typeface="+mn-ea"/>
              </a:rPr>
              <a:t>粗</a:t>
            </a:r>
            <a:r>
              <a:rPr lang="en-US" dirty="0">
                <a:solidFill>
                  <a:srgbClr val="000000"/>
                </a:solidFill>
                <a:latin typeface="宋体" panose="02010600030101010101" pitchFamily="2" charset="-122"/>
                <a:ea typeface="宋体" panose="02010600030101010101" pitchFamily="2" charset="-122"/>
                <a:sym typeface="+mn-ea"/>
              </a:rPr>
              <a:t>I</a:t>
            </a:r>
            <a:r>
              <a:rPr lang="en-US" baseline="-25000" dirty="0">
                <a:solidFill>
                  <a:srgbClr val="000000"/>
                </a:solidFill>
                <a:latin typeface="宋体" panose="02010600030101010101" pitchFamily="2" charset="-122"/>
                <a:ea typeface="宋体" panose="02010600030101010101" pitchFamily="2" charset="-122"/>
                <a:sym typeface="+mn-ea"/>
              </a:rPr>
              <a:t>2</a:t>
            </a:r>
            <a:r>
              <a:rPr lang="zh-CN" dirty="0">
                <a:solidFill>
                  <a:srgbClr val="000000"/>
                </a:solidFill>
                <a:ea typeface="宋体" panose="02010600030101010101" pitchFamily="2" charset="-122"/>
                <a:sym typeface="+mn-ea"/>
              </a:rPr>
              <a:t>可用升华法进一步提纯</a:t>
            </a:r>
            <a:r>
              <a:rPr lang="zh-CN" sz="2400" dirty="0">
                <a:solidFill>
                  <a:srgbClr val="000000"/>
                </a:solidFill>
                <a:ea typeface="宋体" panose="02010600030101010101" pitchFamily="2" charset="-122"/>
                <a:sym typeface="+mn-ea"/>
              </a:rPr>
              <a:t>
</a:t>
            </a:r>
            <a:endParaRPr lang="zh-CN" altLang="en-US" sz="2400" b="0" dirty="0">
              <a:solidFill>
                <a:srgbClr val="000000"/>
              </a:solidFill>
              <a:ea typeface="宋体" panose="02010600030101010101" pitchFamily="2" charset="-122"/>
            </a:endParaRPr>
          </a:p>
          <a:p>
            <a:pPr indent="0" fontAlgn="auto">
              <a:lnSpc>
                <a:spcPct val="150000"/>
              </a:lnSpc>
            </a:pPr>
            <a:endParaRPr lang="zh-CN" altLang="en-US" sz="2400" b="0" dirty="0">
              <a:solidFill>
                <a:srgbClr val="FF0000"/>
              </a:solidFill>
              <a:ea typeface="宋体" panose="02010600030101010101" pitchFamily="2" charset="-122"/>
            </a:endParaRPr>
          </a:p>
        </p:txBody>
      </p:sp>
      <p:pic>
        <p:nvPicPr>
          <p:cNvPr id="4" name="图片 3"/>
          <p:cNvPicPr/>
          <p:nvPr/>
        </p:nvPicPr>
        <p:blipFill>
          <a:blip r:embed="rId4"/>
          <a:stretch>
            <a:fillRect/>
          </a:stretch>
        </p:blipFill>
        <p:spPr>
          <a:xfrm>
            <a:off x="3814445" y="1539875"/>
            <a:ext cx="5289550" cy="1888490"/>
          </a:xfrm>
          <a:prstGeom prst="rect">
            <a:avLst/>
          </a:prstGeom>
          <a:noFill/>
          <a:ln w="9525">
            <a:noFill/>
          </a:ln>
        </p:spPr>
      </p:pic>
      <p:sp>
        <p:nvSpPr>
          <p:cNvPr id="5" name="文本框 4"/>
          <p:cNvSpPr txBox="1"/>
          <p:nvPr/>
        </p:nvSpPr>
        <p:spPr>
          <a:xfrm>
            <a:off x="4850130" y="1470660"/>
            <a:ext cx="1123950" cy="368300"/>
          </a:xfrm>
          <a:prstGeom prst="rect">
            <a:avLst/>
          </a:prstGeom>
          <a:solidFill>
            <a:schemeClr val="accent6">
              <a:lumMod val="60000"/>
              <a:lumOff val="40000"/>
            </a:schemeClr>
          </a:solidFill>
        </p:spPr>
        <p:txBody>
          <a:bodyPr wrap="square" rtlCol="0">
            <a:spAutoFit/>
          </a:bodyPr>
          <a:lstStyle/>
          <a:p>
            <a:r>
              <a:rPr lang="zh-CN" altLang="en-US"/>
              <a:t>反萃取剂</a:t>
            </a:r>
          </a:p>
        </p:txBody>
      </p:sp>
      <p:cxnSp>
        <p:nvCxnSpPr>
          <p:cNvPr id="6" name="直接箭头连接符 5"/>
          <p:cNvCxnSpPr>
            <a:endCxn id="5" idx="2"/>
          </p:cNvCxnSpPr>
          <p:nvPr/>
        </p:nvCxnSpPr>
        <p:spPr>
          <a:xfrm flipH="1" flipV="1">
            <a:off x="5412105" y="1838960"/>
            <a:ext cx="17780" cy="46990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4126230" y="335915"/>
            <a:ext cx="6025515" cy="368300"/>
          </a:xfrm>
          <a:prstGeom prst="rect">
            <a:avLst/>
          </a:prstGeom>
          <a:noFill/>
          <a:ln w="9525">
            <a:solidFill>
              <a:schemeClr val="accent1"/>
            </a:solidFill>
          </a:ln>
        </p:spPr>
        <p:txBody>
          <a:bodyPr wrap="square">
            <a:spAutoFit/>
          </a:bodyPr>
          <a:lstStyle/>
          <a:p>
            <a:pPr indent="0"/>
            <a:r>
              <a:rPr lang="zh-CN" b="0">
                <a:solidFill>
                  <a:schemeClr val="tx1"/>
                </a:solidFill>
                <a:effectLst>
                  <a:outerShdw blurRad="38100" dist="19050" dir="2700000" algn="tl" rotWithShape="0">
                    <a:schemeClr val="dk1">
                      <a:alpha val="40000"/>
                    </a:schemeClr>
                  </a:outerShdw>
                </a:effectLst>
                <a:ea typeface="宋体" panose="02010600030101010101" pitchFamily="2" charset="-122"/>
              </a:rPr>
              <a:t>碳酸钠溶液与碘反应得到含有</a:t>
            </a:r>
            <a:r>
              <a:rPr lang="zh-CN" b="0">
                <a:solidFill>
                  <a:srgbClr val="FF0000"/>
                </a:solidFill>
                <a:effectLst>
                  <a:outerShdw blurRad="38100" dist="19050" dir="2700000" algn="tl" rotWithShape="0">
                    <a:schemeClr val="dk1">
                      <a:alpha val="40000"/>
                    </a:schemeClr>
                  </a:outerShdw>
                </a:effectLst>
                <a:ea typeface="宋体" panose="02010600030101010101" pitchFamily="2" charset="-122"/>
              </a:rPr>
              <a:t>碘化钠</a:t>
            </a:r>
            <a:r>
              <a:rPr lang="zh-CN" b="0">
                <a:solidFill>
                  <a:schemeClr val="tx1"/>
                </a:solidFill>
                <a:effectLst>
                  <a:outerShdw blurRad="38100" dist="19050" dir="2700000" algn="tl" rotWithShape="0">
                    <a:schemeClr val="dk1">
                      <a:alpha val="40000"/>
                    </a:schemeClr>
                  </a:outerShdw>
                </a:effectLst>
                <a:ea typeface="宋体" panose="02010600030101010101" pitchFamily="2" charset="-122"/>
              </a:rPr>
              <a:t>和</a:t>
            </a:r>
            <a:r>
              <a:rPr lang="zh-CN" b="0">
                <a:solidFill>
                  <a:srgbClr val="FF0000"/>
                </a:solidFill>
                <a:effectLst>
                  <a:outerShdw blurRad="38100" dist="19050" dir="2700000" algn="tl" rotWithShape="0">
                    <a:schemeClr val="dk1">
                      <a:alpha val="40000"/>
                    </a:schemeClr>
                  </a:outerShdw>
                </a:effectLst>
                <a:ea typeface="宋体" panose="02010600030101010101" pitchFamily="2" charset="-122"/>
              </a:rPr>
              <a:t>碘酸钠</a:t>
            </a:r>
            <a:r>
              <a:rPr lang="zh-CN" b="0">
                <a:solidFill>
                  <a:schemeClr val="tx1"/>
                </a:solidFill>
                <a:effectLst>
                  <a:outerShdw blurRad="38100" dist="19050" dir="2700000" algn="tl" rotWithShape="0">
                    <a:schemeClr val="dk1">
                      <a:alpha val="40000"/>
                    </a:schemeClr>
                  </a:outerShdw>
                </a:effectLst>
                <a:ea typeface="宋体" panose="02010600030101010101" pitchFamily="2" charset="-122"/>
              </a:rPr>
              <a:t>的混合溶液</a:t>
            </a:r>
            <a:r>
              <a:rPr lang="en-US" altLang="zh-CN" b="0">
                <a:solidFill>
                  <a:schemeClr val="tx1"/>
                </a:solidFill>
                <a:effectLst>
                  <a:outerShdw blurRad="38100" dist="19050" dir="2700000" algn="tl" rotWithShape="0">
                    <a:schemeClr val="dk1">
                      <a:alpha val="40000"/>
                    </a:schemeClr>
                  </a:outerShdw>
                </a:effectLst>
                <a:ea typeface="宋体" panose="02010600030101010101" pitchFamily="2" charset="-122"/>
              </a:rPr>
              <a:t> </a:t>
            </a:r>
          </a:p>
        </p:txBody>
      </p:sp>
      <p:sp>
        <p:nvSpPr>
          <p:cNvPr id="8" name="文本框 7"/>
          <p:cNvSpPr txBox="1"/>
          <p:nvPr/>
        </p:nvSpPr>
        <p:spPr>
          <a:xfrm>
            <a:off x="7150100" y="1332230"/>
            <a:ext cx="1021715" cy="645160"/>
          </a:xfrm>
          <a:prstGeom prst="rect">
            <a:avLst/>
          </a:prstGeom>
          <a:noFill/>
        </p:spPr>
        <p:txBody>
          <a:bodyPr wrap="square" rtlCol="0" anchor="t">
            <a:spAutoFit/>
          </a:bodyPr>
          <a:lstStyle/>
          <a:p>
            <a:pPr indent="0" fontAlgn="auto">
              <a:lnSpc>
                <a:spcPct val="150000"/>
              </a:lnSpc>
            </a:pPr>
            <a:r>
              <a:rPr lang="en-US" altLang="zh-CN" sz="2400">
                <a:solidFill>
                  <a:srgbClr val="FF0000"/>
                </a:solidFill>
                <a:latin typeface="宋体" panose="02010600030101010101" pitchFamily="2" charset="-122"/>
                <a:ea typeface="宋体" panose="02010600030101010101" pitchFamily="2" charset="-122"/>
                <a:sym typeface="+mn-ea"/>
              </a:rPr>
              <a:t>H</a:t>
            </a:r>
            <a:r>
              <a:rPr lang="en-US" altLang="zh-CN" sz="2400" baseline="-25000">
                <a:solidFill>
                  <a:srgbClr val="FF0000"/>
                </a:solidFill>
                <a:latin typeface="宋体" panose="02010600030101010101" pitchFamily="2" charset="-122"/>
                <a:ea typeface="宋体" panose="02010600030101010101" pitchFamily="2" charset="-122"/>
                <a:sym typeface="+mn-ea"/>
              </a:rPr>
              <a:t>2</a:t>
            </a:r>
            <a:r>
              <a:rPr lang="en-US" altLang="zh-CN" sz="2400">
                <a:solidFill>
                  <a:srgbClr val="FF0000"/>
                </a:solidFill>
                <a:latin typeface="宋体" panose="02010600030101010101" pitchFamily="2" charset="-122"/>
                <a:ea typeface="宋体" panose="02010600030101010101" pitchFamily="2" charset="-122"/>
                <a:sym typeface="+mn-ea"/>
              </a:rPr>
              <a:t>SO</a:t>
            </a:r>
            <a:r>
              <a:rPr lang="en-US" altLang="zh-CN" sz="2400" baseline="-25000">
                <a:solidFill>
                  <a:srgbClr val="FF0000"/>
                </a:solidFill>
                <a:latin typeface="宋体" panose="02010600030101010101" pitchFamily="2" charset="-122"/>
                <a:ea typeface="宋体" panose="02010600030101010101" pitchFamily="2" charset="-122"/>
                <a:sym typeface="+mn-ea"/>
              </a:rPr>
              <a:t>4</a:t>
            </a:r>
          </a:p>
        </p:txBody>
      </p:sp>
      <p:cxnSp>
        <p:nvCxnSpPr>
          <p:cNvPr id="9" name="直接箭头连接符 8"/>
          <p:cNvCxnSpPr/>
          <p:nvPr/>
        </p:nvCxnSpPr>
        <p:spPr>
          <a:xfrm flipV="1">
            <a:off x="6742430" y="694690"/>
            <a:ext cx="1193165" cy="127127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0" name="文本框 9"/>
          <p:cNvSpPr txBox="1"/>
          <p:nvPr/>
        </p:nvSpPr>
        <p:spPr>
          <a:xfrm>
            <a:off x="1630680" y="2059305"/>
            <a:ext cx="749300" cy="460375"/>
          </a:xfrm>
          <a:prstGeom prst="rect">
            <a:avLst/>
          </a:prstGeom>
          <a:noFill/>
        </p:spPr>
        <p:txBody>
          <a:bodyPr wrap="square" rtlCol="0">
            <a:spAutoFit/>
          </a:bodyPr>
          <a:lstStyle/>
          <a:p>
            <a:r>
              <a:rPr lang="en-US" altLang="zh-CN" sz="2400">
                <a:solidFill>
                  <a:srgbClr val="FF0000"/>
                </a:solidFill>
              </a:rPr>
              <a:t>B</a:t>
            </a:r>
          </a:p>
        </p:txBody>
      </p:sp>
      <p:pic>
        <p:nvPicPr>
          <p:cNvPr id="21506" name="Picture 2"/>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9859" b="9122"/>
          <a:stretch>
            <a:fillRect/>
          </a:stretch>
        </p:blipFill>
        <p:spPr bwMode="auto">
          <a:xfrm>
            <a:off x="9582150" y="3876040"/>
            <a:ext cx="177355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108"/>
          <p:cNvPicPr>
            <a:picLocks noChangeAspect="1"/>
          </p:cNvPicPr>
          <p:nvPr>
            <p:custDataLst>
              <p:tags r:id="rId2"/>
            </p:custDataLst>
          </p:nvPr>
        </p:nvPicPr>
        <p:blipFill>
          <a:blip r:embed="rId6"/>
          <a:stretch>
            <a:fillRect/>
          </a:stretch>
        </p:blipFill>
        <p:spPr>
          <a:xfrm>
            <a:off x="7517130" y="4520565"/>
            <a:ext cx="1926590" cy="186436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0105" y="261620"/>
            <a:ext cx="6443345" cy="460375"/>
          </a:xfrm>
          <a:prstGeom prst="rect">
            <a:avLst/>
          </a:prstGeom>
          <a:noFill/>
          <a:ln w="9525">
            <a:noFill/>
          </a:ln>
        </p:spPr>
        <p:txBody>
          <a:bodyPr wrap="square">
            <a:spAutoFit/>
          </a:bodyPr>
          <a:lstStyle/>
          <a:p>
            <a:pPr indent="0"/>
            <a:r>
              <a:rPr lang="zh-CN" b="0">
                <a:solidFill>
                  <a:srgbClr val="FF0000"/>
                </a:solidFill>
                <a:ea typeface="宋体" panose="02010600030101010101" pitchFamily="2" charset="-122"/>
              </a:rPr>
              <a:t>（</a:t>
            </a:r>
            <a:r>
              <a:rPr lang="en-US" b="0">
                <a:solidFill>
                  <a:srgbClr val="FF0000"/>
                </a:solidFill>
                <a:latin typeface="Times New Roman" panose="02020603050405020304" charset="0"/>
                <a:ea typeface="宋体" panose="02010600030101010101" pitchFamily="2" charset="-122"/>
              </a:rPr>
              <a:t>2020·</a:t>
            </a:r>
            <a:r>
              <a:rPr lang="zh-CN" b="0">
                <a:solidFill>
                  <a:srgbClr val="FF0000"/>
                </a:solidFill>
                <a:ea typeface="宋体" panose="02010600030101010101" pitchFamily="2" charset="-122"/>
              </a:rPr>
              <a:t>山东卷）</a:t>
            </a:r>
            <a:r>
              <a:rPr lang="zh-CN" sz="2400" b="0">
                <a:solidFill>
                  <a:schemeClr val="tx1"/>
                </a:solidFill>
                <a:ea typeface="宋体" panose="02010600030101010101" pitchFamily="2" charset="-122"/>
              </a:rPr>
              <a:t>实验室分离</a:t>
            </a:r>
            <a:r>
              <a:rPr lang="en-US" sz="2400" b="0">
                <a:solidFill>
                  <a:schemeClr val="tx1"/>
                </a:solidFill>
                <a:latin typeface="Times New Roman" panose="02020603050405020304" charset="0"/>
                <a:ea typeface="宋体" panose="02010600030101010101" pitchFamily="2" charset="-122"/>
              </a:rPr>
              <a:t>Fe</a:t>
            </a:r>
            <a:r>
              <a:rPr lang="en-US" sz="2400" b="0" baseline="30000">
                <a:solidFill>
                  <a:schemeClr val="tx1"/>
                </a:solidFill>
                <a:latin typeface="Times New Roman" panose="02020603050405020304" charset="0"/>
                <a:ea typeface="宋体" panose="02010600030101010101" pitchFamily="2" charset="-122"/>
              </a:rPr>
              <a:t>3+</a:t>
            </a:r>
            <a:r>
              <a:rPr lang="zh-CN" sz="2400" b="0">
                <a:solidFill>
                  <a:schemeClr val="tx1"/>
                </a:solidFill>
                <a:ea typeface="宋体" panose="02010600030101010101" pitchFamily="2" charset="-122"/>
              </a:rPr>
              <a:t>和</a:t>
            </a:r>
            <a:r>
              <a:rPr lang="en-US" sz="2400" b="0">
                <a:solidFill>
                  <a:schemeClr val="tx1"/>
                </a:solidFill>
                <a:latin typeface="Times New Roman" panose="02020603050405020304" charset="0"/>
                <a:ea typeface="宋体" panose="02010600030101010101" pitchFamily="2" charset="-122"/>
              </a:rPr>
              <a:t>Al</a:t>
            </a:r>
            <a:r>
              <a:rPr lang="en-US" sz="2400" b="0" baseline="30000">
                <a:solidFill>
                  <a:schemeClr val="tx1"/>
                </a:solidFill>
                <a:latin typeface="Times New Roman" panose="02020603050405020304" charset="0"/>
                <a:ea typeface="宋体" panose="02010600030101010101" pitchFamily="2" charset="-122"/>
              </a:rPr>
              <a:t>3+</a:t>
            </a:r>
            <a:r>
              <a:rPr lang="zh-CN" sz="2400" b="0">
                <a:solidFill>
                  <a:schemeClr val="tx1"/>
                </a:solidFill>
                <a:ea typeface="宋体" panose="02010600030101010101" pitchFamily="2" charset="-122"/>
              </a:rPr>
              <a:t>的流程如下：</a:t>
            </a:r>
            <a:endParaRPr lang="zh-CN" altLang="en-US" sz="2400" b="0">
              <a:solidFill>
                <a:schemeClr val="tx1"/>
              </a:solidFill>
              <a:ea typeface="宋体" panose="02010600030101010101" pitchFamily="2" charset="-122"/>
            </a:endParaRPr>
          </a:p>
        </p:txBody>
      </p:sp>
      <p:sp>
        <p:nvSpPr>
          <p:cNvPr id="2" name="文本框 1"/>
          <p:cNvSpPr txBox="1"/>
          <p:nvPr/>
        </p:nvSpPr>
        <p:spPr>
          <a:xfrm>
            <a:off x="284162" y="2624179"/>
            <a:ext cx="11463655" cy="1476375"/>
          </a:xfrm>
          <a:prstGeom prst="rect">
            <a:avLst/>
          </a:prstGeom>
          <a:noFill/>
          <a:ln w="9525">
            <a:noFill/>
          </a:ln>
        </p:spPr>
        <p:txBody>
          <a:bodyPr wrap="square">
            <a:spAutoFit/>
          </a:bodyPr>
          <a:lstStyle/>
          <a:p>
            <a:pPr indent="0" fontAlgn="auto">
              <a:lnSpc>
                <a:spcPct val="150000"/>
              </a:lnSpc>
            </a:pPr>
            <a:r>
              <a:rPr lang="zh-CN" sz="2000" b="0">
                <a:solidFill>
                  <a:schemeClr val="tx1"/>
                </a:solidFill>
                <a:ea typeface="宋体" panose="02010600030101010101" pitchFamily="2" charset="-122"/>
              </a:rPr>
              <a:t>已知</a:t>
            </a:r>
            <a:r>
              <a:rPr lang="en-US" sz="2000" b="0">
                <a:solidFill>
                  <a:schemeClr val="tx1"/>
                </a:solidFill>
                <a:latin typeface="Times New Roman" panose="02020603050405020304" charset="0"/>
                <a:ea typeface="宋体" panose="02010600030101010101" pitchFamily="2" charset="-122"/>
              </a:rPr>
              <a:t>Fe</a:t>
            </a:r>
            <a:r>
              <a:rPr lang="en-US" sz="2000" b="0" baseline="30000">
                <a:solidFill>
                  <a:schemeClr val="tx1"/>
                </a:solidFill>
                <a:latin typeface="Times New Roman" panose="02020603050405020304" charset="0"/>
                <a:ea typeface="宋体" panose="02010600030101010101" pitchFamily="2" charset="-122"/>
              </a:rPr>
              <a:t>3+</a:t>
            </a:r>
            <a:r>
              <a:rPr lang="zh-CN" sz="2000" b="0">
                <a:solidFill>
                  <a:schemeClr val="tx1"/>
                </a:solidFill>
                <a:ea typeface="宋体" panose="02010600030101010101" pitchFamily="2" charset="-122"/>
              </a:rPr>
              <a:t>在浓盐酸中生成黄色配离子</a:t>
            </a:r>
            <a:r>
              <a:rPr lang="en-US" altLang="zh-CN" sz="2000" b="0">
                <a:solidFill>
                  <a:schemeClr val="tx1"/>
                </a:solidFill>
                <a:ea typeface="宋体" panose="02010600030101010101" pitchFamily="2" charset="-122"/>
              </a:rPr>
              <a:t>[</a:t>
            </a:r>
            <a:r>
              <a:rPr lang="en-US" sz="2000" b="0">
                <a:solidFill>
                  <a:schemeClr val="tx1"/>
                </a:solidFill>
                <a:latin typeface="Times New Roman" panose="02020603050405020304" charset="0"/>
                <a:ea typeface="宋体" panose="02010600030101010101" pitchFamily="2" charset="-122"/>
              </a:rPr>
              <a:t>FeCl</a:t>
            </a:r>
            <a:r>
              <a:rPr lang="en-US" sz="2000" b="0" baseline="-25000">
                <a:solidFill>
                  <a:schemeClr val="tx1"/>
                </a:solidFill>
                <a:latin typeface="Times New Roman" panose="02020603050405020304" charset="0"/>
                <a:ea typeface="宋体" panose="02010600030101010101" pitchFamily="2" charset="-122"/>
              </a:rPr>
              <a:t>4</a:t>
            </a:r>
            <a:r>
              <a:rPr lang="en-US" altLang="zh-CN" sz="2000" b="0">
                <a:solidFill>
                  <a:schemeClr val="tx1"/>
                </a:solidFill>
                <a:ea typeface="宋体" panose="02010600030101010101" pitchFamily="2" charset="-122"/>
              </a:rPr>
              <a:t>]</a:t>
            </a:r>
            <a:r>
              <a:rPr lang="en-US" altLang="zh-CN" sz="2000" b="0" baseline="30000">
                <a:solidFill>
                  <a:schemeClr val="tx1"/>
                </a:solidFill>
                <a:ea typeface="宋体" panose="02010600030101010101" pitchFamily="2" charset="-122"/>
              </a:rPr>
              <a:t>-</a:t>
            </a:r>
            <a:r>
              <a:rPr lang="zh-CN" sz="2000" b="0">
                <a:solidFill>
                  <a:schemeClr val="tx1"/>
                </a:solidFill>
                <a:ea typeface="宋体" panose="02010600030101010101" pitchFamily="2" charset="-122"/>
              </a:rPr>
              <a:t>，该配离子在乙醚</a:t>
            </a:r>
            <a:r>
              <a:rPr lang="en-US" sz="2000" b="0">
                <a:solidFill>
                  <a:schemeClr val="tx1"/>
                </a:solidFill>
                <a:latin typeface="Times New Roman" panose="02020603050405020304" charset="0"/>
                <a:ea typeface="宋体" panose="02010600030101010101" pitchFamily="2" charset="-122"/>
              </a:rPr>
              <a:t>(Et</a:t>
            </a:r>
            <a:r>
              <a:rPr lang="en-US" sz="2000" b="0" baseline="-25000">
                <a:solidFill>
                  <a:schemeClr val="tx1"/>
                </a:solidFill>
                <a:latin typeface="Times New Roman" panose="02020603050405020304" charset="0"/>
                <a:ea typeface="宋体" panose="02010600030101010101" pitchFamily="2" charset="-122"/>
              </a:rPr>
              <a:t>2</a:t>
            </a:r>
            <a:r>
              <a:rPr lang="en-US" sz="2000" b="0">
                <a:solidFill>
                  <a:schemeClr val="tx1"/>
                </a:solidFill>
                <a:latin typeface="Times New Roman" panose="02020603050405020304" charset="0"/>
                <a:ea typeface="宋体" panose="02010600030101010101" pitchFamily="2" charset="-122"/>
              </a:rPr>
              <a:t>O</a:t>
            </a:r>
            <a:r>
              <a:rPr lang="zh-CN" sz="2000" b="0">
                <a:solidFill>
                  <a:schemeClr val="tx1"/>
                </a:solidFill>
                <a:ea typeface="宋体" panose="02010600030101010101" pitchFamily="2" charset="-122"/>
              </a:rPr>
              <a:t>，沸点</a:t>
            </a:r>
            <a:r>
              <a:rPr lang="en-US" sz="2000" b="0">
                <a:solidFill>
                  <a:schemeClr val="tx1"/>
                </a:solidFill>
                <a:latin typeface="Times New Roman" panose="02020603050405020304" charset="0"/>
                <a:ea typeface="宋体" panose="02010600030101010101" pitchFamily="2" charset="-122"/>
              </a:rPr>
              <a:t>34.6℃)</a:t>
            </a:r>
            <a:r>
              <a:rPr lang="zh-CN" sz="2000" b="0">
                <a:solidFill>
                  <a:schemeClr val="tx1"/>
                </a:solidFill>
                <a:ea typeface="宋体" panose="02010600030101010101" pitchFamily="2" charset="-122"/>
              </a:rPr>
              <a:t>中生成缔合物</a:t>
            </a:r>
            <a:r>
              <a:rPr lang="en-US" altLang="zh-CN" sz="2000" b="0">
                <a:solidFill>
                  <a:schemeClr val="tx1"/>
                </a:solidFill>
                <a:ea typeface="宋体" panose="02010600030101010101" pitchFamily="2" charset="-122"/>
              </a:rPr>
              <a:t>                                </a:t>
            </a:r>
            <a:r>
              <a:rPr lang="zh-CN" sz="2000">
                <a:solidFill>
                  <a:schemeClr val="tx1"/>
                </a:solidFill>
                <a:ea typeface="宋体" panose="02010600030101010101" pitchFamily="2" charset="-122"/>
                <a:sym typeface="+mn-ea"/>
              </a:rPr>
              <a:t>。下列说法错误的是</a:t>
            </a:r>
            <a:endParaRPr lang="en-US" sz="2000">
              <a:solidFill>
                <a:schemeClr val="tx1"/>
              </a:solidFill>
              <a:latin typeface="Times New Roman" panose="02020603050405020304" charset="0"/>
              <a:ea typeface="宋体" panose="02010600030101010101" pitchFamily="2" charset="-122"/>
              <a:sym typeface="+mn-ea"/>
            </a:endParaRPr>
          </a:p>
          <a:p>
            <a:pPr indent="0" fontAlgn="auto">
              <a:lnSpc>
                <a:spcPct val="150000"/>
              </a:lnSpc>
            </a:pPr>
            <a:endParaRPr lang="en-US" altLang="zh-CN" sz="2000" b="0">
              <a:solidFill>
                <a:schemeClr val="tx1"/>
              </a:solidFill>
              <a:latin typeface="Times New Roman" panose="02020603050405020304" charset="0"/>
              <a:ea typeface="宋体" panose="02010600030101010101" pitchFamily="2" charset="-122"/>
              <a:sym typeface="+mn-ea"/>
            </a:endParaRPr>
          </a:p>
        </p:txBody>
      </p:sp>
      <p:pic>
        <p:nvPicPr>
          <p:cNvPr id="3" name="图片 2"/>
          <p:cNvPicPr/>
          <p:nvPr/>
        </p:nvPicPr>
        <p:blipFill>
          <a:blip r:embed="rId4"/>
          <a:stretch>
            <a:fillRect/>
          </a:stretch>
        </p:blipFill>
        <p:spPr>
          <a:xfrm>
            <a:off x="669665" y="3194723"/>
            <a:ext cx="1924485" cy="522551"/>
          </a:xfrm>
          <a:prstGeom prst="rect">
            <a:avLst/>
          </a:prstGeom>
          <a:noFill/>
          <a:ln w="9525">
            <a:noFill/>
          </a:ln>
        </p:spPr>
      </p:pic>
      <p:sp>
        <p:nvSpPr>
          <p:cNvPr id="101" name="文本框 100"/>
          <p:cNvSpPr txBox="1"/>
          <p:nvPr/>
        </p:nvSpPr>
        <p:spPr>
          <a:xfrm>
            <a:off x="1151337" y="3974826"/>
            <a:ext cx="8546210" cy="2389565"/>
          </a:xfrm>
          <a:prstGeom prst="rect">
            <a:avLst/>
          </a:prstGeom>
          <a:noFill/>
          <a:ln w="9525">
            <a:noFill/>
          </a:ln>
        </p:spPr>
        <p:txBody>
          <a:bodyPr wrap="square">
            <a:spAutoFit/>
          </a:bodyPr>
          <a:lstStyle/>
          <a:p>
            <a:pPr indent="0" fontAlgn="auto">
              <a:lnSpc>
                <a:spcPct val="150000"/>
              </a:lnSpc>
            </a:pPr>
            <a:r>
              <a:rPr lang="en-US" sz="1800" b="0" dirty="0">
                <a:latin typeface="Times New Roman" panose="02020603050405020304" charset="0"/>
                <a:ea typeface="宋体" panose="02010600030101010101" pitchFamily="2" charset="-122"/>
              </a:rPr>
              <a:t> </a:t>
            </a:r>
            <a:r>
              <a:rPr lang="en-US" b="0" dirty="0">
                <a:solidFill>
                  <a:schemeClr val="tx1"/>
                </a:solidFill>
                <a:latin typeface="Times New Roman" panose="02020603050405020304" charset="0"/>
                <a:ea typeface="宋体" panose="02010600030101010101" pitchFamily="2" charset="-122"/>
              </a:rPr>
              <a:t>A. </a:t>
            </a:r>
            <a:r>
              <a:rPr lang="zh-CN" b="0" dirty="0">
                <a:solidFill>
                  <a:schemeClr val="tx1"/>
                </a:solidFill>
                <a:ea typeface="宋体" panose="02010600030101010101" pitchFamily="2" charset="-122"/>
              </a:rPr>
              <a:t>萃取振荡时，分液漏斗下口应倾斜向下</a:t>
            </a:r>
            <a:endParaRPr lang="en-US" altLang="zh-CN" b="0" dirty="0">
              <a:solidFill>
                <a:schemeClr val="tx1"/>
              </a:solidFill>
              <a:ea typeface="宋体" panose="02010600030101010101" pitchFamily="2" charset="-122"/>
            </a:endParaRPr>
          </a:p>
          <a:p>
            <a:pPr indent="0" fontAlgn="auto">
              <a:lnSpc>
                <a:spcPct val="150000"/>
              </a:lnSpc>
            </a:pPr>
            <a:r>
              <a:rPr lang="en-US" b="0" dirty="0">
                <a:solidFill>
                  <a:schemeClr val="tx1"/>
                </a:solidFill>
                <a:latin typeface="Times New Roman" panose="02020603050405020304" charset="0"/>
                <a:ea typeface="宋体" panose="02010600030101010101" pitchFamily="2" charset="-122"/>
              </a:rPr>
              <a:t>B. </a:t>
            </a:r>
            <a:r>
              <a:rPr lang="zh-CN" b="0" dirty="0">
                <a:solidFill>
                  <a:schemeClr val="tx1"/>
                </a:solidFill>
                <a:ea typeface="宋体" panose="02010600030101010101" pitchFamily="2" charset="-122"/>
              </a:rPr>
              <a:t>分液时，应先将下层液体由分液漏斗下口放出</a:t>
            </a:r>
            <a:endParaRPr lang="en-US" altLang="zh-CN" b="0" dirty="0">
              <a:solidFill>
                <a:schemeClr val="tx1"/>
              </a:solidFill>
              <a:ea typeface="宋体" panose="02010600030101010101" pitchFamily="2" charset="-122"/>
            </a:endParaRPr>
          </a:p>
          <a:p>
            <a:pPr indent="0" fontAlgn="auto">
              <a:lnSpc>
                <a:spcPct val="150000"/>
              </a:lnSpc>
            </a:pPr>
            <a:r>
              <a:rPr lang="en-US" b="0" dirty="0">
                <a:solidFill>
                  <a:schemeClr val="tx1"/>
                </a:solidFill>
                <a:latin typeface="Times New Roman" panose="02020603050405020304" charset="0"/>
                <a:ea typeface="宋体" panose="02010600030101010101" pitchFamily="2" charset="-122"/>
              </a:rPr>
              <a:t>C. </a:t>
            </a:r>
            <a:r>
              <a:rPr lang="zh-CN" b="0" dirty="0">
                <a:solidFill>
                  <a:schemeClr val="tx1"/>
                </a:solidFill>
                <a:ea typeface="宋体" panose="02010600030101010101" pitchFamily="2" charset="-122"/>
              </a:rPr>
              <a:t>分液后水相为无色，说明已达到分离目的</a:t>
            </a:r>
            <a:endParaRPr lang="en-US" altLang="zh-CN" b="0" dirty="0">
              <a:solidFill>
                <a:schemeClr val="tx1"/>
              </a:solidFill>
              <a:ea typeface="宋体" panose="02010600030101010101" pitchFamily="2" charset="-122"/>
            </a:endParaRPr>
          </a:p>
          <a:p>
            <a:pPr indent="0" fontAlgn="auto">
              <a:lnSpc>
                <a:spcPct val="150000"/>
              </a:lnSpc>
            </a:pPr>
            <a:r>
              <a:rPr lang="en-US" b="0" dirty="0">
                <a:solidFill>
                  <a:schemeClr val="tx1"/>
                </a:solidFill>
                <a:latin typeface="Times New Roman" panose="02020603050405020304" charset="0"/>
                <a:ea typeface="宋体" panose="02010600030101010101" pitchFamily="2" charset="-122"/>
              </a:rPr>
              <a:t>D. </a:t>
            </a:r>
            <a:r>
              <a:rPr lang="zh-CN" b="0" dirty="0">
                <a:solidFill>
                  <a:schemeClr val="tx1"/>
                </a:solidFill>
                <a:ea typeface="宋体" panose="02010600030101010101" pitchFamily="2" charset="-122"/>
              </a:rPr>
              <a:t>蒸馏时选用直形冷凝管</a:t>
            </a:r>
            <a:r>
              <a:rPr lang="zh-CN" sz="2400" b="0" dirty="0">
                <a:solidFill>
                  <a:schemeClr val="tx1"/>
                </a:solidFill>
                <a:ea typeface="宋体" panose="02010600030101010101" pitchFamily="2" charset="-122"/>
              </a:rPr>
              <a:t>
</a:t>
            </a:r>
            <a:endParaRPr lang="zh-CN" altLang="en-US" sz="2400" b="0" dirty="0">
              <a:solidFill>
                <a:schemeClr val="tx1"/>
              </a:solidFill>
              <a:ea typeface="宋体" panose="02010600030101010101" pitchFamily="2" charset="-122"/>
            </a:endParaRPr>
          </a:p>
        </p:txBody>
      </p:sp>
      <p:sp>
        <p:nvSpPr>
          <p:cNvPr id="4" name="文本框 3"/>
          <p:cNvSpPr txBox="1"/>
          <p:nvPr/>
        </p:nvSpPr>
        <p:spPr>
          <a:xfrm>
            <a:off x="10061162" y="3788373"/>
            <a:ext cx="643188" cy="343499"/>
          </a:xfrm>
          <a:prstGeom prst="rect">
            <a:avLst/>
          </a:prstGeom>
          <a:noFill/>
        </p:spPr>
        <p:txBody>
          <a:bodyPr wrap="square" rtlCol="0">
            <a:noAutofit/>
          </a:bodyPr>
          <a:lstStyle/>
          <a:p>
            <a:r>
              <a:rPr lang="en-US" altLang="zh-CN">
                <a:solidFill>
                  <a:srgbClr val="FF0000"/>
                </a:solidFill>
              </a:rPr>
              <a:t>A</a:t>
            </a:r>
          </a:p>
        </p:txBody>
      </p:sp>
      <p:pic>
        <p:nvPicPr>
          <p:cNvPr id="5" name="图片 -2147482414"/>
          <p:cNvPicPr>
            <a:picLocks noChangeAspect="1"/>
          </p:cNvPicPr>
          <p:nvPr>
            <p:custDataLst>
              <p:tags r:id="rId2"/>
            </p:custDataLst>
          </p:nvPr>
        </p:nvPicPr>
        <p:blipFill>
          <a:blip r:embed="rId5"/>
          <a:stretch>
            <a:fillRect/>
          </a:stretch>
        </p:blipFill>
        <p:spPr>
          <a:xfrm>
            <a:off x="1848293" y="783231"/>
            <a:ext cx="7414758" cy="1792418"/>
          </a:xfrm>
          <a:prstGeom prst="rect">
            <a:avLst/>
          </a:prstGeom>
          <a:noFill/>
          <a:ln w="9525">
            <a:noFill/>
          </a:ln>
        </p:spPr>
      </p:pic>
      <p:sp>
        <p:nvSpPr>
          <p:cNvPr id="6" name="文本框 5"/>
          <p:cNvSpPr txBox="1"/>
          <p:nvPr/>
        </p:nvSpPr>
        <p:spPr>
          <a:xfrm>
            <a:off x="5485130" y="2264410"/>
            <a:ext cx="1061720" cy="368300"/>
          </a:xfrm>
          <a:prstGeom prst="rect">
            <a:avLst/>
          </a:prstGeom>
          <a:solidFill>
            <a:schemeClr val="accent6">
              <a:lumMod val="60000"/>
              <a:lumOff val="40000"/>
            </a:schemeClr>
          </a:solidFill>
        </p:spPr>
        <p:txBody>
          <a:bodyPr wrap="square" rtlCol="0">
            <a:spAutoFit/>
          </a:bodyPr>
          <a:lstStyle/>
          <a:p>
            <a:r>
              <a:rPr lang="zh-CN" altLang="en-US"/>
              <a:t>萃余液</a:t>
            </a:r>
          </a:p>
        </p:txBody>
      </p:sp>
      <p:sp>
        <p:nvSpPr>
          <p:cNvPr id="7" name="文本框 6"/>
          <p:cNvSpPr txBox="1"/>
          <p:nvPr/>
        </p:nvSpPr>
        <p:spPr>
          <a:xfrm>
            <a:off x="5584190" y="1052195"/>
            <a:ext cx="962660" cy="368300"/>
          </a:xfrm>
          <a:prstGeom prst="rect">
            <a:avLst/>
          </a:prstGeom>
          <a:solidFill>
            <a:schemeClr val="accent6">
              <a:lumMod val="60000"/>
              <a:lumOff val="40000"/>
            </a:schemeClr>
          </a:solidFill>
        </p:spPr>
        <p:txBody>
          <a:bodyPr wrap="square" rtlCol="0">
            <a:spAutoFit/>
          </a:bodyPr>
          <a:lstStyle/>
          <a:p>
            <a:r>
              <a:rPr lang="zh-CN" altLang="en-US"/>
              <a:t>萃取液</a:t>
            </a:r>
          </a:p>
        </p:txBody>
      </p:sp>
      <p:cxnSp>
        <p:nvCxnSpPr>
          <p:cNvPr id="8" name="直接箭头连接符 7"/>
          <p:cNvCxnSpPr>
            <a:endCxn id="7" idx="2"/>
          </p:cNvCxnSpPr>
          <p:nvPr/>
        </p:nvCxnSpPr>
        <p:spPr>
          <a:xfrm flipV="1">
            <a:off x="5931535" y="1420495"/>
            <a:ext cx="133985" cy="22860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9" name="文本框 8"/>
          <p:cNvSpPr txBox="1"/>
          <p:nvPr/>
        </p:nvSpPr>
        <p:spPr>
          <a:xfrm>
            <a:off x="6921500" y="774700"/>
            <a:ext cx="1158875" cy="368300"/>
          </a:xfrm>
          <a:prstGeom prst="rect">
            <a:avLst/>
          </a:prstGeom>
          <a:solidFill>
            <a:schemeClr val="accent6">
              <a:lumMod val="60000"/>
              <a:lumOff val="40000"/>
            </a:schemeClr>
          </a:solidFill>
        </p:spPr>
        <p:txBody>
          <a:bodyPr wrap="square" rtlCol="0">
            <a:spAutoFit/>
          </a:bodyPr>
          <a:lstStyle/>
          <a:p>
            <a:r>
              <a:rPr lang="zh-CN" altLang="en-US"/>
              <a:t>反萃取剂</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MmJhN2YxYzc0NTE4MWMxYThhMmNmOTIxMTFlNmNhND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1077</Words>
  <Application>Microsoft Office PowerPoint</Application>
  <PresentationFormat>宽屏</PresentationFormat>
  <Paragraphs>75</Paragraphs>
  <Slides>23</Slides>
  <Notes>4</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0</vt:i4>
      </vt:variant>
      <vt:variant>
        <vt:lpstr>幻灯片标题</vt:lpstr>
      </vt:variant>
      <vt:variant>
        <vt:i4>23</vt:i4>
      </vt:variant>
    </vt:vector>
  </HeadingPairs>
  <TitlesOfParts>
    <vt:vector size="32" baseType="lpstr">
      <vt:lpstr>方正中等线简体</vt:lpstr>
      <vt:lpstr>黑体</vt:lpstr>
      <vt:lpstr>宋体</vt:lpstr>
      <vt:lpstr>微软雅黑</vt:lpstr>
      <vt:lpstr>Arial</vt:lpstr>
      <vt:lpstr>Calibri</vt:lpstr>
      <vt:lpstr>Century Gothic</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³He</cp:lastModifiedBy>
  <cp:revision>7</cp:revision>
  <cp:lastPrinted>2024-04-03T09:55:00Z</cp:lastPrinted>
  <dcterms:created xsi:type="dcterms:W3CDTF">2024-04-03T09:55:00Z</dcterms:created>
  <dcterms:modified xsi:type="dcterms:W3CDTF">2025-11-13T04:39:14Z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C0C5AEF93AAF4990B6B484BE7A6739CE_13</vt:lpwstr>
  </property>
  <property fmtid="{D5CDD505-2E9C-101B-9397-08002B2CF9AE}" pid="7" name="KSOProductBuildVer">
    <vt:lpwstr>2052-12.1.0.23542</vt:lpwstr>
  </property>
</Properties>
</file>