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67"/>
  </p:handoutMasterIdLst>
  <p:sldIdLst>
    <p:sldId id="260" r:id="rId3"/>
    <p:sldId id="485" r:id="rId4"/>
    <p:sldId id="486" r:id="rId5"/>
    <p:sldId id="504" r:id="rId6"/>
    <p:sldId id="505" r:id="rId7"/>
    <p:sldId id="487" r:id="rId8"/>
    <p:sldId id="401" r:id="rId9"/>
    <p:sldId id="488" r:id="rId10"/>
    <p:sldId id="489" r:id="rId11"/>
    <p:sldId id="490" r:id="rId12"/>
    <p:sldId id="494" r:id="rId13"/>
    <p:sldId id="493" r:id="rId14"/>
    <p:sldId id="498" r:id="rId15"/>
    <p:sldId id="499" r:id="rId16"/>
    <p:sldId id="500" r:id="rId17"/>
    <p:sldId id="497" r:id="rId18"/>
    <p:sldId id="501" r:id="rId19"/>
    <p:sldId id="502" r:id="rId20"/>
    <p:sldId id="503" r:id="rId21"/>
    <p:sldId id="506" r:id="rId22"/>
    <p:sldId id="496" r:id="rId23"/>
    <p:sldId id="495" r:id="rId24"/>
    <p:sldId id="273" r:id="rId25"/>
    <p:sldId id="274" r:id="rId26"/>
    <p:sldId id="283" r:id="rId27"/>
    <p:sldId id="450" r:id="rId28"/>
    <p:sldId id="451" r:id="rId29"/>
    <p:sldId id="293" r:id="rId30"/>
    <p:sldId id="294" r:id="rId31"/>
    <p:sldId id="303" r:id="rId32"/>
    <p:sldId id="456" r:id="rId33"/>
    <p:sldId id="313" r:id="rId34"/>
    <p:sldId id="314" r:id="rId35"/>
    <p:sldId id="426" r:id="rId36"/>
    <p:sldId id="427" r:id="rId37"/>
    <p:sldId id="428" r:id="rId38"/>
    <p:sldId id="354" r:id="rId39"/>
    <p:sldId id="463" r:id="rId40"/>
    <p:sldId id="356" r:id="rId41"/>
    <p:sldId id="436" r:id="rId42"/>
    <p:sldId id="437" r:id="rId43"/>
    <p:sldId id="438" r:id="rId44"/>
    <p:sldId id="439" r:id="rId45"/>
    <p:sldId id="323" r:id="rId46"/>
    <p:sldId id="464" r:id="rId48"/>
    <p:sldId id="465" r:id="rId49"/>
    <p:sldId id="358" r:id="rId50"/>
    <p:sldId id="360" r:id="rId51"/>
    <p:sldId id="470" r:id="rId52"/>
    <p:sldId id="341" r:id="rId53"/>
    <p:sldId id="342" r:id="rId54"/>
    <p:sldId id="399" r:id="rId55"/>
    <p:sldId id="400" r:id="rId56"/>
    <p:sldId id="397" r:id="rId57"/>
    <p:sldId id="398" r:id="rId58"/>
    <p:sldId id="395" r:id="rId59"/>
    <p:sldId id="396" r:id="rId60"/>
    <p:sldId id="484" r:id="rId61"/>
    <p:sldId id="476" r:id="rId62"/>
    <p:sldId id="393" r:id="rId63"/>
    <p:sldId id="394" r:id="rId64"/>
    <p:sldId id="391" r:id="rId65"/>
    <p:sldId id="389" r:id="rId66"/>
  </p:sldIdLst>
  <p:sldSz cx="1219009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E79"/>
    <a:srgbClr val="2F5597"/>
    <a:srgbClr val="1F4E79"/>
    <a:srgbClr val="2E75B6"/>
    <a:srgbClr val="70AD47"/>
    <a:srgbClr val="548235"/>
    <a:srgbClr val="385723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854" autoAdjust="0"/>
  </p:normalViewPr>
  <p:slideViewPr>
    <p:cSldViewPr showGuides="1">
      <p:cViewPr varScale="1">
        <p:scale>
          <a:sx n="90" d="100"/>
          <a:sy n="90" d="100"/>
        </p:scale>
        <p:origin x="1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144001" cy="144001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0" Type="http://schemas.openxmlformats.org/officeDocument/2006/relationships/tableStyles" Target="tableStyles.xml"/><Relationship Id="rId7" Type="http://schemas.openxmlformats.org/officeDocument/2006/relationships/slide" Target="slides/slide5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handoutMaster" Target="handoutMasters/handoutMaster1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00445-E839-4BDF-8DF2-D8143818C8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11EFD-9855-4AE3-A504-77F50F4EB6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89916-5EC3-4590-8CB1-0934F6982E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603B-E5D8-42A3-B21E-4A6C6E9A90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603B-E5D8-42A3-B21E-4A6C6E9A9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10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slide" Target="../slides/slide47.xml"/><Relationship Id="rId6" Type="http://schemas.openxmlformats.org/officeDocument/2006/relationships/slide" Target="../slides/slide44.xml"/><Relationship Id="rId5" Type="http://schemas.openxmlformats.org/officeDocument/2006/relationships/slide" Target="../slides/slide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56.xml"/><Relationship Id="rId8" Type="http://schemas.openxmlformats.org/officeDocument/2006/relationships/slide" Target="../slides/slide54.xml"/><Relationship Id="rId7" Type="http://schemas.openxmlformats.org/officeDocument/2006/relationships/slide" Target="../slides/slide52.xml"/><Relationship Id="rId6" Type="http://schemas.openxmlformats.org/officeDocument/2006/relationships/slide" Target="../slides/slide51.xml"/><Relationship Id="rId5" Type="http://schemas.openxmlformats.org/officeDocument/2006/relationships/slide" Target="../slides/slide50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1.jpeg"/><Relationship Id="rId11" Type="http://schemas.openxmlformats.org/officeDocument/2006/relationships/slide" Target="../slides/slide1.xml"/><Relationship Id="rId10" Type="http://schemas.openxmlformats.org/officeDocument/2006/relationships/slide" Target="../slides/slide6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tags" Target="../tags/tag1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4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5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8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3" y="-36669"/>
            <a:ext cx="12312541" cy="69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类型四　物质转化与跟踪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知能通关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任意多边形: 形状 42"/>
          <p:cNvSpPr/>
          <p:nvPr userDrawn="1">
            <p:custDataLst>
              <p:tags r:id="rId3"/>
            </p:custDataLst>
          </p:nvPr>
        </p:nvSpPr>
        <p:spPr>
          <a:xfrm rot="10800000">
            <a:off x="4700294" y="0"/>
            <a:ext cx="752377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7" name="任意多边形: 形状 4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609965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8" name="标题 1"/>
          <p:cNvSpPr>
            <a:spLocks noGrp="1"/>
          </p:cNvSpPr>
          <p:nvPr userDrawn="1"/>
        </p:nvSpPr>
        <p:spPr>
          <a:xfrm>
            <a:off x="257142" y="121920"/>
            <a:ext cx="4375696" cy="4660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体验真题  感悟高考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6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7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8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910630" y="62373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1323707" y="62373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: 形状 42"/>
          <p:cNvSpPr/>
          <p:nvPr userDrawn="1">
            <p:custDataLst>
              <p:tags r:id="rId3"/>
            </p:custDataLst>
          </p:nvPr>
        </p:nvSpPr>
        <p:spPr>
          <a:xfrm rot="10800000">
            <a:off x="4700294" y="0"/>
            <a:ext cx="752377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4" name="任意多边形: 形状 4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609965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5" name="标题 1"/>
          <p:cNvSpPr>
            <a:spLocks noGrp="1"/>
          </p:cNvSpPr>
          <p:nvPr userDrawn="1"/>
        </p:nvSpPr>
        <p:spPr>
          <a:xfrm>
            <a:off x="257142" y="121920"/>
            <a:ext cx="4910614" cy="4660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分层训练  提升等级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919461" y="62179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1332538" y="62179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1743965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156660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2569357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05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2982053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06</a:t>
            </a:r>
            <a:endParaRPr lang="en-US" altLang="zh-CN" b="1" dirty="0" smtClean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3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7" name="文本框 7">
            <a:hlinkClick r:id="rId11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1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任意多边形: 形状 42"/>
          <p:cNvSpPr/>
          <p:nvPr userDrawn="1">
            <p:custDataLst>
              <p:tags r:id="rId4"/>
            </p:custDataLst>
          </p:nvPr>
        </p:nvSpPr>
        <p:spPr>
          <a:xfrm>
            <a:off x="9363" y="16288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6"/>
            </p:custDataLst>
          </p:nvPr>
        </p:nvSpPr>
        <p:spPr>
          <a:xfrm>
            <a:off x="9363" y="16288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solidFill>
            <a:srgbClr val="2F5597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847876" y="1351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类型一　原料的预处理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847876" y="1351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类型一　原料的预处理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知能通关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类型二　反应条件的控制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类型二　反应条件的控制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知能通关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类型三　分离与提纯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类型三　分离与提纯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知能通关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类型四　物质转化与跟踪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40.emf"/><Relationship Id="rId1" Type="http://schemas.openxmlformats.org/officeDocument/2006/relationships/package" Target="../embeddings/Document1.docx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4.emf"/><Relationship Id="rId2" Type="http://schemas.openxmlformats.org/officeDocument/2006/relationships/package" Target="../embeddings/Document2.docx"/><Relationship Id="rId1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6.emf"/><Relationship Id="rId1" Type="http://schemas.openxmlformats.org/officeDocument/2006/relationships/package" Target="../embeddings/Document3.docx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7.emf"/><Relationship Id="rId1" Type="http://schemas.openxmlformats.org/officeDocument/2006/relationships/package" Target="../embeddings/Document4.docx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0.emf"/><Relationship Id="rId1" Type="http://schemas.openxmlformats.org/officeDocument/2006/relationships/package" Target="../embeddings/Document5.docx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4718" y="404879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化工流程图的结构与分析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232" y="1338924"/>
            <a:ext cx="11397613" cy="6675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结构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特点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5" name="image425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69" y="1669458"/>
            <a:ext cx="6918960" cy="275844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479102" y="4149066"/>
            <a:ext cx="11397613" cy="15055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分析技巧</a:t>
            </a:r>
            <a:endParaRPr lang="zh-CN" altLang="zh-CN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0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①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箭头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进入的是投料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反应物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),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出去的是含产品中元素的物质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流程方向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、副产物或杂质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支线方向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0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三线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出线和进线均表示物料流向或操作流程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可逆线表示物质循环</a:t>
            </a:r>
            <a:r>
              <a:rPr lang="zh-CN" altLang="zh-CN" sz="2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0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260985"/>
            <a:ext cx="11654790" cy="5601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" y="6021070"/>
            <a:ext cx="10339705" cy="521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135" y="1845310"/>
            <a:ext cx="11807190" cy="36912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405130"/>
            <a:ext cx="11586210" cy="60077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135" y="549275"/>
            <a:ext cx="10973435" cy="55841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645" y="693420"/>
            <a:ext cx="11643360" cy="48660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5290"/>
            <a:ext cx="12051030" cy="55695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1412875"/>
            <a:ext cx="11905615" cy="30486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00980"/>
            <a:ext cx="10796905" cy="5600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35" y="549275"/>
            <a:ext cx="10344150" cy="5270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135" y="693420"/>
            <a:ext cx="11252200" cy="5137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156845"/>
            <a:ext cx="9180195" cy="65417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836930"/>
            <a:ext cx="9958070" cy="2247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116840"/>
            <a:ext cx="10309225" cy="63995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689" y="164975"/>
            <a:ext cx="11039655" cy="6209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9275"/>
            <a:ext cx="11593195" cy="47351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135" y="837565"/>
            <a:ext cx="11636375" cy="50253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848139"/>
            <a:ext cx="11654075" cy="6675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下图废铁屑为原料制备聚合硫酸铁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PFS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的一种工艺流程如下图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3232" y="4500437"/>
            <a:ext cx="11397613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粉碎过筛的目的是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</a:t>
            </a:r>
            <a:r>
              <a:rPr lang="en-US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 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 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酸浸时最合适的酸是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27288" y="4594999"/>
            <a:ext cx="8016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选取细小颗粒</a:t>
            </a:r>
            <a:r>
              <a:rPr lang="en-US" altLang="zh-CN" sz="2600" dirty="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增大反应物接触面积</a:t>
            </a:r>
            <a:r>
              <a:rPr lang="en-US" altLang="zh-CN" sz="2600" dirty="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提高酸浸反应速率</a:t>
            </a:r>
            <a:endParaRPr lang="zh-CN" altLang="en-US" dirty="0"/>
          </a:p>
        </p:txBody>
      </p:sp>
      <p:pic>
        <p:nvPicPr>
          <p:cNvPr id="9" name="image428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69" y="1567620"/>
            <a:ext cx="6918960" cy="294132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737100" y="5160370"/>
            <a:ext cx="10727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91204" y="116658"/>
            <a:ext cx="11594827" cy="108966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zh-CN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钒具有广泛用途。黏土钒矿中</a:t>
            </a:r>
            <a:r>
              <a:rPr lang="en-US" altLang="zh-CN" sz="1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钒以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+3</a:t>
            </a:r>
            <a:r>
              <a:rPr lang="zh-CN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+4</a:t>
            </a:r>
            <a:r>
              <a:rPr lang="zh-CN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+5</a:t>
            </a:r>
            <a:r>
              <a:rPr lang="zh-CN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价的化合物存在</a:t>
            </a:r>
            <a:r>
              <a:rPr lang="en-US" altLang="zh-CN" sz="1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还包括钾、镁的铝硅酸盐</a:t>
            </a:r>
            <a:r>
              <a:rPr lang="en-US" altLang="zh-CN" sz="1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以及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SiO</a:t>
            </a:r>
            <a:r>
              <a:rPr lang="en-US" altLang="zh-CN" sz="1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1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1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。采用由黏土钒矿制备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1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VO</a:t>
            </a:r>
            <a:r>
              <a:rPr lang="en-US" altLang="zh-CN" sz="1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1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的工艺流程如下</a:t>
            </a:r>
            <a:r>
              <a:rPr lang="zh-CN" altLang="zh-CN" sz="1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endParaRPr lang="zh-CN" altLang="en-US" sz="1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388932" y="4580643"/>
                <a:ext cx="11397613" cy="1378585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回答下列问题</a:t>
                </a:r>
                <a:r>
                  <a:rPr lang="en-US" altLang="zh-CN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酸浸氧化</a:t>
                </a:r>
                <a:r>
                  <a:rPr lang="en-US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需要加热</a:t>
                </a:r>
                <a:r>
                  <a:rPr lang="en-US" altLang="zh-CN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其原因是</a:t>
                </a:r>
                <a:r>
                  <a:rPr lang="zh-CN" altLang="zh-CN" u="sng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　　　　　　　　　　　　　　　　</a:t>
                </a:r>
                <a:r>
                  <a:rPr lang="en-US" altLang="zh-CN" u="sng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 </a:t>
                </a:r>
                <a:r>
                  <a:rPr lang="zh-CN" altLang="zh-CN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</a:t>
                </a:r>
                <a:endParaRPr lang="zh-CN" altLang="zh-CN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酸浸氧化</a:t>
                </a:r>
                <a:r>
                  <a:rPr lang="en-US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VO</a:t>
                </a:r>
                <a:r>
                  <a:rPr lang="en-US" altLang="zh-CN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VO</a:t>
                </a:r>
                <a:r>
                  <a:rPr lang="en-US" altLang="zh-CN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2+</a:t>
                </a:r>
                <a:r>
                  <a:rPr lang="zh-CN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被氧化成</a:t>
                </a:r>
                <a:r>
                  <a:rPr lang="en-US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V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同时还有</a:t>
                </a:r>
                <a:r>
                  <a:rPr lang="zh-CN" altLang="zh-CN" u="sng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zh-CN" altLang="zh-CN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离子被氧化。</a:t>
                </a:r>
                <a:r>
                  <a:rPr lang="en-US" altLang="zh-CN" dirty="0">
                    <a:effectLst/>
                    <a:latin typeface="Cambria" panose="02040503050406030204" pitchFamily="18" charset="0"/>
                    <a:ea typeface="微软雅黑" panose="020B0503020204020204" charset="-122"/>
                    <a:cs typeface="Cambria" panose="02040503050406030204" pitchFamily="18" charset="0"/>
                  </a:rPr>
                  <a:t> </a:t>
                </a:r>
                <a:endParaRPr lang="zh-CN" altLang="en-US" kern="100" dirty="0"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32" y="4580643"/>
                <a:ext cx="11397613" cy="1378585"/>
              </a:xfrm>
              <a:prstGeom prst="rect">
                <a:avLst/>
              </a:prstGeom>
              <a:blipFill rotWithShape="1">
                <a:blip r:embed="rId1"/>
                <a:stretch>
                  <a:fillRect l="-3" t="-28" r="3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322036" y="4835608"/>
            <a:ext cx="60356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加快酸浸和氧化反应速率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促进氧化完全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  <p:pic>
        <p:nvPicPr>
          <p:cNvPr id="6" name="image429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60" y="1206500"/>
            <a:ext cx="8209280" cy="307467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8333596" y="5454144"/>
            <a:ext cx="7537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2+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0418" y="764704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控制溶液的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3232" y="1391966"/>
            <a:ext cx="11397613" cy="42685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控制反应的发生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增强物质的氧化性或还原性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或改变水解程度。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控制溶液的酸碱性使其中的某些金属离子形成氢氧化物沉淀。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①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如若要除去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溶液中含有的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先用氧化剂把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氧化为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再调溶液的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调节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所需的物质一般应满足两点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能与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使溶液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增大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不引入新杂质。例如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若要除去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溶液中混有的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可加入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CuO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CuCO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等物质来调节溶液的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0418" y="764704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控制反应的温度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3232" y="1381456"/>
            <a:ext cx="11397613" cy="42685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控制化学反应速率。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控制平衡移动方向。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控制固体的溶解与结晶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如趁热过滤能防止某物质降温时析出。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促进溶液中气体的逸出或实现蒸馏。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防止或实现某物质水解或分解。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使催化剂达到最大活性。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防止副反应的发生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4217" y="640307"/>
            <a:ext cx="11613637" cy="56792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4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调节反应物的浓度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40000"/>
              </a:lnSpc>
              <a:spcAft>
                <a:spcPts val="0"/>
              </a:spcAft>
            </a:pP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	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根据需要选择适宜浓度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控制一定的反应速率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使平衡移动有利于目标产物的生成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减小对后续操作产生的影响。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40000"/>
              </a:lnSpc>
              <a:spcAft>
                <a:spcPts val="0"/>
              </a:spcAft>
            </a:pP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	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反应物过量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能保证反应的完全发生或提高其他物质的转化率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但对后续操作也会产生影响。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4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4.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控制反应体系的压强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40000"/>
              </a:lnSpc>
              <a:spcAft>
                <a:spcPts val="0"/>
              </a:spcAft>
            </a:pP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	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改变化学反应速率。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40000"/>
              </a:lnSpc>
              <a:spcAft>
                <a:spcPts val="0"/>
              </a:spcAft>
            </a:pP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	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影响平衡移动的方向。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4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5.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使用催化剂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40000"/>
              </a:lnSpc>
              <a:spcAft>
                <a:spcPts val="0"/>
              </a:spcAft>
            </a:pP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加快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反应速率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提高生产效率。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0568" y="405291"/>
            <a:ext cx="11654075" cy="12677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由硫酸浸出的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浸出液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含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Al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经纯化得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纯化液。已知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的氧化性与溶液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有关。金属离子沉淀的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如下表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3232" y="4026024"/>
            <a:ext cx="11397613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纯化时先加入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后加入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调溶液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pH≈5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说明试剂加入顺序及调节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的原因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en-US" altLang="zh-CN" sz="2600" u="sng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																							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99017" y="1989196"/>
          <a:ext cx="9504064" cy="1861824"/>
        </p:xfrm>
        <a:graphic>
          <a:graphicData uri="http://schemas.openxmlformats.org/drawingml/2006/table">
            <a:tbl>
              <a:tblPr firstRow="1" firstCol="1" bandRow="1"/>
              <a:tblGrid>
                <a:gridCol w="2586416"/>
                <a:gridCol w="1724280"/>
                <a:gridCol w="1724280"/>
                <a:gridCol w="1724280"/>
                <a:gridCol w="174480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3+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26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3+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Mn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2+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2+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开始沉淀时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3.4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5.8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6.3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完全沉淀时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2.8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4.7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7.8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8.3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124" marR="13124" marT="13124" marB="131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199172" y="4494805"/>
            <a:ext cx="9340850" cy="1259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先加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可利用溶液的酸性将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全部氧化为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  <a:r>
              <a:rPr lang="en-US" altLang="zh-CN" sz="2600" dirty="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再</a:t>
            </a:r>
            <a:r>
              <a:rPr lang="zh-CN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</a:t>
            </a:r>
            <a:endParaRPr lang="en-US" altLang="zh-CN" sz="260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·H</a:t>
            </a:r>
            <a:r>
              <a:rPr lang="en-US" altLang="zh-CN" sz="26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调溶液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pH≈5</a:t>
            </a:r>
            <a:r>
              <a:rPr lang="en-US" altLang="zh-CN" sz="2600" dirty="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将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沉淀除去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0568" y="260766"/>
            <a:ext cx="11654075" cy="640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3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辉铜矿石主要含有硫化亚铜</a:t>
            </a:r>
            <a:r>
              <a:rPr lang="en-US" altLang="zh-CN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及少量脉石</a:t>
            </a:r>
            <a:r>
              <a:rPr lang="en-US" altLang="zh-CN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SiO</a:t>
            </a:r>
            <a:r>
              <a:rPr lang="en-US" altLang="zh-CN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。一种以辉铜矿石为原料制备硝酸铜的工艺流程如图所示</a:t>
            </a:r>
            <a:r>
              <a:rPr lang="en-US" altLang="zh-CN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en-US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3232" y="3592033"/>
            <a:ext cx="11397613" cy="22409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回收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S”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过程中温度控制在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50~60 </a:t>
            </a:r>
            <a:r>
              <a:rPr lang="zh-CN" altLang="zh-CN" sz="20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℃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之间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不宜过高或过低的原因</a:t>
            </a:r>
            <a:r>
              <a:rPr lang="zh-CN" altLang="zh-CN" sz="2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endParaRPr lang="en-US" altLang="zh-CN" sz="20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zh-CN" sz="20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0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保温除铁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过程中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加入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CuO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的目的</a:t>
            </a:r>
            <a:r>
              <a:rPr lang="zh-CN" altLang="zh-CN" sz="2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endParaRPr lang="en-US" altLang="zh-CN" sz="20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zh-CN" sz="20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　　　　　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lang="en-US" altLang="zh-CN" sz="20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蒸发浓缩、冷却结晶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过程中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要用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HNO</a:t>
            </a:r>
            <a:r>
              <a:rPr lang="en-US" altLang="zh-CN" sz="20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溶液调节溶液的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en-US" altLang="zh-CN" sz="20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其理由</a:t>
            </a:r>
            <a:r>
              <a:rPr lang="zh-CN" altLang="zh-CN" sz="2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zh-CN" altLang="zh-CN" sz="20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4661" y="4047044"/>
            <a:ext cx="43078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温度高苯容易挥发</a:t>
            </a:r>
            <a:r>
              <a:rPr lang="en-US" altLang="zh-CN" sz="2000" dirty="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温度低溶解速率小</a:t>
            </a:r>
            <a:endParaRPr lang="zh-CN" altLang="en-US" sz="2000" dirty="0"/>
          </a:p>
        </p:txBody>
      </p:sp>
      <p:pic>
        <p:nvPicPr>
          <p:cNvPr id="6" name="image432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0" y="901065"/>
            <a:ext cx="7782560" cy="2456815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1199335" y="4725201"/>
            <a:ext cx="516001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调节溶液的</a:t>
            </a:r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pH</a:t>
            </a:r>
            <a:r>
              <a:rPr lang="en-US" altLang="zh-CN" sz="20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</a:t>
            </a:r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sz="20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3+</a:t>
            </a:r>
            <a:r>
              <a:rPr lang="zh-CN" altLang="zh-CN" sz="2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完全转化为</a:t>
            </a:r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sz="20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OH</a:t>
            </a:r>
            <a:r>
              <a:rPr lang="en-US" altLang="zh-CN" sz="20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0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3934804" y="5300812"/>
            <a:ext cx="192532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抑制</a:t>
            </a:r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Cu</a:t>
            </a:r>
            <a:r>
              <a:rPr lang="en-US" altLang="zh-CN" sz="20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2+</a:t>
            </a:r>
            <a:r>
              <a:rPr lang="zh-CN" altLang="zh-CN" sz="2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的水解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559435"/>
            <a:ext cx="10504170" cy="607123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9908" y="692981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物质转化过程中分离、提纯的常用方法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25128" y="1351773"/>
          <a:ext cx="10944077" cy="4887098"/>
        </p:xfrm>
        <a:graphic>
          <a:graphicData uri="http://schemas.openxmlformats.org/drawingml/2006/table">
            <a:tbl>
              <a:tblPr firstRow="1" firstCol="1" bandRow="1"/>
              <a:tblGrid>
                <a:gridCol w="1896974"/>
                <a:gridCol w="9047103"/>
              </a:tblGrid>
              <a:tr h="4092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过滤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9" marR="4219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分离难溶物和可溶物</a:t>
                      </a:r>
                      <a:r>
                        <a:rPr lang="en-US" sz="24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根据特殊需要采用趁热过滤、抽滤等方法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6" marR="5136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萃取和分液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9" marR="4219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利用物质在互不相溶的溶剂里的溶解度不同来分离、提纯物质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6" marR="5136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蒸发结晶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9" marR="4219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提取溶解度随温度升高变化不大的物质</a:t>
                      </a:r>
                      <a:r>
                        <a:rPr lang="en-US" sz="24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NaCl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6" marR="5136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06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冷却结晶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9" marR="4219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提取溶解度随温度升高明显增大的物质、易水解的物质或结晶水合物</a:t>
                      </a:r>
                      <a:r>
                        <a:rPr lang="en-US" sz="24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KNO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FeCl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CuSO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·5H</a:t>
                      </a:r>
                      <a:r>
                        <a:rPr lang="en-US" sz="24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O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6" marR="5136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蒸馏和分馏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9" marR="4219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分离沸点不同且互溶的液体混合物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6" marR="5136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06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冷却法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9" marR="4219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利用某些气体易液化的特点来分离气体</a:t>
                      </a:r>
                      <a:r>
                        <a:rPr lang="en-US" sz="24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如合成氨工业中采用冷却法分离氨气和氮气、氢气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6" marR="5136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8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反萃取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19" marR="4219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被萃取物萃入有机相后</a:t>
                      </a:r>
                      <a:r>
                        <a:rPr lang="en-US" sz="24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一般需要使其重新返回水相</a:t>
                      </a:r>
                      <a:r>
                        <a:rPr lang="en-US" sz="24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此时把负载有机相与反萃剂</a:t>
                      </a:r>
                      <a:r>
                        <a:rPr lang="en-US" sz="24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一般为无机酸或碱的水溶液</a:t>
                      </a:r>
                      <a:r>
                        <a:rPr lang="en-US" sz="24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接触</a:t>
                      </a:r>
                      <a:r>
                        <a:rPr lang="en-US" sz="24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使被萃取物转入水相</a:t>
                      </a:r>
                      <a:r>
                        <a:rPr lang="en-US" sz="24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这一过程相当于萃取的逆过程</a:t>
                      </a:r>
                      <a:r>
                        <a:rPr lang="en-US" sz="24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故称为反萃取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36" marR="5136" marT="4219" marB="4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4217" y="965102"/>
            <a:ext cx="11613637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获得产品阶段的常用操作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35639" y="1674597"/>
          <a:ext cx="10944076" cy="3626416"/>
        </p:xfrm>
        <a:graphic>
          <a:graphicData uri="http://schemas.openxmlformats.org/drawingml/2006/table">
            <a:tbl>
              <a:tblPr firstRow="1" firstCol="1" bandRow="1"/>
              <a:tblGrid>
                <a:gridCol w="3456024"/>
                <a:gridCol w="7488052"/>
              </a:tblGrid>
              <a:tr h="4780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洗涤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2" marR="7532" marT="7532" marB="75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冷水、热水、饱和溶液或有机溶剂洗涤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减少产品溶解损失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69" marR="9169" marT="7532" marB="75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在气体</a:t>
                      </a:r>
                      <a:r>
                        <a:rPr lang="zh-CN" sz="26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氛围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中蒸发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2" marR="7532" marT="7532" marB="75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如从溶液中析出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FeCl</a:t>
                      </a:r>
                      <a:r>
                        <a:rPr lang="en-US" sz="26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AlCl</a:t>
                      </a:r>
                      <a:r>
                        <a:rPr lang="en-US" sz="26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等溶质时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应在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气流中加热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以防水解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69" marR="9169" marT="7532" marB="75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蒸发浓缩</a:t>
                      </a:r>
                      <a:r>
                        <a:rPr lang="zh-CN" sz="26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、冷却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结晶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2" marR="7532" marT="7532" marB="75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如除去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KNO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中的少量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获得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KNO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晶体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69" marR="9169" marT="7532" marB="75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蒸发结晶</a:t>
                      </a:r>
                      <a:r>
                        <a:rPr lang="zh-CN" sz="26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、趁热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过滤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2" marR="7532" marT="7532" marB="75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如除去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中的少量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KNO</a:t>
                      </a:r>
                      <a:r>
                        <a:rPr lang="en-US" sz="26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获得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晶体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69" marR="9169" marT="7532" marB="75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405071"/>
            <a:ext cx="11654075" cy="12680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以碳酸氢铵和氯化钠为原料制备碳酸钠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并测定产品中少量碳酸氢钠的含量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过程如下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435.jpeg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26" y="1989625"/>
            <a:ext cx="8538412" cy="2592018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811378"/>
            <a:ext cx="11654075" cy="1263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:(</a:t>
            </a:r>
            <a:r>
              <a:rPr lang="zh-CN" altLang="zh-CN" sz="260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ⅰ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当温度超过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35 </a:t>
            </a:r>
            <a:r>
              <a:rPr lang="zh-CN" altLang="zh-CN" sz="260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℃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开始分解。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ⅱ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相关盐在不同温度下的溶解度表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g/100 g H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3632" y="4678860"/>
            <a:ext cx="11397613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晶体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的化学式为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晶体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能够析出的原因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　　　　　　　　　　　　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8677" y="4714622"/>
            <a:ext cx="13869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NaHCO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99170" y="2159414"/>
          <a:ext cx="9792072" cy="2498425"/>
        </p:xfrm>
        <a:graphic>
          <a:graphicData uri="http://schemas.openxmlformats.org/drawingml/2006/table">
            <a:tbl>
              <a:tblPr firstRow="1" firstCol="1" bandRow="1"/>
              <a:tblGrid>
                <a:gridCol w="2665890"/>
                <a:gridCol w="1014933"/>
                <a:gridCol w="1014933"/>
                <a:gridCol w="1014933"/>
                <a:gridCol w="1014933"/>
                <a:gridCol w="1014933"/>
                <a:gridCol w="1014933"/>
                <a:gridCol w="1036584"/>
              </a:tblGrid>
              <a:tr h="499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温度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26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℃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NaCl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35.7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35.8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36.0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36.3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36.6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37.0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37.3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HCO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11.9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15.8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21.0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27.0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NaHCO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6.9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8.2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9.6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11.1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12.7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14.5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16.4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Cl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29.4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33.3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37.2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41.4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45.8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50.4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55.2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565" marR="11565" marT="11565" marB="1156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820334" y="5304371"/>
            <a:ext cx="9751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30~35 </a:t>
            </a:r>
            <a:r>
              <a:rPr lang="zh-CN" altLang="zh-CN" sz="26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℃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NaHCO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的溶解度小于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NaCl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NH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HCO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NH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Cl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的溶解度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405071"/>
            <a:ext cx="11654075" cy="12677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2022</a:t>
            </a:r>
            <a:r>
              <a:rPr lang="en-US" altLang="zh-CN" sz="2600">
                <a:latin typeface="NEU-B6" panose="02020504000000020003" pitchFamily="18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湖北卷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某兴趣小组取盐湖水进行浓缩和初步除杂后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得到浓缩卤水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含有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Li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和少量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并设计了以下流程通过制备碳酸锂来提取锂。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436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81" y="2154257"/>
            <a:ext cx="6827520" cy="320040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949501"/>
            <a:ext cx="11654075" cy="12677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25 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℃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时相关物质的参数如下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LiOH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的溶解度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12.4 g/100 g 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67169" y="2399497"/>
          <a:ext cx="4781730" cy="3117850"/>
        </p:xfrm>
        <a:graphic>
          <a:graphicData uri="http://schemas.openxmlformats.org/drawingml/2006/table">
            <a:tbl>
              <a:tblPr firstRow="1" firstCol="1" bandRow="1"/>
              <a:tblGrid>
                <a:gridCol w="2386216"/>
                <a:gridCol w="2395514"/>
              </a:tblGrid>
              <a:tr h="139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化合物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i="1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sp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5.6×10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-12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5.5×10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-6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2.8×10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-9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2.5×10</a:t>
                      </a:r>
                      <a:r>
                        <a:rPr lang="en-US" sz="26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-2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437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02" y="2312415"/>
            <a:ext cx="5105400" cy="327660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837506"/>
            <a:ext cx="11654075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回答下列问题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滤液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中加入适量固体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Li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的目的是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　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为提高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Li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的析出量和纯度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操作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依次为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、洗涤。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51653" y="1454507"/>
            <a:ext cx="14221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Mg</a:t>
            </a:r>
            <a:r>
              <a:rPr lang="en-US" altLang="zh-CN" sz="2600" dirty="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OH</a:t>
            </a:r>
            <a:r>
              <a:rPr lang="en-US" altLang="zh-CN" sz="2600" dirty="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03904" y="2659065"/>
            <a:ext cx="71513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将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Ca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2+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转化成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CaCO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沉淀除去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同时不引入新杂质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488392" y="3284999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蒸发浓缩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781898" y="3284999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趁热过滤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5" grpId="1"/>
      <p:bldP spid="9" grpId="1"/>
      <p:bldP spid="10" grpId="1"/>
      <p:bldP spid="1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1049250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循环物质的确定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439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26" y="1841533"/>
            <a:ext cx="6918960" cy="345948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4217" y="692981"/>
            <a:ext cx="11613637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滤渣的</a:t>
            </a:r>
            <a:r>
              <a:rPr lang="zh-CN" altLang="zh-CN" sz="2600" b="1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确定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8" name="image440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26" y="1248416"/>
            <a:ext cx="6918960" cy="224028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260418" y="3452450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副产品的</a:t>
            </a:r>
            <a:r>
              <a:rPr lang="zh-CN" altLang="zh-CN" sz="2600" b="1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确定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10" name="image44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06" y="4111242"/>
            <a:ext cx="6477000" cy="233172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405071"/>
            <a:ext cx="11654075" cy="12677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磁选后的炼铁高钛炉渣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主要成分有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TiO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SiO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Al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MgO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CaO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以及少量的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。为节约和充分利用资源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通过如下工艺流程回收钛、铝、镁等。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443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65" y="2143760"/>
            <a:ext cx="7850505" cy="3881755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221" y="301479"/>
            <a:ext cx="11257426" cy="6332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661451"/>
            <a:ext cx="11654075" cy="6075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该工艺条件下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有关金属离子开始沉淀和沉淀完全的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见下表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11170" y="1257949"/>
          <a:ext cx="10224071" cy="1595046"/>
        </p:xfrm>
        <a:graphic>
          <a:graphicData uri="http://schemas.openxmlformats.org/drawingml/2006/table">
            <a:tbl>
              <a:tblPr firstRow="1" firstCol="1" bandRow="1"/>
              <a:tblGrid>
                <a:gridCol w="6243586"/>
                <a:gridCol w="951670"/>
                <a:gridCol w="951670"/>
                <a:gridCol w="951670"/>
                <a:gridCol w="1125475"/>
              </a:tblGrid>
              <a:tr h="531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金属离子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3+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3+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2+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2+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开始沉淀的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pH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2.2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9.5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12.4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沉淀完全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i="1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=1.0×10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mol·L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260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pH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3.2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4.7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11.1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13.8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60418" y="2904692"/>
            <a:ext cx="11654075" cy="324394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回答下列问题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水浸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后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滤液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约为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2.0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分步沉淀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时用氨水逐步调节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至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11.6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依次析出的金属离子是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水浸渣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160 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℃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酸溶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最适合的酸是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酸溶渣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的成分是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将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母液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①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母液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混合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吸收尾气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经处理得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循环利用。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33079" y="3934054"/>
            <a:ext cx="26885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3+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3+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Mg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2+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25741" y="4439627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硫酸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05003" y="4942061"/>
            <a:ext cx="814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388214" y="4970971"/>
            <a:ext cx="10919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CaSO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428617" y="5486535"/>
            <a:ext cx="16065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NH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568" y="405071"/>
            <a:ext cx="11654075" cy="12677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锰常用于制造合金锰钢。某化工厂以软锰矿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主要成分是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含有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SiO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CaO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等少量杂质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为主要原料制取金属锰的工艺流程如图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所示。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444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672590"/>
            <a:ext cx="7569200" cy="4172585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1025097"/>
            <a:ext cx="11654075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浸锰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步骤中往往有副产物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MnS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生成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温度对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浸锰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反应的影响如图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所示。为减少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MnS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的生成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浸锰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的适宜温度是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滤渣</a:t>
            </a:r>
            <a:r>
              <a:rPr lang="zh-CN" altLang="zh-CN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Ⅰ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的成分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填化学式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。该步骤中可以再加入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MnSO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以促进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滤渣</a:t>
            </a:r>
            <a:r>
              <a:rPr lang="zh-CN" altLang="zh-CN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Ⅰ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析出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结合平衡移动原理分析其原因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2600" dirty="0" smtClean="0">
              <a:latin typeface="方正书宋_GBK" panose="03000509000000000000" pitchFamily="65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</a:t>
            </a:r>
            <a:r>
              <a:rPr lang="en-US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 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81720" y="1705158"/>
            <a:ext cx="9348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90 </a:t>
            </a:r>
            <a:r>
              <a:rPr lang="zh-CN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℃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27812" y="2260142"/>
            <a:ext cx="20553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CaSO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6093" y="3403866"/>
          <a:ext cx="112696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文档" r:id="rId1" imgW="11341735" imgH="597535" progId="Word.Document.12">
                  <p:embed/>
                </p:oleObj>
              </mc:Choice>
              <mc:Fallback>
                <p:oleObj name="文档" r:id="rId1" imgW="11341735" imgH="597535" progId="Word.Document.12">
                  <p:embed/>
                  <p:pic>
                    <p:nvPicPr>
                      <p:cNvPr id="0" name="图片 81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6093" y="3403866"/>
                        <a:ext cx="11269663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568" y="549566"/>
            <a:ext cx="11654075" cy="126724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滤液</a:t>
            </a:r>
            <a:r>
              <a:rPr lang="zh-CN" altLang="zh-CN" sz="260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60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Ⅰ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中需要先加入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MnO</a:t>
            </a:r>
            <a:r>
              <a:rPr lang="en-US" altLang="zh-CN" sz="26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充分反应后再调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en-US" altLang="zh-CN" sz="260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写出加入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MnO</a:t>
            </a:r>
            <a:r>
              <a:rPr lang="en-US" altLang="zh-CN" sz="26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时发生反应的离子方程式</a:t>
            </a:r>
            <a:r>
              <a:rPr lang="en-US" altLang="zh-CN" sz="260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zh-CN" sz="2600" u="sng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</a:t>
            </a: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>
                <a:solidFill>
                  <a:prstClr val="black"/>
                </a:solidFill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en-US" sz="2600" kern="1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5181" y="1269152"/>
            <a:ext cx="57727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+2Fe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2+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+4H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===Mn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2+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+2Fe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3+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endParaRPr lang="zh-CN" altLang="en-US" dirty="0"/>
          </a:p>
        </p:txBody>
      </p:sp>
      <p:pic>
        <p:nvPicPr>
          <p:cNvPr id="8" name="image445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84" y="2140045"/>
            <a:ext cx="6217920" cy="345948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0568" y="693217"/>
            <a:ext cx="11654075" cy="18681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2024</a:t>
            </a:r>
            <a:r>
              <a:rPr lang="en-US" altLang="zh-CN" sz="2600">
                <a:latin typeface="NEU-B6" panose="02020504000000020003" pitchFamily="18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新课标卷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钴及其化合物在制造合金、磁性材料、催化剂及陶瓷釉等方面有着广泛应用。一种从湿法炼锌产生的废渣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主要含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Zn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Pb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的单质或氧化物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中富集回收得到含锰高钴成品的工艺如下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448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86" y="2916732"/>
            <a:ext cx="7254240" cy="224028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826873"/>
            <a:ext cx="11654075" cy="6075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已知溶液中相关离子开始沉淀和沉淀完全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≤1.0×10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-5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mol·L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时的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519073" y="1423619"/>
          <a:ext cx="8896163" cy="1573380"/>
        </p:xfrm>
        <a:graphic>
          <a:graphicData uri="http://schemas.openxmlformats.org/drawingml/2006/table">
            <a:tbl>
              <a:tblPr firstRow="1" firstCol="1" bandRow="1"/>
              <a:tblGrid>
                <a:gridCol w="2825601"/>
                <a:gridCol w="1210289"/>
                <a:gridCol w="1210289"/>
                <a:gridCol w="1210289"/>
                <a:gridCol w="1210289"/>
                <a:gridCol w="1229406"/>
              </a:tblGrid>
              <a:tr h="524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3+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2+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3+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2+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en-US" sz="26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2+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开始沉淀的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pH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6.9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方正细等线_GBK" panose="03000509000000000000" pitchFamily="65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—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7.4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6.2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沉淀完全的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pH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2.8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8.4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1.1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9.4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8.2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60418" y="2996997"/>
            <a:ext cx="11654075" cy="324394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回答下列问题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酸浸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前废渣需粉碎处理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目的是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滤渣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中金属元素主要为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过滤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后的溶液中加入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的作用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取少量反应后的溶液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加入化学试剂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检验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若出现蓝色沉淀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需补加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39061" y="3502051"/>
            <a:ext cx="24801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提高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“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酸浸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”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速率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07832" y="4067545"/>
            <a:ext cx="5373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Pb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182736" y="4531078"/>
            <a:ext cx="26564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将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2+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氧化为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3+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627494" y="5086062"/>
            <a:ext cx="21852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铁氰化钾溶液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006756" y="5114972"/>
            <a:ext cx="7537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2+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1025097"/>
            <a:ext cx="11654075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氧化沉钴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中氧化还原反应的离子方程式为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除钴液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中主要的盐有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写化学式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残留的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浓度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33801" y="1684138"/>
                <a:ext cx="692952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6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charset="-122"/>
                  </a:rPr>
                  <a:t>Mn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+3Co</a:t>
                </a:r>
                <a:r>
                  <a:rPr lang="en-US" altLang="zh-CN" sz="2600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2+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+7H</a:t>
                </a:r>
                <a:r>
                  <a:rPr lang="en-US" altLang="zh-CN" sz="2600" baseline="-25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2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O===MnO</a:t>
                </a:r>
                <a:r>
                  <a:rPr lang="en-US" altLang="zh-CN" sz="2600" baseline="-25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2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↓+3Co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OH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aseline="-25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3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↓+5H</a:t>
                </a:r>
                <a:r>
                  <a:rPr lang="en-US" altLang="zh-CN" sz="2600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+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01" y="1684138"/>
                <a:ext cx="6929526" cy="492443"/>
              </a:xfrm>
              <a:prstGeom prst="rect">
                <a:avLst/>
              </a:prstGeom>
              <a:blipFill rotWithShape="1">
                <a:blip r:embed="rId1"/>
                <a:stretch>
                  <a:fillRect l="-1" t="-13177" r="7" b="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1008645" y="2260142"/>
                <a:ext cx="565193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6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charset="-122"/>
                  </a:rPr>
                  <a:t>3Mn</a:t>
                </a:r>
                <a:r>
                  <a:rPr lang="en-US" altLang="zh-CN" sz="2600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2+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+2H</a:t>
                </a:r>
                <a:r>
                  <a:rPr lang="en-US" altLang="zh-CN" sz="2600" baseline="-25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2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O+2Mn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===5MnO</a:t>
                </a:r>
                <a:r>
                  <a:rPr lang="en-US" altLang="zh-CN" sz="2600" baseline="-25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2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↓+4H</a:t>
                </a:r>
                <a:r>
                  <a:rPr lang="en-US" altLang="zh-CN" sz="2600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+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45" y="2260142"/>
                <a:ext cx="5651932" cy="492443"/>
              </a:xfrm>
              <a:prstGeom prst="rect">
                <a:avLst/>
              </a:prstGeom>
              <a:blipFill rotWithShape="1">
                <a:blip r:embed="rId2"/>
                <a:stretch>
                  <a:fillRect l="-5" t="-7515" r="1" b="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4244459" y="2875320"/>
            <a:ext cx="23134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ZnSO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K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19883" y="3507847"/>
            <a:ext cx="1643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1.0×10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-16.7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568" y="260926"/>
            <a:ext cx="11654075" cy="16440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en-US" altLang="zh-CN" sz="20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2024</a:t>
            </a:r>
            <a:r>
              <a:rPr lang="en-US" altLang="zh-CN" sz="2000">
                <a:latin typeface="NEU-B6" panose="02020504000000020003" pitchFamily="18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黑吉辽卷</a:t>
            </a:r>
            <a:r>
              <a:rPr lang="en-US" altLang="zh-CN" sz="20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中国是世界上最早利用细菌冶金的国家。已知金属硫化物在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细菌氧化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时转化为硫酸盐</a:t>
            </a:r>
            <a:r>
              <a:rPr lang="en-US" altLang="zh-CN" sz="20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某工厂用细菌冶金技术处理载金硫化矿粉</a:t>
            </a:r>
            <a:r>
              <a:rPr lang="en-US" altLang="zh-CN" sz="20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其中细小的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Au</a:t>
            </a:r>
            <a:r>
              <a:rPr lang="zh-CN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颗粒被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FeS</a:t>
            </a:r>
            <a:r>
              <a:rPr lang="en-US" altLang="zh-CN" sz="20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FeAsS</a:t>
            </a:r>
            <a:r>
              <a:rPr lang="zh-CN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包裹</a:t>
            </a:r>
            <a:r>
              <a:rPr lang="en-US" altLang="zh-CN" sz="20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),</a:t>
            </a:r>
            <a:r>
              <a:rPr lang="zh-CN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以提高金的浸出率并冶炼金</a:t>
            </a:r>
            <a:r>
              <a:rPr lang="en-US" altLang="zh-CN" sz="20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工艺流程如下</a:t>
            </a:r>
            <a:r>
              <a:rPr lang="en-US" altLang="zh-CN" sz="20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20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449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5" y="1722755"/>
            <a:ext cx="7512050" cy="417576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1120778"/>
            <a:ext cx="11654075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回答下列问题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北宋时期我国就有多处矿场利用细菌氧化形成的天然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胆水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冶炼铜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胆水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的主要溶质为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填化学式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细菌氧化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FeS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发生反应的离子方程式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沉铁砷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时需加碱调节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生成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填化学式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胶体起絮凝作用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促进了含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As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微粒的沉降。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3006" y="2366333"/>
            <a:ext cx="11112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CuSO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866361" y="3524620"/>
                <a:ext cx="5906810" cy="496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6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charset="-122"/>
                  </a:rPr>
                  <a:t>4FeS</a:t>
                </a:r>
                <a:r>
                  <a:rPr lang="en-US" altLang="zh-CN" sz="2600" baseline="-25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2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+15O</a:t>
                </a:r>
                <a:r>
                  <a:rPr lang="en-US" altLang="zh-CN" sz="2600" baseline="-25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2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+2H</a:t>
                </a:r>
                <a:r>
                  <a:rPr lang="en-US" altLang="zh-CN" sz="2600" baseline="-25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2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O===4Fe</a:t>
                </a:r>
                <a:r>
                  <a:rPr lang="en-US" altLang="zh-CN" sz="2600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3+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+8S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+4H</a:t>
                </a:r>
                <a:r>
                  <a:rPr lang="en-US" altLang="zh-CN" sz="2600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+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61" y="3524620"/>
                <a:ext cx="5906810" cy="496674"/>
              </a:xfrm>
              <a:prstGeom prst="rect">
                <a:avLst/>
              </a:prstGeom>
              <a:blipFill rotWithShape="1">
                <a:blip r:embed="rId1"/>
                <a:stretch>
                  <a:fillRect l="-4" t="-7490" r="4" b="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831892" y="4125875"/>
            <a:ext cx="12923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OH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837506"/>
            <a:ext cx="11654075" cy="528834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焙烧氧化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也可提高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浸金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效率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相比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焙烧氧化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细菌氧化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的优势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endParaRPr lang="en-US" altLang="zh-CN" sz="2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zh-CN" altLang="zh-CN" sz="2600" u="sng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填标号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solidFill>
                  <a:prstClr val="black"/>
                </a:solidFill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A.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无需控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温</a:t>
            </a:r>
            <a:r>
              <a:rPr lang="en-US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			B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可减少有害气体产生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C.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设备无需耐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高温</a:t>
            </a:r>
            <a:r>
              <a:rPr lang="en-US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		D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不产生废液废渣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真金不怕火炼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表明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Au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难被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浸金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NaCN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的作用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endParaRPr lang="en-US" altLang="zh-CN" sz="2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zh-CN" altLang="zh-CN" sz="2600" u="sng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　　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solidFill>
                  <a:prstClr val="black"/>
                </a:solidFill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沉金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Zn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的作用为</a:t>
            </a:r>
            <a:r>
              <a:rPr lang="zh-CN" altLang="zh-CN" sz="2600" u="sng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</a:t>
            </a:r>
            <a:r>
              <a:rPr lang="en-US" altLang="zh-CN" sz="2600" u="sng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 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solidFill>
                  <a:prstClr val="black"/>
                </a:solidFill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滤液</a:t>
            </a:r>
            <a:r>
              <a:rPr lang="zh-CN" altLang="zh-CN" sz="26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经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酸化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,[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Zn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CN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2-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转化为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ZnSO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HCN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的化学方程式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endParaRPr lang="en-US" altLang="zh-CN" sz="2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zh-CN" altLang="zh-CN" sz="2600" u="sng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　　　　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solidFill>
                  <a:prstClr val="black"/>
                </a:solidFill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用碱中和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HCN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可生成</a:t>
            </a:r>
            <a:r>
              <a:rPr lang="zh-CN" altLang="zh-CN" sz="2600" u="sng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填溶质化学式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从而实现循环利用。</a:t>
            </a:r>
            <a:r>
              <a:rPr lang="en-US" altLang="zh-CN" sz="2600" dirty="0">
                <a:solidFill>
                  <a:prstClr val="black"/>
                </a:solidFill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7679" y="1373566"/>
            <a:ext cx="6303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BC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21680" y="3418490"/>
            <a:ext cx="62937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Au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结合形成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Au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CN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提高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Au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的还原性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127336" y="3923544"/>
            <a:ext cx="5012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将浸出液中的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Au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CN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还原为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Au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90150" y="4952571"/>
            <a:ext cx="69862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Zn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CN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+2H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===Na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+ZnSO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+4HCN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17374" y="5518065"/>
            <a:ext cx="10358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NaCN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4" grpId="1"/>
      <p:bldP spid="5" grpId="1"/>
      <p:bldP spid="6" grpId="1"/>
      <p:bldP spid="7" grpId="1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212" y="192911"/>
            <a:ext cx="11524719" cy="648297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971981"/>
            <a:ext cx="11654075" cy="6675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1.TiO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沉淀与双氧水、氨水反应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40 min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所得实验结果如下表所示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3232" y="3089432"/>
            <a:ext cx="11397613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分析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40 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℃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TiO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转化率最高的原因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u="sng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																							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207179" y="1740331"/>
          <a:ext cx="7584510" cy="1247140"/>
        </p:xfrm>
        <a:graphic>
          <a:graphicData uri="http://schemas.openxmlformats.org/drawingml/2006/table">
            <a:tbl>
              <a:tblPr firstRow="1" firstCol="1" bandRow="1"/>
              <a:tblGrid>
                <a:gridCol w="3440616"/>
                <a:gridCol w="802526"/>
                <a:gridCol w="802526"/>
                <a:gridCol w="802526"/>
                <a:gridCol w="802526"/>
                <a:gridCol w="9337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温度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26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℃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35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45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en-US" sz="2600" i="1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6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转化率</a:t>
                      </a: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92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95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97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93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88</a:t>
                      </a:r>
                      <a:endParaRPr lang="zh-CN" sz="1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67169" y="3607499"/>
            <a:ext cx="10525504" cy="12519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低于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40 </a:t>
            </a:r>
            <a:r>
              <a:rPr lang="zh-CN" altLang="zh-CN" sz="26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℃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en-US" altLang="zh-CN" sz="2600" i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转化反应速率随温度升高而增加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超过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40 </a:t>
            </a:r>
            <a:r>
              <a:rPr lang="zh-CN" altLang="zh-CN" sz="26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℃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双氧水分解与氨气逸出导致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en-US" altLang="zh-CN" sz="2600" i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转化反应速率下降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837506"/>
            <a:ext cx="11654075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向含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的滤液中加入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粉末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存在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+NH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aq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)――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→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aq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 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过程。为使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沉淀充分析出并分离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溶解度曲线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需采用的操作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、洗涤、干燥。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451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72" y="2751035"/>
            <a:ext cx="4072160" cy="3312023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3359187" y="2090951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冷却结晶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59754" y="210146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过滤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519202" y="2921270"/>
            <a:ext cx="6192043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由曲线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的溶解度随升温而增大</a:t>
            </a:r>
            <a:r>
              <a:rPr lang="en-US" altLang="zh-CN" sz="2600" dirty="0"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的溶解度随升温变化不明显</a:t>
            </a:r>
            <a:r>
              <a:rPr lang="en-US" altLang="zh-CN" sz="2600" dirty="0"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沉淀充分析出</a:t>
            </a:r>
            <a:r>
              <a:rPr lang="en-US" altLang="zh-CN" sz="2600" dirty="0"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采用冷却结晶析出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Cl→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过滤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洗涤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干燥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858526"/>
            <a:ext cx="11450827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四钼酸铵是钼深加工的重要中间产品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具有广泛的用途。一种以钼精矿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主要含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MoS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还有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的化合物及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SiO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为原料制备四钼酸铵的工艺流程如图所示。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452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81" y="2266482"/>
            <a:ext cx="6918960" cy="294132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503232" y="4798579"/>
            <a:ext cx="11397613" cy="126724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回答下列问题</a:t>
            </a:r>
            <a:r>
              <a:rPr lang="en-US" altLang="zh-CN" sz="260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焙烧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产生的气体用</a:t>
            </a:r>
            <a:r>
              <a:rPr lang="zh-CN" altLang="zh-CN" sz="2600" u="sng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吸收后可制取氮肥。</a:t>
            </a:r>
            <a:r>
              <a:rPr lang="en-US" altLang="zh-CN" sz="2600">
                <a:solidFill>
                  <a:prstClr val="black"/>
                </a:solidFill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00212" y="546603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氨水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260418" y="992140"/>
                <a:ext cx="11654075" cy="4330585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 smtClean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浸出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MoO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转化为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Mo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。提高单位时间内钼浸出率的措施</a:t>
                </a:r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有</a:t>
                </a:r>
                <a:endParaRPr lang="en-US" altLang="zh-CN" sz="2600" dirty="0" smtClean="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u="sng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600" u="sng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　　　　　　　</a:t>
                </a:r>
                <a:r>
                  <a:rPr lang="zh-CN" altLang="zh-CN" sz="2600" u="sng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　　　　　　　　　　　　　　　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任写两种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温度对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90 min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内钼浸出率的影响如图所示。当浸出温度超过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80 </a:t>
                </a:r>
                <a:r>
                  <a:rPr lang="zh-CN" altLang="zh-CN" sz="2600" dirty="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℃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后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钼的浸出率反而降低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主要原因是温度升高使水大量蒸发</a:t>
                </a:r>
                <a:r>
                  <a:rPr lang="en-US" altLang="zh-CN" sz="2600" dirty="0" smtClean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endParaRPr lang="en-US" altLang="zh-CN" sz="2600" dirty="0" smtClean="0">
                  <a:effectLst/>
                  <a:latin typeface="方正书宋_GBK" panose="03000509000000000000" pitchFamily="65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导致</a:t>
                </a:r>
                <a:r>
                  <a:rPr lang="zh-CN" altLang="zh-CN" sz="2600" u="sng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　　　　　　　　　　　　　　　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600" dirty="0">
                    <a:effectLst/>
                    <a:latin typeface="Cambria" panose="02040503050406030204" pitchFamily="18" charset="0"/>
                    <a:ea typeface="微软雅黑" panose="020B0503020204020204" charset="-122"/>
                    <a:cs typeface="Cambria" panose="02040503050406030204" pitchFamily="18" charset="0"/>
                  </a:rPr>
                  <a:t> </a:t>
                </a:r>
                <a:endParaRPr lang="en-US" altLang="zh-CN" sz="2600" dirty="0" smtClean="0">
                  <a:effectLst/>
                  <a:latin typeface="Cambria" panose="02040503050406030204" pitchFamily="18" charset="0"/>
                  <a:ea typeface="微软雅黑" panose="020B0503020204020204" charset="-122"/>
                  <a:cs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沉淀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加入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6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NO</a:t>
                </a:r>
                <a:r>
                  <a:rPr lang="en-US" altLang="zh-CN" sz="260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的目的</a:t>
                </a:r>
                <a:r>
                  <a:rPr lang="zh-CN" altLang="zh-CN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是</a:t>
                </a:r>
                <a:endParaRPr lang="zh-CN" altLang="zh-CN" sz="110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zh-CN" altLang="zh-CN" sz="2600" u="sng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　　　　　　　　　　　　　　　　　</a:t>
                </a:r>
                <a:r>
                  <a:rPr lang="zh-CN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Cambria" panose="02040503050406030204" pitchFamily="18" charset="0"/>
                    <a:ea typeface="微软雅黑" panose="020B0503020204020204" charset="-122"/>
                    <a:cs typeface="Cambria" panose="02040503050406030204" pitchFamily="18" charset="0"/>
                  </a:rPr>
                  <a:t> </a:t>
                </a:r>
                <a:endParaRPr lang="zh-CN" altLang="en-US" sz="2600" kern="100" dirty="0"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8" y="992140"/>
                <a:ext cx="11654075" cy="4330585"/>
              </a:xfrm>
              <a:prstGeom prst="rect">
                <a:avLst/>
              </a:prstGeom>
              <a:blipFill rotWithShape="1">
                <a:blip r:embed="rId1"/>
                <a:stretch>
                  <a:fillRect l="-1" t="-6" r="5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453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81" y="2906775"/>
            <a:ext cx="4145280" cy="268224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447268" y="1658456"/>
            <a:ext cx="95141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适当升温、搅拌、增加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用量、增大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浓度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合理即可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61998" y="3400459"/>
            <a:ext cx="42466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MoO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晶体析出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混入浸渣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570003" y="4617806"/>
                <a:ext cx="5950475" cy="496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6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提供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使</a:t>
                </a:r>
                <a:r>
                  <a:rPr lang="en-US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Mo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6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充分转化为沉淀析出</a:t>
                </a:r>
                <a:endParaRPr lang="zh-CN" altLang="en-US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03" y="4617806"/>
                <a:ext cx="5950475" cy="496674"/>
              </a:xfrm>
              <a:prstGeom prst="rect">
                <a:avLst/>
              </a:prstGeom>
              <a:blipFill rotWithShape="1">
                <a:blip r:embed="rId3"/>
                <a:stretch>
                  <a:fillRect l="-7" t="-17" r="5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1082077"/>
            <a:ext cx="11654075" cy="12587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4.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2023</a:t>
            </a:r>
            <a:r>
              <a:rPr lang="en-US" altLang="zh-CN" sz="2600">
                <a:latin typeface="NEU-B6" panose="02020504000000020003" pitchFamily="18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江苏卷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废催化剂的回收。回收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-WO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/TiO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废催化剂并制备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的过程可表示为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232" y="3833597"/>
            <a:ext cx="11397613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①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酸浸时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加料完成后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以一定速率搅拌反应。提高钒元素浸出率的方法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还有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454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49" y="2451993"/>
            <a:ext cx="6659880" cy="129540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1652441" y="4487770"/>
            <a:ext cx="41857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升高温度、延长浸出时间等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928433"/>
            <a:ext cx="11654075" cy="51097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zh-CN" sz="26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通过萃取可分离钒和钨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在得到的钒酸中含有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12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。已知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12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具有八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元</a:t>
            </a:r>
            <a:endParaRPr lang="en-US" altLang="zh-CN" sz="2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endParaRPr lang="en-US" altLang="zh-CN" sz="26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endParaRPr lang="en-US" altLang="zh-CN" sz="2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endParaRPr lang="en-US" altLang="zh-CN" sz="2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环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结构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其结构式可表示为</a:t>
            </a:r>
            <a:r>
              <a:rPr lang="zh-CN" altLang="zh-CN" sz="2600" u="sng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solidFill>
                  <a:prstClr val="black"/>
                </a:solidFill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zh-CN" altLang="zh-CN" sz="26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③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pH=8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NaVO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溶液中加入过量的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生成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VO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en-US" altLang="zh-CN" sz="26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VO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=1.7×10</a:t>
            </a:r>
            <a:r>
              <a:rPr lang="en-US" altLang="zh-CN" sz="2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-3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加过量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溶液的目的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endParaRPr lang="en-US" altLang="zh-CN" sz="2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6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																							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solidFill>
                  <a:prstClr val="black"/>
                </a:solidFill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455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89" y="1601353"/>
            <a:ext cx="2099225" cy="1971648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23168" y="4761735"/>
          <a:ext cx="10399713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文档" r:id="rId2" imgW="10462260" imgH="1210310" progId="Word.Document.12">
                  <p:embed/>
                </p:oleObj>
              </mc:Choice>
              <mc:Fallback>
                <p:oleObj name="文档" r:id="rId2" imgW="10462260" imgH="1210310" progId="Word.Document.12">
                  <p:embed/>
                  <p:pic>
                    <p:nvPicPr>
                      <p:cNvPr id="0" name="图片 1126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3168" y="4761735"/>
                        <a:ext cx="10399713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2379" y="837506"/>
            <a:ext cx="11450827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5.</a:t>
            </a:r>
            <a:r>
              <a:rPr lang="en-US" altLang="zh-CN" sz="2600" dirty="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2024</a:t>
            </a:r>
            <a:r>
              <a:rPr lang="en-US" altLang="zh-CN" sz="2600" dirty="0">
                <a:latin typeface="NEU-B6" panose="02020504000000020003" pitchFamily="18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江西卷</a:t>
            </a:r>
            <a:r>
              <a:rPr lang="en-US" altLang="zh-CN" sz="2600" dirty="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稀土是国家的战略资源之一。以下是一种以独居石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主要成分为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CePO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含有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和少量镭杂质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为原料制备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CeCl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的工艺流程图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7" name="image457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53" y="2302458"/>
            <a:ext cx="6827520" cy="371856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942106"/>
            <a:ext cx="11654075" cy="512445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ⅰ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en-US" altLang="zh-CN" sz="2600" i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4.0×10</a:t>
            </a:r>
            <a:r>
              <a:rPr lang="en-US" altLang="zh-CN" sz="2600" baseline="30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-45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 err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Ce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1.6×10</a:t>
            </a:r>
            <a:r>
              <a:rPr lang="en-US" altLang="zh-CN" sz="2600" baseline="30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-20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 err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Ce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=2.0×10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-48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ⅱ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镭为第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Ⅱ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族元素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回答下列问题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关于独居石的热分解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以下说法正确的是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填标号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降低压强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分解速率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增大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		b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降低温度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分解速率降低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反应时间越长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分解速率越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	d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提高搅拌速度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分解速率降低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中铀元素的化合价为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热分解阶段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生成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化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  <a:spcAft>
                <a:spcPts val="0"/>
              </a:spcAft>
            </a:pPr>
            <a:endParaRPr lang="en-US" altLang="zh-CN" sz="26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学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反应方程式为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</a:t>
            </a:r>
            <a:r>
              <a:rPr lang="en-US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 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95836" y="2782046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b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75201" y="4602028"/>
            <a:ext cx="5389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+6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963750" y="5062001"/>
          <a:ext cx="113395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文档" r:id="rId1" imgW="11341735" imgH="795655" progId="Word.Document.12">
                  <p:embed/>
                </p:oleObj>
              </mc:Choice>
              <mc:Fallback>
                <p:oleObj name="文档" r:id="rId1" imgW="11341735" imgH="795655" progId="Word.Document.12">
                  <p:embed/>
                  <p:pic>
                    <p:nvPicPr>
                      <p:cNvPr id="0" name="图片 122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63750" y="5062001"/>
                        <a:ext cx="11339513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25450" y="1124984"/>
          <a:ext cx="11339513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文档" r:id="rId1" imgW="11341735" imgH="4366260" progId="Word.Document.12">
                  <p:embed/>
                </p:oleObj>
              </mc:Choice>
              <mc:Fallback>
                <p:oleObj name="文档" r:id="rId1" imgW="11341735" imgH="4366260" progId="Word.Document.12">
                  <p:embed/>
                  <p:pic>
                    <p:nvPicPr>
                      <p:cNvPr id="0" name="图片 133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5450" y="1124984"/>
                        <a:ext cx="11339513" cy="436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1120778"/>
            <a:ext cx="11654075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浓缩结晶后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得到的晶体产物化学式为</a:t>
            </a:r>
            <a:r>
              <a:rPr lang="zh-CN" altLang="zh-CN" sz="2600" u="sng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滤液可用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于</a:t>
            </a:r>
            <a:r>
              <a:rPr lang="zh-CN" altLang="zh-CN" sz="2600" u="sng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阶段循环利用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避免产生大量的高碱度废水。</a:t>
            </a:r>
            <a:r>
              <a:rPr lang="en-US" altLang="zh-CN" sz="2600" dirty="0">
                <a:solidFill>
                  <a:prstClr val="black"/>
                </a:solidFill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溶解阶段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将溶液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先调到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1.5~2.0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反应后再回调至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4.5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zh-CN" sz="26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①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盐酸溶解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Ce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的离子方程式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endParaRPr lang="en-US" altLang="zh-CN" sz="2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zh-CN" sz="2600" u="sng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solidFill>
                  <a:prstClr val="black"/>
                </a:solidFill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zh-CN" sz="26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当溶液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pH=4.5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</a:t>
            </a:r>
            <a:r>
              <a:rPr lang="en-US" altLang="zh-CN" sz="2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4+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zh-CN" altLang="zh-CN" sz="2600" u="sng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mol·L</a:t>
            </a:r>
            <a:r>
              <a:rPr lang="en-US" altLang="zh-CN" sz="2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此时完全转化为氢氧化钍沉淀。</a:t>
            </a:r>
            <a:r>
              <a:rPr lang="en-US" altLang="zh-CN" sz="2600" dirty="0">
                <a:solidFill>
                  <a:prstClr val="black"/>
                </a:solidFill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BaSO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为载体形成共沉淀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目的是去除杂质</a:t>
            </a:r>
            <a:r>
              <a:rPr lang="zh-CN" altLang="zh-CN" sz="2600" u="sng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solidFill>
                  <a:prstClr val="black"/>
                </a:solidFill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50794" y="1151784"/>
            <a:ext cx="3597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PO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·12H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PO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31175" y="1758799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热分解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4188" y="3536741"/>
            <a:ext cx="60212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2Ce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OH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+8H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+2Cl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===2Ce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3+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+8H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O+Cl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↑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223193" y="4175286"/>
            <a:ext cx="13660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4.0×10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-7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086121" y="4761800"/>
            <a:ext cx="14045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镭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Ra</a:t>
            </a:r>
            <a:r>
              <a:rPr lang="en-US" altLang="zh-CN" sz="260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354965"/>
            <a:ext cx="9929495" cy="614807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713" y="405071"/>
            <a:ext cx="11654075" cy="185965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6.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2024</a:t>
            </a:r>
            <a:r>
              <a:rPr lang="en-US" altLang="zh-CN" sz="2600">
                <a:latin typeface="NEU-B6" panose="02020504000000020003" pitchFamily="18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广东卷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镓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Ga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在半导体、记忆合金等高精尖材料领域有重要应用。一种从电解铝的副产品炭渣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含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Al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和少量的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Ga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等元素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中提取镓及循环利用铝的工艺如下。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460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85" y="2263775"/>
            <a:ext cx="7774940" cy="369443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1120778"/>
            <a:ext cx="11654075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工艺中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LAEM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是一种新型阴离子交换膜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允许带负电荷的配离子从高浓度区扩散至低浓度区。用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LAEM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提取金属离子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en-US" altLang="zh-CN" sz="2600" i="1" baseline="300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的原理如图。已知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2600" dirty="0" smtClean="0">
              <a:latin typeface="方正书宋_GBK" panose="03000509000000000000" pitchFamily="65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zh-CN" sz="26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①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</a:t>
            </a:r>
            <a:r>
              <a:rPr lang="en-US" altLang="zh-CN" sz="26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HF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=3.2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zh-CN" sz="26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AlF</a:t>
            </a:r>
            <a:r>
              <a:rPr lang="en-US" altLang="zh-CN" sz="26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](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冰晶石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4.0×10</a:t>
            </a:r>
            <a:r>
              <a:rPr lang="en-US" altLang="zh-CN" sz="2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-10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zh-CN" sz="26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③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浸取液中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Ga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Ⅲ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Ⅲ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MCl</a:t>
            </a:r>
            <a:r>
              <a:rPr lang="en-US" altLang="zh-CN" sz="260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baseline="300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en-US" altLang="zh-CN" sz="2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-3</a:t>
            </a:r>
            <a:r>
              <a:rPr lang="en-US" altLang="zh-CN" sz="2600" baseline="300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=0~4</a:t>
            </a:r>
            <a:r>
              <a:rPr lang="en-US" altLang="zh-CN" sz="2600" dirty="0" smtClean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en-US" altLang="zh-CN" sz="2600" dirty="0" smtClean="0">
              <a:solidFill>
                <a:prstClr val="black"/>
              </a:solidFill>
              <a:latin typeface="方正书宋_GBK" panose="03000509000000000000" pitchFamily="65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微粒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形式存在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最多可与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2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配位</a:t>
            </a:r>
            <a:r>
              <a:rPr lang="en-US" altLang="zh-CN" sz="2600" dirty="0">
                <a:solidFill>
                  <a:prstClr val="black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其他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金属</a:t>
            </a:r>
            <a:endParaRPr lang="en-US" altLang="zh-CN" sz="26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离子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26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的配位可忽略</a:t>
            </a:r>
            <a:r>
              <a:rPr lang="zh-CN" altLang="zh-CN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3" name="image461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18" y="2458303"/>
            <a:ext cx="3535680" cy="294132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1339940"/>
            <a:ext cx="11654075" cy="48829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电解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反应的化学方程式为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浸取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Ga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形成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GaCl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的离子方程式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还原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的目的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避免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元素以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填化学式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微粒的形式通过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LAEM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从而有利于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的分离。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“LAEM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提取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原料液的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浓度越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越有利于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的提取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研究表明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原料液酸度过高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会降低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的提取率。因此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在不提高原料液酸度的前提下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可向</a:t>
            </a:r>
            <a:r>
              <a:rPr lang="zh-CN" altLang="zh-CN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Ⅰ</a:t>
            </a:r>
            <a:r>
              <a:rPr lang="zh-CN" altLang="zh-CN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室中加入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填化学式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以进一步提高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的提取率。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调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至少应大于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使溶液中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&gt;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HF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有利于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AlF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3-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配离子及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AlF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晶体的生成。若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结晶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后溶液中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=0.10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则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AlF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3-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浓度为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40222" y="815962"/>
          <a:ext cx="52736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文档" r:id="rId1" imgW="5274310" imgH="993775" progId="Word.Document.12">
                  <p:embed/>
                </p:oleObj>
              </mc:Choice>
              <mc:Fallback>
                <p:oleObj name="文档" r:id="rId1" imgW="5274310" imgH="993775" progId="Word.Document.12">
                  <p:embed/>
                  <p:pic>
                    <p:nvPicPr>
                      <p:cNvPr id="0" name="图片 143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40222" y="815962"/>
                        <a:ext cx="527367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7342220" y="1750399"/>
            <a:ext cx="3185487" cy="546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Ga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3+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+4Cl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===</a:t>
            </a:r>
            <a:r>
              <a:rPr lang="en-US" altLang="zh-CN" sz="2600" dirty="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GaCl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945701" y="2224442"/>
            <a:ext cx="518091" cy="538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铁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45229" y="2204219"/>
            <a:ext cx="1200970" cy="546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dirty="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307630" y="3162018"/>
            <a:ext cx="518091" cy="538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902805" y="4134170"/>
            <a:ext cx="888385" cy="538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NaCl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788687" y="4608213"/>
            <a:ext cx="601447" cy="538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3.2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364193" y="5574180"/>
            <a:ext cx="1366080" cy="538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4.0×10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-7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260418" y="1031753"/>
                <a:ext cx="11654075" cy="3261253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 smtClean="0"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i="1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HF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=3.2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HF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HF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-3.2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为了使溶液中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HF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),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HF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600" dirty="0" smtClean="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×10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-3.2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&lt;10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-3.2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mol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至少应大于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3.2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有利于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AlF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3-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配离子及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AlF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晶体的生成。若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结晶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后溶液中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=0.10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mol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AlF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](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冰晶石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600" i="1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sp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4.0×10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-10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,[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AlF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dirty="0">
                    <a:effectLst/>
                    <a:latin typeface="方正仿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3-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浓度为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sp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N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p>
                        </m:sSup>
                      </m:num>
                      <m:den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mol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=4.0×10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-7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mol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zh-CN" altLang="en-US" sz="2600" kern="100" dirty="0"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8" y="1031753"/>
                <a:ext cx="11654075" cy="3261253"/>
              </a:xfrm>
              <a:prstGeom prst="rect">
                <a:avLst/>
              </a:prstGeom>
              <a:blipFill rotWithShape="1">
                <a:blip r:embed="rId1"/>
                <a:stretch>
                  <a:fillRect l="-1" t="-697" r="5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14217" y="692981"/>
            <a:ext cx="11613637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原料的</a:t>
            </a:r>
            <a:r>
              <a:rPr lang="zh-CN" altLang="zh-CN" sz="2600" b="1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预处理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8" name="image426.jpeg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27" y="832783"/>
            <a:ext cx="6627502" cy="5620238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405130"/>
            <a:ext cx="9624060" cy="6407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" y="981075"/>
            <a:ext cx="9976485" cy="45789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7548</Words>
  <Application>WPS 演示</Application>
  <PresentationFormat>自定义</PresentationFormat>
  <Paragraphs>598</Paragraphs>
  <Slides>63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63</vt:i4>
      </vt:variant>
    </vt:vector>
  </HeadingPairs>
  <TitlesOfParts>
    <vt:vector size="88" baseType="lpstr">
      <vt:lpstr>Arial</vt:lpstr>
      <vt:lpstr>宋体</vt:lpstr>
      <vt:lpstr>Wingdings</vt:lpstr>
      <vt:lpstr>微软雅黑</vt:lpstr>
      <vt:lpstr>Arial</vt:lpstr>
      <vt:lpstr>思源黑体 CN Normal</vt:lpstr>
      <vt:lpstr>黑体</vt:lpstr>
      <vt:lpstr>经典繁仿黑</vt:lpstr>
      <vt:lpstr>Times New Roman</vt:lpstr>
      <vt:lpstr>Calibri</vt:lpstr>
      <vt:lpstr>方正书宋_GBK</vt:lpstr>
      <vt:lpstr>Courier New</vt:lpstr>
      <vt:lpstr>Arial Unicode MS</vt:lpstr>
      <vt:lpstr>Cambria</vt:lpstr>
      <vt:lpstr>Cambria Math</vt:lpstr>
      <vt:lpstr>方正细等线_GBK</vt:lpstr>
      <vt:lpstr>方正楷体_GBK</vt:lpstr>
      <vt:lpstr>NEU-B6</vt:lpstr>
      <vt:lpstr>方正仿宋_GBK</vt:lpstr>
      <vt:lpstr>Office 主题​​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caicai</cp:lastModifiedBy>
  <cp:revision>52</cp:revision>
  <dcterms:created xsi:type="dcterms:W3CDTF">2024-01-15T03:14:00Z</dcterms:created>
  <dcterms:modified xsi:type="dcterms:W3CDTF">2025-11-10T01:35:23Z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0A6C11C0E4804B3E85A62CDE23839312_13</vt:lpwstr>
  </property>
  <property fmtid="{D5CDD505-2E9C-101B-9397-08002B2CF9AE}" pid="3" name="KSOProductBuildVer">
    <vt:lpwstr>2052-12.1.0.23542</vt:lpwstr>
  </property>
</Properties>
</file>