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6" r:id="rId3"/>
    <p:sldMasterId id="2147483694" r:id="rId4"/>
  </p:sldMasterIdLst>
  <p:notesMasterIdLst>
    <p:notesMasterId r:id="rId43"/>
  </p:notesMasterIdLst>
  <p:sldIdLst>
    <p:sldId id="379" r:id="rId5"/>
    <p:sldId id="278" r:id="rId6"/>
    <p:sldId id="303" r:id="rId7"/>
    <p:sldId id="328" r:id="rId8"/>
    <p:sldId id="291" r:id="rId9"/>
    <p:sldId id="357" r:id="rId10"/>
    <p:sldId id="302" r:id="rId11"/>
    <p:sldId id="295" r:id="rId12"/>
    <p:sldId id="299" r:id="rId13"/>
    <p:sldId id="268" r:id="rId14"/>
    <p:sldId id="270" r:id="rId15"/>
    <p:sldId id="271" r:id="rId16"/>
    <p:sldId id="272" r:id="rId17"/>
    <p:sldId id="273" r:id="rId18"/>
    <p:sldId id="396" r:id="rId19"/>
    <p:sldId id="401" r:id="rId20"/>
    <p:sldId id="403" r:id="rId21"/>
    <p:sldId id="406" r:id="rId22"/>
    <p:sldId id="334" r:id="rId23"/>
    <p:sldId id="335" r:id="rId24"/>
    <p:sldId id="336" r:id="rId25"/>
    <p:sldId id="441" r:id="rId26"/>
    <p:sldId id="407" r:id="rId27"/>
    <p:sldId id="410" r:id="rId28"/>
    <p:sldId id="411" r:id="rId29"/>
    <p:sldId id="412" r:id="rId30"/>
    <p:sldId id="330" r:id="rId31"/>
    <p:sldId id="329" r:id="rId32"/>
    <p:sldId id="414" r:id="rId33"/>
    <p:sldId id="415" r:id="rId34"/>
    <p:sldId id="416" r:id="rId35"/>
    <p:sldId id="417" r:id="rId36"/>
    <p:sldId id="435" r:id="rId37"/>
    <p:sldId id="437" r:id="rId38"/>
    <p:sldId id="438" r:id="rId39"/>
    <p:sldId id="439" r:id="rId40"/>
    <p:sldId id="440" r:id="rId41"/>
    <p:sldId id="360" r:id="rId42"/>
  </p:sldIdLst>
  <p:sldSz cx="9144000" cy="5143500" type="screen16x9"/>
  <p:notesSz cx="6858000" cy="9144000"/>
  <p:custDataLst>
    <p:tags r:id="rId44"/>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 lastIdx="0" clrIdx="0"/>
  <p:cmAuthor id="2" name="Administrator" initials="A" lastIdx="0" clrIdx="1"/>
  <p:cmAuthor id="3" name="wwz" initials="w" lastIdx="0" clrIdx="2"/>
  <p:cmAuthor id="4" name="吴文中" initials="吴" lastIdx="0"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7" d="100"/>
          <a:sy n="97" d="100"/>
        </p:scale>
        <p:origin x="210" y="36"/>
      </p:cViewPr>
      <p:guideLst>
        <p:guide orient="horz" pos="1620"/>
        <p:guide pos="288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F1DB00-43B7-4893-8250-FD6A3EEEC2E2}" type="datetimeFigureOut">
              <a:rPr lang="zh-CN" altLang="en-US" smtClean="0"/>
              <a:t>2025/11/21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8EB4B-8FD6-44FF-946E-50F405DC492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8035"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15"/>
            <a:ext cx="2057400" cy="438941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15"/>
            <a:ext cx="6052930" cy="438941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矩形 1"/>
          <p:cNvSpPr/>
          <p:nvPr userDrawn="1"/>
        </p:nvSpPr>
        <p:spPr>
          <a:xfrm>
            <a:off x="0" y="0"/>
            <a:ext cx="9142200" cy="1437624"/>
          </a:xfrm>
          <a:prstGeom prst="rect">
            <a:avLst/>
          </a:prstGeom>
          <a:solidFill>
            <a:srgbClr val="4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Rectangle 113"/>
          <p:cNvSpPr>
            <a:spLocks noChangeArrowheads="1"/>
          </p:cNvSpPr>
          <p:nvPr userDrawn="1"/>
        </p:nvSpPr>
        <p:spPr bwMode="auto">
          <a:xfrm>
            <a:off x="284095" y="289210"/>
            <a:ext cx="1313386" cy="36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2" tIns="68566" rIns="137132" bIns="68566">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530" eaLnBrk="0" fontAlgn="base" hangingPunct="0">
              <a:spcBef>
                <a:spcPct val="0"/>
              </a:spcBef>
              <a:spcAft>
                <a:spcPct val="0"/>
              </a:spcAft>
              <a:defRPr sz="3600">
                <a:solidFill>
                  <a:schemeClr val="tx1"/>
                </a:solidFill>
                <a:latin typeface="Lato Light" charset="0"/>
              </a:defRPr>
            </a:lvl6pPr>
            <a:lvl7pPr marL="2971800" indent="-228600" defTabSz="1827530" eaLnBrk="0" fontAlgn="base" hangingPunct="0">
              <a:spcBef>
                <a:spcPct val="0"/>
              </a:spcBef>
              <a:spcAft>
                <a:spcPct val="0"/>
              </a:spcAft>
              <a:defRPr sz="3600">
                <a:solidFill>
                  <a:schemeClr val="tx1"/>
                </a:solidFill>
                <a:latin typeface="Lato Light" charset="0"/>
              </a:defRPr>
            </a:lvl7pPr>
            <a:lvl8pPr marL="3429000" indent="-228600" defTabSz="1827530" eaLnBrk="0" fontAlgn="base" hangingPunct="0">
              <a:spcBef>
                <a:spcPct val="0"/>
              </a:spcBef>
              <a:spcAft>
                <a:spcPct val="0"/>
              </a:spcAft>
              <a:defRPr sz="3600">
                <a:solidFill>
                  <a:schemeClr val="tx1"/>
                </a:solidFill>
                <a:latin typeface="Lato Light" charset="0"/>
              </a:defRPr>
            </a:lvl8pPr>
            <a:lvl9pPr marL="3886200" indent="-228600" defTabSz="1827530" eaLnBrk="0" fontAlgn="base" hangingPunct="0">
              <a:spcBef>
                <a:spcPct val="0"/>
              </a:spcBef>
              <a:spcAft>
                <a:spcPct val="0"/>
              </a:spcAft>
              <a:defRPr sz="3600">
                <a:solidFill>
                  <a:schemeClr val="tx1"/>
                </a:solidFill>
                <a:latin typeface="Lato Light" charset="0"/>
              </a:defRPr>
            </a:lvl9pPr>
          </a:lstStyle>
          <a:p>
            <a:pPr algn="l" eaLnBrk="1" hangingPunct="1">
              <a:lnSpc>
                <a:spcPct val="100000"/>
              </a:lnSpc>
            </a:pPr>
            <a:r>
              <a:rPr lang="en-US" altLang="zh-CN" sz="1500" b="1">
                <a:solidFill>
                  <a:schemeClr val="bg1"/>
                </a:solidFill>
                <a:latin typeface="Arial" panose="020B0604020202020204" pitchFamily="34" charset="0"/>
                <a:ea typeface="微软雅黑" panose="020B0503020204020204" charset="-122"/>
                <a:cs typeface="Roboto Regular" charset="0"/>
                <a:sym typeface="Arial" panose="020B0604020202020204" pitchFamily="34" charset="0"/>
              </a:rPr>
              <a:t>PART ONE</a:t>
            </a:r>
          </a:p>
        </p:txBody>
      </p:sp>
      <p:sp>
        <p:nvSpPr>
          <p:cNvPr id="5" name="标题 24"/>
          <p:cNvSpPr txBox="1"/>
          <p:nvPr userDrawn="1"/>
        </p:nvSpPr>
        <p:spPr>
          <a:xfrm>
            <a:off x="286141" y="728941"/>
            <a:ext cx="1580707" cy="470780"/>
          </a:xfrm>
          <a:prstGeom prst="rect">
            <a:avLst/>
          </a:prstGeom>
        </p:spPr>
        <p:txBody>
          <a:bodyPr vert="horz" lIns="68564" tIns="34281" rIns="68564" bIns="34281"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zh-CN" altLang="en-US" sz="2700" b="1">
                <a:solidFill>
                  <a:schemeClr val="bg1"/>
                </a:solidFill>
                <a:latin typeface="微软雅黑" panose="020B0503020204020204" charset="-122"/>
              </a:rPr>
              <a:t>真题精做</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矩形 1"/>
          <p:cNvSpPr/>
          <p:nvPr userDrawn="1"/>
        </p:nvSpPr>
        <p:spPr>
          <a:xfrm>
            <a:off x="0" y="0"/>
            <a:ext cx="9142200" cy="1437624"/>
          </a:xfrm>
          <a:prstGeom prst="rect">
            <a:avLst/>
          </a:prstGeom>
          <a:solidFill>
            <a:srgbClr val="4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标题 24"/>
          <p:cNvSpPr txBox="1"/>
          <p:nvPr userDrawn="1"/>
        </p:nvSpPr>
        <p:spPr>
          <a:xfrm>
            <a:off x="286141" y="728941"/>
            <a:ext cx="1580707" cy="470780"/>
          </a:xfrm>
          <a:prstGeom prst="rect">
            <a:avLst/>
          </a:prstGeom>
        </p:spPr>
        <p:txBody>
          <a:bodyPr vert="horz" lIns="68564" tIns="34281" rIns="68564" bIns="34281"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ctr" defTabSz="914400" rtl="0" eaLnBrk="1" latinLnBrk="0" hangingPunct="1">
              <a:lnSpc>
                <a:spcPct val="100000"/>
              </a:lnSpc>
              <a:spcBef>
                <a:spcPct val="0"/>
              </a:spcBef>
              <a:buNone/>
              <a:defRPr/>
            </a:pPr>
            <a:r>
              <a:rPr lang="zh-CN" altLang="en-US" sz="2700" b="1" kern="1200">
                <a:solidFill>
                  <a:schemeClr val="bg1"/>
                </a:solidFill>
                <a:latin typeface="微软雅黑" panose="020B0503020204020204" charset="-122"/>
                <a:ea typeface="+mj-ea"/>
                <a:cs typeface="+mj-cs"/>
              </a:rPr>
              <a:t>核心精讲</a:t>
            </a:r>
            <a:endParaRPr lang="zh-CN" altLang="zh-CN" sz="2700" b="1" kern="1200">
              <a:solidFill>
                <a:schemeClr val="bg1"/>
              </a:solidFill>
              <a:latin typeface="微软雅黑" panose="020B0503020204020204" charset="-122"/>
              <a:ea typeface="+mj-ea"/>
              <a:cs typeface="+mj-cs"/>
            </a:endParaRPr>
          </a:p>
        </p:txBody>
      </p:sp>
      <p:sp>
        <p:nvSpPr>
          <p:cNvPr id="7" name="Rectangle 113"/>
          <p:cNvSpPr>
            <a:spLocks noChangeArrowheads="1"/>
          </p:cNvSpPr>
          <p:nvPr userDrawn="1"/>
        </p:nvSpPr>
        <p:spPr bwMode="auto">
          <a:xfrm>
            <a:off x="284095" y="289210"/>
            <a:ext cx="1313386" cy="36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2" tIns="68566" rIns="137132" bIns="68566">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530" eaLnBrk="0" fontAlgn="base" hangingPunct="0">
              <a:spcBef>
                <a:spcPct val="0"/>
              </a:spcBef>
              <a:spcAft>
                <a:spcPct val="0"/>
              </a:spcAft>
              <a:defRPr sz="3600">
                <a:solidFill>
                  <a:schemeClr val="tx1"/>
                </a:solidFill>
                <a:latin typeface="Lato Light" charset="0"/>
              </a:defRPr>
            </a:lvl6pPr>
            <a:lvl7pPr marL="2971800" indent="-228600" defTabSz="1827530" eaLnBrk="0" fontAlgn="base" hangingPunct="0">
              <a:spcBef>
                <a:spcPct val="0"/>
              </a:spcBef>
              <a:spcAft>
                <a:spcPct val="0"/>
              </a:spcAft>
              <a:defRPr sz="3600">
                <a:solidFill>
                  <a:schemeClr val="tx1"/>
                </a:solidFill>
                <a:latin typeface="Lato Light" charset="0"/>
              </a:defRPr>
            </a:lvl7pPr>
            <a:lvl8pPr marL="3429000" indent="-228600" defTabSz="1827530" eaLnBrk="0" fontAlgn="base" hangingPunct="0">
              <a:spcBef>
                <a:spcPct val="0"/>
              </a:spcBef>
              <a:spcAft>
                <a:spcPct val="0"/>
              </a:spcAft>
              <a:defRPr sz="3600">
                <a:solidFill>
                  <a:schemeClr val="tx1"/>
                </a:solidFill>
                <a:latin typeface="Lato Light" charset="0"/>
              </a:defRPr>
            </a:lvl8pPr>
            <a:lvl9pPr marL="3886200" indent="-228600" defTabSz="1827530" eaLnBrk="0" fontAlgn="base" hangingPunct="0">
              <a:spcBef>
                <a:spcPct val="0"/>
              </a:spcBef>
              <a:spcAft>
                <a:spcPct val="0"/>
              </a:spcAft>
              <a:defRPr sz="3600">
                <a:solidFill>
                  <a:schemeClr val="tx1"/>
                </a:solidFill>
                <a:latin typeface="Lato Light" charset="0"/>
              </a:defRPr>
            </a:lvl9pPr>
          </a:lstStyle>
          <a:p>
            <a:pPr marL="0" algn="l" defTabSz="914400" rtl="0" eaLnBrk="1" latinLnBrk="0" hangingPunct="1">
              <a:lnSpc>
                <a:spcPct val="100000"/>
              </a:lnSpc>
            </a:pPr>
            <a:r>
              <a:rPr lang="en-US" altLang="zh-CN" sz="1500" b="1" kern="1200">
                <a:solidFill>
                  <a:schemeClr val="bg1"/>
                </a:solidFill>
                <a:latin typeface="Arial" panose="020B0604020202020204" pitchFamily="34" charset="0"/>
                <a:ea typeface="微软雅黑" panose="020B0503020204020204" charset="-122"/>
                <a:cs typeface="Roboto Regular" charset="0"/>
                <a:sym typeface="Arial" panose="020B0604020202020204" pitchFamily="34" charset="0"/>
              </a:rPr>
              <a:t>PART ONE</a:t>
            </a:r>
          </a:p>
        </p:txBody>
      </p:sp>
      <p:sp>
        <p:nvSpPr>
          <p:cNvPr id="8" name="矩形 7"/>
          <p:cNvSpPr/>
          <p:nvPr userDrawn="1"/>
        </p:nvSpPr>
        <p:spPr>
          <a:xfrm>
            <a:off x="1484465" y="448328"/>
            <a:ext cx="7650342" cy="50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矩形 1"/>
          <p:cNvSpPr/>
          <p:nvPr userDrawn="1"/>
        </p:nvSpPr>
        <p:spPr>
          <a:xfrm>
            <a:off x="0" y="0"/>
            <a:ext cx="9142200" cy="1437624"/>
          </a:xfrm>
          <a:prstGeom prst="rect">
            <a:avLst/>
          </a:prstGeom>
          <a:solidFill>
            <a:srgbClr val="4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标题 24"/>
          <p:cNvSpPr txBox="1"/>
          <p:nvPr userDrawn="1"/>
        </p:nvSpPr>
        <p:spPr>
          <a:xfrm>
            <a:off x="286141" y="728941"/>
            <a:ext cx="1580707" cy="470780"/>
          </a:xfrm>
          <a:prstGeom prst="rect">
            <a:avLst/>
          </a:prstGeom>
        </p:spPr>
        <p:txBody>
          <a:bodyPr vert="horz" lIns="68564" tIns="34281" rIns="68564" bIns="34281"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ctr" defTabSz="914400" rtl="0" eaLnBrk="1" latinLnBrk="0" hangingPunct="1">
              <a:lnSpc>
                <a:spcPct val="100000"/>
              </a:lnSpc>
              <a:spcBef>
                <a:spcPct val="0"/>
              </a:spcBef>
              <a:buNone/>
              <a:defRPr/>
            </a:pPr>
            <a:r>
              <a:rPr lang="zh-CN" altLang="en-US" sz="2700" b="1" kern="1200">
                <a:solidFill>
                  <a:schemeClr val="bg1"/>
                </a:solidFill>
                <a:latin typeface="微软雅黑" panose="020B0503020204020204" charset="-122"/>
                <a:ea typeface="+mj-ea"/>
                <a:cs typeface="+mj-cs"/>
              </a:rPr>
              <a:t>对点集训</a:t>
            </a:r>
          </a:p>
        </p:txBody>
      </p:sp>
      <p:sp>
        <p:nvSpPr>
          <p:cNvPr id="7" name="Rectangle 113"/>
          <p:cNvSpPr>
            <a:spLocks noChangeArrowheads="1"/>
          </p:cNvSpPr>
          <p:nvPr userDrawn="1"/>
        </p:nvSpPr>
        <p:spPr bwMode="auto">
          <a:xfrm>
            <a:off x="284095" y="289210"/>
            <a:ext cx="1603664" cy="36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32" tIns="68566" rIns="137132" bIns="68566">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530" eaLnBrk="0" fontAlgn="base" hangingPunct="0">
              <a:spcBef>
                <a:spcPct val="0"/>
              </a:spcBef>
              <a:spcAft>
                <a:spcPct val="0"/>
              </a:spcAft>
              <a:defRPr sz="3600">
                <a:solidFill>
                  <a:schemeClr val="tx1"/>
                </a:solidFill>
                <a:latin typeface="Lato Light" charset="0"/>
              </a:defRPr>
            </a:lvl6pPr>
            <a:lvl7pPr marL="2971800" indent="-228600" defTabSz="1827530" eaLnBrk="0" fontAlgn="base" hangingPunct="0">
              <a:spcBef>
                <a:spcPct val="0"/>
              </a:spcBef>
              <a:spcAft>
                <a:spcPct val="0"/>
              </a:spcAft>
              <a:defRPr sz="3600">
                <a:solidFill>
                  <a:schemeClr val="tx1"/>
                </a:solidFill>
                <a:latin typeface="Lato Light" charset="0"/>
              </a:defRPr>
            </a:lvl7pPr>
            <a:lvl8pPr marL="3429000" indent="-228600" defTabSz="1827530" eaLnBrk="0" fontAlgn="base" hangingPunct="0">
              <a:spcBef>
                <a:spcPct val="0"/>
              </a:spcBef>
              <a:spcAft>
                <a:spcPct val="0"/>
              </a:spcAft>
              <a:defRPr sz="3600">
                <a:solidFill>
                  <a:schemeClr val="tx1"/>
                </a:solidFill>
                <a:latin typeface="Lato Light" charset="0"/>
              </a:defRPr>
            </a:lvl8pPr>
            <a:lvl9pPr marL="3886200" indent="-228600" defTabSz="1827530" eaLnBrk="0" fontAlgn="base" hangingPunct="0">
              <a:spcBef>
                <a:spcPct val="0"/>
              </a:spcBef>
              <a:spcAft>
                <a:spcPct val="0"/>
              </a:spcAft>
              <a:defRPr sz="3600">
                <a:solidFill>
                  <a:schemeClr val="tx1"/>
                </a:solidFill>
                <a:latin typeface="Lato Light" charset="0"/>
              </a:defRPr>
            </a:lvl9pPr>
          </a:lstStyle>
          <a:p>
            <a:pPr marL="0" algn="l" defTabSz="914400" rtl="0" eaLnBrk="1" latinLnBrk="0" hangingPunct="1">
              <a:lnSpc>
                <a:spcPct val="100000"/>
              </a:lnSpc>
            </a:pPr>
            <a:r>
              <a:rPr lang="en-US" altLang="zh-CN" sz="1500" b="1">
                <a:solidFill>
                  <a:schemeClr val="bg1"/>
                </a:solidFill>
                <a:latin typeface="Arial" panose="020B0604020202020204" pitchFamily="34" charset="0"/>
                <a:ea typeface="微软雅黑" panose="020B0503020204020204" charset="-122"/>
                <a:cs typeface="Roboto Regular" charset="0"/>
                <a:sym typeface="Arial" panose="020B0604020202020204" pitchFamily="34" charset="0"/>
              </a:rPr>
              <a:t>PART TWO</a:t>
            </a:r>
            <a:endParaRPr lang="en-US" altLang="zh-CN" sz="1500" b="1" kern="1200">
              <a:solidFill>
                <a:schemeClr val="bg1"/>
              </a:solidFill>
              <a:latin typeface="Arial" panose="020B0604020202020204" pitchFamily="34" charset="0"/>
              <a:ea typeface="微软雅黑" panose="020B0503020204020204" charset="-122"/>
              <a:cs typeface="Roboto Regular" charset="0"/>
              <a:sym typeface="Arial" panose="020B0604020202020204" pitchFamily="34" charset="0"/>
            </a:endParaRPr>
          </a:p>
        </p:txBody>
      </p:sp>
      <p:sp>
        <p:nvSpPr>
          <p:cNvPr id="8" name="矩形 7"/>
          <p:cNvSpPr/>
          <p:nvPr userDrawn="1"/>
        </p:nvSpPr>
        <p:spPr>
          <a:xfrm>
            <a:off x="1493658" y="448328"/>
            <a:ext cx="7650342" cy="50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457200" y="4683919"/>
            <a:ext cx="2133600" cy="357188"/>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a:xfrm>
            <a:off x="3124200" y="4683919"/>
            <a:ext cx="2895600" cy="357188"/>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a:xfrm>
            <a:off x="6553200" y="4683919"/>
            <a:ext cx="2133600" cy="357188"/>
          </a:xfrm>
          <a:prstGeom prst="rect">
            <a:avLst/>
          </a:prstGeom>
          <a:noFill/>
          <a:ln w="9525">
            <a:noFill/>
          </a:ln>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1"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6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5BABFAC-A0CE-4F39-B9B0-E0C28EF0785E}"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t>2025/11/21</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Calibri" panose="020F0502020204030204" charset="0"/>
                <a:ea typeface="宋体" panose="02010600030101010101" pitchFamily="2" charset="-122"/>
                <a:cs typeface="+mn-cs"/>
              </a:rPr>
              <a:t>‹#›</a:t>
            </a:fld>
            <a:endParaRPr lang="zh-CN" altLang="en-US" strike="noStrike" noProof="1">
              <a:latin typeface="Calibri" panose="020F050202020403020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623888" y="3442699"/>
            <a:ext cx="7886700" cy="11253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8035"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2" name="矩形 1"/>
          <p:cNvSpPr/>
          <p:nvPr userDrawn="1"/>
        </p:nvSpPr>
        <p:spPr>
          <a:xfrm>
            <a:off x="0" y="0"/>
            <a:ext cx="9144239"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自定义版式">
    <p:spTree>
      <p:nvGrpSpPr>
        <p:cNvPr id="1" name=""/>
        <p:cNvGrpSpPr/>
        <p:nvPr/>
      </p:nvGrpSpPr>
      <p:grpSpPr>
        <a:xfrm>
          <a:off x="0" y="0"/>
          <a:ext cx="0" cy="0"/>
          <a:chOff x="0" y="0"/>
          <a:chExt cx="0" cy="0"/>
        </a:xfrm>
      </p:grpSpPr>
      <p:sp>
        <p:nvSpPr>
          <p:cNvPr id="2" name="矩形 1"/>
          <p:cNvSpPr/>
          <p:nvPr userDrawn="1"/>
        </p:nvSpPr>
        <p:spPr>
          <a:xfrm>
            <a:off x="0" y="1491315"/>
            <a:ext cx="9144239" cy="365242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1_自定义版式">
    <p:spTree>
      <p:nvGrpSpPr>
        <p:cNvPr id="1" name=""/>
        <p:cNvGrpSpPr/>
        <p:nvPr/>
      </p:nvGrpSpPr>
      <p:grpSpPr>
        <a:xfrm>
          <a:off x="0" y="0"/>
          <a:ext cx="0" cy="0"/>
          <a:chOff x="0" y="0"/>
          <a:chExt cx="0" cy="0"/>
        </a:xfrm>
      </p:grpSpPr>
      <p:sp>
        <p:nvSpPr>
          <p:cNvPr id="2" name="矩形 1"/>
          <p:cNvSpPr/>
          <p:nvPr userDrawn="1"/>
        </p:nvSpPr>
        <p:spPr>
          <a:xfrm>
            <a:off x="0" y="2301890"/>
            <a:ext cx="9144239" cy="284184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矩形 1"/>
          <p:cNvSpPr/>
          <p:nvPr userDrawn="1"/>
        </p:nvSpPr>
        <p:spPr>
          <a:xfrm>
            <a:off x="0" y="2571869"/>
            <a:ext cx="9144239" cy="257186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4_自定义版式">
    <p:spTree>
      <p:nvGrpSpPr>
        <p:cNvPr id="1" name=""/>
        <p:cNvGrpSpPr/>
        <p:nvPr/>
      </p:nvGrpSpPr>
      <p:grpSpPr>
        <a:xfrm>
          <a:off x="0" y="0"/>
          <a:ext cx="0" cy="0"/>
          <a:chOff x="0" y="0"/>
          <a:chExt cx="0" cy="0"/>
        </a:xfrm>
      </p:grpSpPr>
      <p:sp>
        <p:nvSpPr>
          <p:cNvPr id="2" name="矩形 1"/>
          <p:cNvSpPr/>
          <p:nvPr userDrawn="1"/>
        </p:nvSpPr>
        <p:spPr>
          <a:xfrm>
            <a:off x="0" y="3921770"/>
            <a:ext cx="9144239" cy="122196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bg>
      <p:bgPr>
        <a:pattFill prst="ltUpDiag">
          <a:fgClr>
            <a:schemeClr val="bg1"/>
          </a:fgClr>
          <a:bgClr>
            <a:schemeClr val="bg1">
              <a:lumMod val="95000"/>
            </a:schemeClr>
          </a:bgClr>
        </a:pattFill>
        <a:effectLst/>
      </p:bgPr>
    </p:bg>
    <p:spTree>
      <p:nvGrpSpPr>
        <p:cNvPr id="1" name=""/>
        <p:cNvGrpSpPr/>
        <p:nvPr/>
      </p:nvGrpSpPr>
      <p:grpSpPr>
        <a:xfrm>
          <a:off x="0" y="0"/>
          <a:ext cx="0" cy="0"/>
          <a:chOff x="0" y="0"/>
          <a:chExt cx="0" cy="0"/>
        </a:xfrm>
      </p:grpSpPr>
      <p:sp>
        <p:nvSpPr>
          <p:cNvPr id="2" name="矩形 1"/>
          <p:cNvSpPr/>
          <p:nvPr userDrawn="1"/>
        </p:nvSpPr>
        <p:spPr>
          <a:xfrm>
            <a:off x="1" y="3651025"/>
            <a:ext cx="9144239" cy="149247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bg>
      <p:bgPr>
        <a:pattFill prst="ltUpDiag">
          <a:fgClr>
            <a:schemeClr val="bg1"/>
          </a:fgClr>
          <a:bgClr>
            <a:schemeClr val="bg1">
              <a:lumMod val="95000"/>
            </a:schemeClr>
          </a:bgClr>
        </a:pattFill>
        <a:effectLst/>
      </p:bgPr>
    </p:bg>
    <p:spTree>
      <p:nvGrpSpPr>
        <p:cNvPr id="1" name=""/>
        <p:cNvGrpSpPr/>
        <p:nvPr/>
      </p:nvGrpSpPr>
      <p:grpSpPr>
        <a:xfrm>
          <a:off x="0" y="0"/>
          <a:ext cx="0" cy="0"/>
          <a:chOff x="0" y="0"/>
          <a:chExt cx="0" cy="0"/>
        </a:xfrm>
      </p:grpSpPr>
      <p:sp>
        <p:nvSpPr>
          <p:cNvPr id="2" name="矩形 1"/>
          <p:cNvSpPr/>
          <p:nvPr userDrawn="1"/>
        </p:nvSpPr>
        <p:spPr>
          <a:xfrm>
            <a:off x="1" y="2841718"/>
            <a:ext cx="9144239" cy="2301782"/>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0_自定义版式">
    <p:bg>
      <p:bgPr>
        <a:pattFill prst="ltUpDiag">
          <a:fgClr>
            <a:schemeClr val="bg1"/>
          </a:fgClr>
          <a:bgClr>
            <a:schemeClr val="bg1">
              <a:lumMod val="95000"/>
            </a:schemeClr>
          </a:bgClr>
        </a:pattFill>
        <a:effectLst/>
      </p:bgPr>
    </p:bg>
    <p:spTree>
      <p:nvGrpSpPr>
        <p:cNvPr id="1" name=""/>
        <p:cNvGrpSpPr/>
        <p:nvPr/>
      </p:nvGrpSpPr>
      <p:grpSpPr>
        <a:xfrm>
          <a:off x="0" y="0"/>
          <a:ext cx="0" cy="0"/>
          <a:chOff x="0" y="0"/>
          <a:chExt cx="0" cy="0"/>
        </a:xfrm>
      </p:grpSpPr>
      <p:sp>
        <p:nvSpPr>
          <p:cNvPr id="2" name="矩形 1"/>
          <p:cNvSpPr/>
          <p:nvPr userDrawn="1"/>
        </p:nvSpPr>
        <p:spPr>
          <a:xfrm>
            <a:off x="1" y="1761848"/>
            <a:ext cx="9144239" cy="3381653"/>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矩形 1"/>
          <p:cNvSpPr/>
          <p:nvPr userDrawn="1"/>
        </p:nvSpPr>
        <p:spPr>
          <a:xfrm>
            <a:off x="0" y="3111830"/>
            <a:ext cx="9144239"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
        <p:nvSpPr>
          <p:cNvPr id="2" name="矩形 1"/>
          <p:cNvSpPr/>
          <p:nvPr userDrawn="1"/>
        </p:nvSpPr>
        <p:spPr>
          <a:xfrm>
            <a:off x="0" y="2031909"/>
            <a:ext cx="9144239" cy="3111830"/>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360"/>
            <a:ext cx="4032504" cy="33950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54296" y="1200360"/>
            <a:ext cx="4032504" cy="33950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reserve="1">
  <p:cSld name="标题，文本与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文本占位符 2"/>
          <p:cNvSpPr>
            <a:spLocks noGrp="1"/>
          </p:cNvSpPr>
          <p:nvPr>
            <p:ph type="body" sz="half" idx="1"/>
          </p:nvPr>
        </p:nvSpPr>
        <p:spPr>
          <a:xfrm>
            <a:off x="628650" y="1369219"/>
            <a:ext cx="3886200" cy="326350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369219"/>
            <a:ext cx="3886200" cy="326350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a:xfrm>
            <a:off x="301625" y="4629150"/>
            <a:ext cx="2289175" cy="357188"/>
          </a:xfrm>
          <a:prstGeom prst="rect">
            <a:avLst/>
          </a:prstGeom>
          <a:noFill/>
          <a:ln w="9525">
            <a:noFill/>
          </a:ln>
        </p:spPr>
        <p:txBody>
          <a:bodyPr/>
          <a:lstStyle/>
          <a:p>
            <a:pPr lvl="0" fontAlgn="base"/>
            <a:endParaRPr lang="zh-CN" altLang="en-US" strike="noStrike" noProof="1"/>
          </a:p>
        </p:txBody>
      </p:sp>
      <p:sp>
        <p:nvSpPr>
          <p:cNvPr id="6" name="页脚占位符 5"/>
          <p:cNvSpPr>
            <a:spLocks noGrp="1"/>
          </p:cNvSpPr>
          <p:nvPr>
            <p:ph type="ftr" sz="quarter" idx="11"/>
          </p:nvPr>
        </p:nvSpPr>
        <p:spPr>
          <a:xfrm>
            <a:off x="3124200" y="4629150"/>
            <a:ext cx="2895600" cy="357188"/>
          </a:xfrm>
          <a:prstGeom prst="rect">
            <a:avLst/>
          </a:prstGeom>
          <a:noFill/>
          <a:ln w="9525">
            <a:noFill/>
          </a:ln>
        </p:spPr>
        <p:txBody>
          <a:bodyPr/>
          <a:lstStyle/>
          <a:p>
            <a:pPr lvl="0" fontAlgn="base"/>
            <a:endParaRPr lang="zh-CN" strike="noStrike" noProof="1"/>
          </a:p>
        </p:txBody>
      </p:sp>
      <p:sp>
        <p:nvSpPr>
          <p:cNvPr id="7" name="灯片编号占位符 6"/>
          <p:cNvSpPr>
            <a:spLocks noGrp="1"/>
          </p:cNvSpPr>
          <p:nvPr>
            <p:ph type="sldNum" sz="quarter" idx="12"/>
          </p:nvPr>
        </p:nvSpPr>
        <p:spPr>
          <a:xfrm>
            <a:off x="6553200" y="4629150"/>
            <a:ext cx="2289175" cy="357188"/>
          </a:xfrm>
          <a:prstGeom prst="rect">
            <a:avLst/>
          </a:prstGeom>
          <a:noFill/>
          <a:ln w="9525">
            <a:noFill/>
          </a:ln>
        </p:spPr>
        <p:txBody>
          <a:bodyPr/>
          <a:lstStyle/>
          <a:p>
            <a:pPr lvl="0" fontAlgn="base"/>
            <a:fld id="{9A0DB2DC-4C9A-4742-B13C-FB6460FD3503}" type="slidenum">
              <a:rPr lang="en-US" altLang="zh-CN" strike="noStrike" noProof="1" dirty="0">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fourObj" preserve="1">
  <p:cSld name="标题和四项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sz="quarter"/>
          </p:nvPr>
        </p:nvSpPr>
        <p:spPr/>
        <p:txBody>
          <a:bodyPr/>
          <a:lstStyle/>
          <a:p>
            <a:pPr fontAlgn="base"/>
            <a:r>
              <a:rPr lang="zh-CN" altLang="en-US" strike="noStrike" noProof="1"/>
              <a:t>单击此处编辑母版标题样式</a:t>
            </a:r>
          </a:p>
        </p:txBody>
      </p:sp>
      <p:sp>
        <p:nvSpPr>
          <p:cNvPr id="3" name="内容占位符 2"/>
          <p:cNvSpPr>
            <a:spLocks noGrp="1"/>
          </p:cNvSpPr>
          <p:nvPr>
            <p:ph sz="quarter" idx="1"/>
          </p:nvPr>
        </p:nvSpPr>
        <p:spPr>
          <a:xfrm>
            <a:off x="628650" y="1369219"/>
            <a:ext cx="3886200" cy="1574006"/>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quarter" idx="2"/>
          </p:nvPr>
        </p:nvSpPr>
        <p:spPr>
          <a:xfrm>
            <a:off x="4629150" y="1369219"/>
            <a:ext cx="3886200" cy="1574006"/>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内容占位符 4"/>
          <p:cNvSpPr>
            <a:spLocks noGrp="1"/>
          </p:cNvSpPr>
          <p:nvPr>
            <p:ph sz="quarter" idx="3"/>
          </p:nvPr>
        </p:nvSpPr>
        <p:spPr>
          <a:xfrm>
            <a:off x="628650" y="3057525"/>
            <a:ext cx="3886200" cy="1575197"/>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6" name="内容占位符 5"/>
          <p:cNvSpPr>
            <a:spLocks noGrp="1"/>
          </p:cNvSpPr>
          <p:nvPr>
            <p:ph sz="quarter" idx="4"/>
          </p:nvPr>
        </p:nvSpPr>
        <p:spPr>
          <a:xfrm>
            <a:off x="4629150" y="3057525"/>
            <a:ext cx="3886200" cy="1575197"/>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a:xfrm>
            <a:off x="301625" y="4629150"/>
            <a:ext cx="2289175" cy="357188"/>
          </a:xfrm>
          <a:prstGeom prst="rect">
            <a:avLst/>
          </a:prstGeom>
          <a:noFill/>
          <a:ln w="9525">
            <a:noFill/>
          </a:ln>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t>2025/11/21</a:t>
            </a:fld>
            <a:endParaRPr lang="zh-CN" altLang="en-US" strike="noStrike" noProof="1"/>
          </a:p>
        </p:txBody>
      </p:sp>
      <p:sp>
        <p:nvSpPr>
          <p:cNvPr id="8" name="页脚占位符 7"/>
          <p:cNvSpPr>
            <a:spLocks noGrp="1"/>
          </p:cNvSpPr>
          <p:nvPr>
            <p:ph type="ftr" sz="quarter" idx="11"/>
          </p:nvPr>
        </p:nvSpPr>
        <p:spPr>
          <a:xfrm>
            <a:off x="3124200" y="4629150"/>
            <a:ext cx="2895600" cy="357188"/>
          </a:xfrm>
          <a:prstGeom prst="rect">
            <a:avLst/>
          </a:prstGeom>
          <a:noFill/>
          <a:ln w="9525">
            <a:noFill/>
          </a:ln>
        </p:spPr>
        <p:txBody>
          <a:bodyPr/>
          <a:lstStyle/>
          <a:p>
            <a:pPr lvl="0" fontAlgn="base"/>
            <a:endParaRPr lang="zh-CN" strike="noStrike" noProof="1"/>
          </a:p>
        </p:txBody>
      </p:sp>
      <p:sp>
        <p:nvSpPr>
          <p:cNvPr id="9" name="灯片编号占位符 8"/>
          <p:cNvSpPr>
            <a:spLocks noGrp="1"/>
          </p:cNvSpPr>
          <p:nvPr>
            <p:ph type="sldNum" sz="quarter" idx="12"/>
          </p:nvPr>
        </p:nvSpPr>
        <p:spPr>
          <a:xfrm>
            <a:off x="6553200" y="4629150"/>
            <a:ext cx="2289175" cy="357188"/>
          </a:xfrm>
          <a:prstGeom prst="rect">
            <a:avLst/>
          </a:prstGeom>
          <a:noFill/>
          <a:ln w="9525">
            <a:noFill/>
          </a:ln>
        </p:spPr>
        <p:txBody>
          <a:bodyPr/>
          <a:lstStyle/>
          <a:p>
            <a:pPr lvl="0" fontAlgn="base"/>
            <a:fld id="{9A0DB2DC-4C9A-4742-B13C-FB6460FD3503}" type="slidenum">
              <a:rPr lang="en-US" altLang="zh-CN" strike="noStrike" noProof="1" dirty="0">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TwoObj" preserve="1">
  <p:cSld name="标题，文本与两项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文本占位符 2"/>
          <p:cNvSpPr>
            <a:spLocks noGrp="1"/>
          </p:cNvSpPr>
          <p:nvPr>
            <p:ph type="body" sz="half" idx="1"/>
          </p:nvPr>
        </p:nvSpPr>
        <p:spPr>
          <a:xfrm>
            <a:off x="628650" y="1369219"/>
            <a:ext cx="3886200" cy="326350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quarter" idx="2"/>
          </p:nvPr>
        </p:nvSpPr>
        <p:spPr>
          <a:xfrm>
            <a:off x="4629150" y="1369219"/>
            <a:ext cx="3886200" cy="1574006"/>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内容占位符 4"/>
          <p:cNvSpPr>
            <a:spLocks noGrp="1"/>
          </p:cNvSpPr>
          <p:nvPr>
            <p:ph sz="quarter" idx="3"/>
          </p:nvPr>
        </p:nvSpPr>
        <p:spPr>
          <a:xfrm>
            <a:off x="4629150" y="3057525"/>
            <a:ext cx="3886200" cy="1575197"/>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6" name="日期占位符 5"/>
          <p:cNvSpPr>
            <a:spLocks noGrp="1"/>
          </p:cNvSpPr>
          <p:nvPr>
            <p:ph type="dt" sz="half" idx="10"/>
          </p:nvPr>
        </p:nvSpPr>
        <p:spPr>
          <a:xfrm>
            <a:off x="301625" y="4629150"/>
            <a:ext cx="2289175" cy="357188"/>
          </a:xfrm>
          <a:prstGeom prst="rect">
            <a:avLst/>
          </a:prstGeom>
          <a:noFill/>
          <a:ln w="9525">
            <a:noFill/>
          </a:ln>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t>2025/11/21</a:t>
            </a:fld>
            <a:endParaRPr lang="zh-CN" altLang="en-US" strike="noStrike" noProof="1"/>
          </a:p>
        </p:txBody>
      </p:sp>
      <p:sp>
        <p:nvSpPr>
          <p:cNvPr id="7" name="页脚占位符 6"/>
          <p:cNvSpPr>
            <a:spLocks noGrp="1"/>
          </p:cNvSpPr>
          <p:nvPr>
            <p:ph type="ftr" sz="quarter" idx="11"/>
          </p:nvPr>
        </p:nvSpPr>
        <p:spPr>
          <a:xfrm>
            <a:off x="3124200" y="4629150"/>
            <a:ext cx="2895600" cy="357188"/>
          </a:xfrm>
          <a:prstGeom prst="rect">
            <a:avLst/>
          </a:prstGeom>
          <a:noFill/>
          <a:ln w="9525">
            <a:noFill/>
          </a:ln>
        </p:spPr>
        <p:txBody>
          <a:bodyPr/>
          <a:lstStyle/>
          <a:p>
            <a:pPr lvl="0" fontAlgn="base"/>
            <a:endParaRPr lang="zh-CN" strike="noStrike" noProof="1"/>
          </a:p>
        </p:txBody>
      </p:sp>
      <p:sp>
        <p:nvSpPr>
          <p:cNvPr id="8" name="灯片编号占位符 7"/>
          <p:cNvSpPr>
            <a:spLocks noGrp="1"/>
          </p:cNvSpPr>
          <p:nvPr>
            <p:ph type="sldNum" sz="quarter" idx="12"/>
          </p:nvPr>
        </p:nvSpPr>
        <p:spPr>
          <a:xfrm>
            <a:off x="6553200" y="4629150"/>
            <a:ext cx="2289175" cy="357188"/>
          </a:xfrm>
          <a:prstGeom prst="rect">
            <a:avLst/>
          </a:prstGeom>
          <a:noFill/>
          <a:ln w="9525">
            <a:noFill/>
          </a:ln>
        </p:spPr>
        <p:txBody>
          <a:bodyPr/>
          <a:lstStyle/>
          <a:p>
            <a:pPr lvl="0" fontAlgn="base"/>
            <a:fld id="{9A0DB2DC-4C9A-4742-B13C-FB6460FD3503}" type="slidenum">
              <a:rPr lang="en-US" altLang="zh-CN" strike="noStrike" noProof="1" dirty="0">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Only" preserve="1">
  <p:cSld name="内容">
    <p:bg>
      <p:bgPr>
        <a:no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301625" y="285750"/>
            <a:ext cx="8540750" cy="4231481"/>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3" name="日期占位符 2"/>
          <p:cNvSpPr>
            <a:spLocks noGrp="1"/>
          </p:cNvSpPr>
          <p:nvPr>
            <p:ph type="dt" sz="half" idx="10"/>
          </p:nvPr>
        </p:nvSpPr>
        <p:spPr>
          <a:xfrm>
            <a:off x="301625" y="4629150"/>
            <a:ext cx="2289175" cy="357188"/>
          </a:xfrm>
          <a:prstGeom prst="rect">
            <a:avLst/>
          </a:prstGeom>
          <a:noFill/>
          <a:ln w="9525">
            <a:noFill/>
          </a:ln>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t>2025/11/21</a:t>
            </a:fld>
            <a:endParaRPr lang="zh-CN" altLang="en-US" strike="noStrike" noProof="1"/>
          </a:p>
        </p:txBody>
      </p:sp>
      <p:sp>
        <p:nvSpPr>
          <p:cNvPr id="4" name="页脚占位符 3"/>
          <p:cNvSpPr>
            <a:spLocks noGrp="1"/>
          </p:cNvSpPr>
          <p:nvPr>
            <p:ph type="ftr" sz="quarter" idx="11"/>
          </p:nvPr>
        </p:nvSpPr>
        <p:spPr>
          <a:xfrm>
            <a:off x="3124200" y="4629150"/>
            <a:ext cx="2895600" cy="357188"/>
          </a:xfrm>
          <a:prstGeom prst="rect">
            <a:avLst/>
          </a:prstGeom>
          <a:noFill/>
          <a:ln w="9525">
            <a:noFill/>
          </a:ln>
        </p:spPr>
        <p:txBody>
          <a:bodyPr/>
          <a:lstStyle/>
          <a:p>
            <a:pPr lvl="0" fontAlgn="base"/>
            <a:endParaRPr lang="zh-CN" strike="noStrike" noProof="1"/>
          </a:p>
        </p:txBody>
      </p:sp>
      <p:sp>
        <p:nvSpPr>
          <p:cNvPr id="5" name="灯片编号占位符 4"/>
          <p:cNvSpPr>
            <a:spLocks noGrp="1"/>
          </p:cNvSpPr>
          <p:nvPr>
            <p:ph type="sldNum" sz="quarter" idx="12"/>
          </p:nvPr>
        </p:nvSpPr>
        <p:spPr>
          <a:xfrm>
            <a:off x="6553200" y="4629150"/>
            <a:ext cx="2289175" cy="357188"/>
          </a:xfrm>
          <a:prstGeom prst="rect">
            <a:avLst/>
          </a:prstGeom>
          <a:noFill/>
          <a:ln w="9525">
            <a:noFill/>
          </a:ln>
        </p:spPr>
        <p:txBody>
          <a:bodyPr/>
          <a:lstStyle/>
          <a:p>
            <a:pPr lvl="0" fontAlgn="base"/>
            <a:fld id="{9A0DB2DC-4C9A-4742-B13C-FB6460FD3503}" type="slidenum">
              <a:rPr lang="en-US" altLang="zh-CN" strike="noStrike" noProof="1" dirty="0">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2453188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740422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1285266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2259525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1051817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297696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8035" indent="0">
              <a:buNone/>
              <a:defRPr sz="1015"/>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1575"/>
            </a:lvl1pPr>
            <a:lvl2pPr marL="257175" indent="0">
              <a:buNone/>
              <a:defRPr sz="1350"/>
            </a:lvl2pPr>
            <a:lvl3pPr marL="514350" indent="0">
              <a:buNone/>
              <a:defRPr sz="1125"/>
            </a:lvl3pPr>
            <a:lvl4pPr marL="771525" indent="0">
              <a:buNone/>
              <a:defRPr sz="1015"/>
            </a:lvl4pPr>
            <a:lvl5pPr marL="1028700" indent="0">
              <a:buNone/>
              <a:defRPr sz="1015"/>
            </a:lvl5pPr>
            <a:lvl6pPr marL="1285875" indent="0">
              <a:buNone/>
              <a:defRPr sz="1015"/>
            </a:lvl6pPr>
            <a:lvl7pPr marL="1543050" indent="0">
              <a:buNone/>
              <a:defRPr sz="1015"/>
            </a:lvl7pPr>
            <a:lvl8pPr marL="1800225" indent="0">
              <a:buNone/>
              <a:defRPr sz="1015"/>
            </a:lvl8pPr>
            <a:lvl9pPr marL="2058035" indent="0">
              <a:buNone/>
              <a:defRPr sz="1015"/>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2783008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1767958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690585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1951574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A34013-0B7C-4716-BDE9-BEE86E1398F8}" type="datetimeFigureOut">
              <a:rPr lang="zh-CN" altLang="en-US" smtClean="0"/>
              <a:t>2025/11/21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153120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3887391" y="740698"/>
            <a:ext cx="4629150" cy="3655858"/>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320"/>
            <a:ext cx="2949178" cy="28591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8035" indent="0">
              <a:buNone/>
              <a:defRPr sz="5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8035" indent="0">
              <a:buNone/>
              <a:defRPr sz="1125"/>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125"/>
            </a:lvl1pPr>
            <a:lvl2pPr marL="257175" indent="0">
              <a:buNone/>
              <a:defRPr sz="1015"/>
            </a:lvl2pPr>
            <a:lvl3pPr marL="514350" indent="0">
              <a:buNone/>
              <a:defRPr sz="900"/>
            </a:lvl3pPr>
            <a:lvl4pPr marL="771525" indent="0">
              <a:buNone/>
              <a:defRPr sz="790"/>
            </a:lvl4pPr>
            <a:lvl5pPr marL="1028700" indent="0">
              <a:buNone/>
              <a:defRPr sz="790"/>
            </a:lvl5pPr>
            <a:lvl6pPr marL="1285875" indent="0">
              <a:buNone/>
              <a:defRPr sz="790"/>
            </a:lvl6pPr>
            <a:lvl7pPr marL="1543050" indent="0">
              <a:buNone/>
              <a:defRPr sz="790"/>
            </a:lvl7pPr>
            <a:lvl8pPr marL="1800225" indent="0">
              <a:buNone/>
              <a:defRPr sz="790"/>
            </a:lvl8pPr>
            <a:lvl9pPr marL="2058035" indent="0">
              <a:buNone/>
              <a:defRPr sz="79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theme" Target="../theme/theme3.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06015"/>
            <a:ext cx="8229600" cy="857400"/>
          </a:xfrm>
          <a:prstGeom prst="rect">
            <a:avLst/>
          </a:prstGeom>
          <a:noFill/>
          <a:ln w="9525">
            <a:noFill/>
          </a:ln>
        </p:spPr>
        <p:txBody>
          <a:bodyPr anchor="ctr"/>
          <a:lstStyle/>
          <a:p>
            <a:pPr lvl="0"/>
            <a:r>
              <a:rPr lang="zh-CN" altLang="en-US"/>
              <a:t>单击此处编辑母版标题样式</a:t>
            </a:r>
          </a:p>
        </p:txBody>
      </p:sp>
      <p:sp>
        <p:nvSpPr>
          <p:cNvPr id="1027" name="文本占位符 1026"/>
          <p:cNvSpPr>
            <a:spLocks noGrp="1"/>
          </p:cNvSpPr>
          <p:nvPr>
            <p:ph type="body" idx="1"/>
          </p:nvPr>
        </p:nvSpPr>
        <p:spPr>
          <a:xfrm>
            <a:off x="457200" y="1200360"/>
            <a:ext cx="8229600" cy="3395066"/>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457200" y="4684738"/>
            <a:ext cx="2133600" cy="357250"/>
          </a:xfrm>
          <a:prstGeom prst="rect">
            <a:avLst/>
          </a:prstGeom>
          <a:noFill/>
          <a:ln w="9525">
            <a:noFill/>
          </a:ln>
        </p:spPr>
        <p:txBody>
          <a:bodyPr/>
          <a:lstStyle>
            <a:lvl1pPr>
              <a:defRPr sz="105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4684738"/>
            <a:ext cx="2895600" cy="357250"/>
          </a:xfrm>
          <a:prstGeom prst="rect">
            <a:avLst/>
          </a:prstGeom>
          <a:noFill/>
          <a:ln w="9525">
            <a:noFill/>
          </a:ln>
        </p:spPr>
        <p:txBody>
          <a:bodyPr/>
          <a:lstStyle>
            <a:lvl1pPr algn="ctr">
              <a:defRPr sz="105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4684738"/>
            <a:ext cx="2133600" cy="357250"/>
          </a:xfrm>
          <a:prstGeom prst="rect">
            <a:avLst/>
          </a:prstGeom>
          <a:noFill/>
          <a:ln w="9525">
            <a:noFill/>
          </a:ln>
        </p:spPr>
        <p:txBody>
          <a:bodyPr/>
          <a:lstStyle>
            <a:lvl1pPr algn="r">
              <a:defRPr sz="1050"/>
            </a:lvl1pPr>
          </a:lstStyle>
          <a:p>
            <a:pPr lvl="0"/>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lvl="0" indent="0" algn="ctr" defTabSz="685800" rtl="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rtl="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4630" algn="l" defTabSz="685800" rtl="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rtl="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6585" lvl="5" indent="-171450" algn="l" defTabSz="685800"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9485" lvl="6" indent="-171450" algn="l" defTabSz="685800"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2385" lvl="7" indent="-171450" algn="l" defTabSz="685800"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5285" lvl="8" indent="-171450" algn="l" defTabSz="685800" rtl="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rtl="0" eaLnBrk="1" fontAlgn="base" latinLnBrk="0" hangingPunct="1">
        <a:lnSpc>
          <a:spcPct val="100000"/>
        </a:lnSpc>
        <a:spcBef>
          <a:spcPct val="0"/>
        </a:spcBef>
        <a:spcAft>
          <a:spcPct val="0"/>
        </a:spcAft>
        <a:buNone/>
        <a:defRPr sz="1350" b="0" i="0" u="none" kern="1200" baseline="0">
          <a:solidFill>
            <a:schemeClr val="tx1"/>
          </a:solidFill>
          <a:latin typeface="+mn-lt"/>
          <a:ea typeface="+mn-ea"/>
          <a:cs typeface="+mn-cs"/>
        </a:defRPr>
      </a:lvl1pPr>
      <a:lvl2pPr marL="3429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6858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0287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3716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17145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058035"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2400935"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2743835"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7" r:link="rId8"/>
          <a:stretch>
            <a:fillRect/>
          </a:stretch>
        </p:blipFill>
        <p:spPr>
          <a:xfrm>
            <a:off x="628650" y="273844"/>
            <a:ext cx="7144" cy="7144"/>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2025/11/21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grpSp>
        <p:nvGrpSpPr>
          <p:cNvPr id="7" name="Group 4"/>
          <p:cNvGrpSpPr/>
          <p:nvPr userDrawn="1"/>
        </p:nvGrpSpPr>
        <p:grpSpPr bwMode="auto">
          <a:xfrm>
            <a:off x="7514577" y="42599"/>
            <a:ext cx="1572815" cy="472678"/>
            <a:chOff x="0" y="0"/>
            <a:chExt cx="1433080" cy="430931"/>
          </a:xfrm>
        </p:grpSpPr>
        <p:pic>
          <p:nvPicPr>
            <p:cNvPr id="8" name="image1.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55418" y="-1"/>
              <a:ext cx="619089" cy="22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 name="image2.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 y="236647"/>
              <a:ext cx="1433082" cy="19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A34013-0B7C-4716-BDE9-BEE86E1398F8}" type="datetimeFigureOut">
              <a:rPr lang="zh-CN" altLang="en-US" smtClean="0"/>
              <a:t>2025/11/21</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A636BE-B5D8-4F0B-B1FF-F85064E57FA5}" type="slidenum">
              <a:rPr lang="zh-CN" altLang="en-US" smtClean="0"/>
              <a:t>‹#›</a:t>
            </a:fld>
            <a:endParaRPr lang="zh-CN" altLang="en-US"/>
          </a:p>
        </p:txBody>
      </p:sp>
    </p:spTree>
    <p:extLst>
      <p:ext uri="{BB962C8B-B14F-4D97-AF65-F5344CB8AC3E}">
        <p14:creationId xmlns:p14="http://schemas.microsoft.com/office/powerpoint/2010/main" val="120436670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30.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2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28.png"/><Relationship Id="rId5" Type="http://schemas.openxmlformats.org/officeDocument/2006/relationships/tags" Target="../tags/tag29.xml"/><Relationship Id="rId10" Type="http://schemas.openxmlformats.org/officeDocument/2006/relationships/image" Target="../media/image27.png"/><Relationship Id="rId4" Type="http://schemas.openxmlformats.org/officeDocument/2006/relationships/tags" Target="../tags/tag28.xml"/><Relationship Id="rId9" Type="http://schemas.openxmlformats.org/officeDocument/2006/relationships/slideLayout" Target="../slideLayouts/slideLayout15.xml"/><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wmf"/><Relationship Id="rId7" Type="http://schemas.microsoft.com/office/2007/relationships/hdphoto" Target="../media/hdphoto1.wdp"/><Relationship Id="rId2" Type="http://schemas.openxmlformats.org/officeDocument/2006/relationships/oleObject" Target="../embeddings/oleObject1.bin"/><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file:///C:\Users\lenovo\Desktop\G132+.TIF" TargetMode="Externa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文本占位符 5122"/>
          <p:cNvSpPr>
            <a:spLocks noGrp="1"/>
          </p:cNvSpPr>
          <p:nvPr>
            <p:ph type="body" idx="1"/>
          </p:nvPr>
        </p:nvSpPr>
        <p:spPr>
          <a:xfrm>
            <a:off x="717550" y="1477645"/>
            <a:ext cx="7430135" cy="612775"/>
          </a:xfrm>
          <a:solidFill>
            <a:srgbClr val="FFFF00"/>
          </a:solidFill>
        </p:spPr>
        <p:txBody>
          <a:bodyPr/>
          <a:lstStyle/>
          <a:p>
            <a:pPr algn="ctr">
              <a:buNone/>
            </a:pPr>
            <a:r>
              <a:rPr lang="zh-CN" altLang="en-US" sz="4000" b="1">
                <a:solidFill>
                  <a:srgbClr val="FF0000"/>
                </a:solidFill>
                <a:latin typeface="黑体" panose="02010609060101010101" pitchFamily="2" charset="-122"/>
                <a:ea typeface="黑体" panose="02010609060101010101" pitchFamily="2" charset="-122"/>
              </a:rPr>
              <a:t>高考题中</a:t>
            </a:r>
            <a:endParaRPr lang="en-US" altLang="zh-CN" sz="4000" b="1">
              <a:solidFill>
                <a:srgbClr val="FF0000"/>
              </a:solidFill>
              <a:latin typeface="黑体" panose="02010609060101010101" pitchFamily="2" charset="-122"/>
              <a:ea typeface="黑体" panose="02010609060101010101" pitchFamily="2" charset="-122"/>
            </a:endParaRPr>
          </a:p>
          <a:p>
            <a:pPr marL="0" indent="0">
              <a:buNone/>
            </a:pPr>
            <a:r>
              <a:rPr lang="zh-CN" altLang="en-US" sz="3200" b="1">
                <a:solidFill>
                  <a:srgbClr val="FF0000"/>
                </a:solidFill>
              </a:rPr>
              <a:t>      新型仪器、装置简介（好好学！）</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6015"/>
            <a:ext cx="1905000" cy="460735"/>
          </a:xfrm>
        </p:spPr>
        <p:txBody>
          <a:bodyPr/>
          <a:lstStyle/>
          <a:p>
            <a:r>
              <a:rPr lang="zh-CN" altLang="en-US" dirty="0">
                <a:highlight>
                  <a:srgbClr val="00FF00"/>
                </a:highlight>
              </a:rPr>
              <a:t>热过滤</a:t>
            </a:r>
          </a:p>
        </p:txBody>
      </p:sp>
      <p:pic>
        <p:nvPicPr>
          <p:cNvPr id="963459722" name="图片 963459722" descr="图片包含 图示&#10;&#10;描述已自动生成"/>
          <p:cNvPicPr>
            <a:picLocks noGrp="1" noChangeAspect="1" noChangeArrowheads="1"/>
          </p:cNvPicPr>
          <p:nvPr>
            <p:ph idx="1"/>
            <p:custDataLst>
              <p:tags r:id="rId3"/>
            </p:custDataLst>
          </p:nvPr>
        </p:nvPicPr>
        <p:blipFill>
          <a:blip r:embed="rId5" cstate="print">
            <a:extLst>
              <a:ext uri="{28A0092B-C50C-407E-A947-70E740481C1C}">
                <a14:useLocalDpi xmlns:a14="http://schemas.microsoft.com/office/drawing/2010/main" val="0"/>
              </a:ext>
            </a:extLst>
          </a:blip>
          <a:srcRect l="32215" t="42648" r="46272" b="15304"/>
          <a:stretch>
            <a:fillRect/>
          </a:stretch>
        </p:blipFill>
        <p:spPr>
          <a:xfrm>
            <a:off x="375411" y="2263773"/>
            <a:ext cx="1447800" cy="1698784"/>
          </a:xfrm>
          <a:prstGeom prst="rect">
            <a:avLst/>
          </a:prstGeom>
          <a:noFill/>
          <a:ln>
            <a:noFill/>
          </a:ln>
        </p:spPr>
      </p:pic>
      <p:sp>
        <p:nvSpPr>
          <p:cNvPr id="7" name="文本框 6"/>
          <p:cNvSpPr txBox="1"/>
          <p:nvPr/>
        </p:nvSpPr>
        <p:spPr>
          <a:xfrm>
            <a:off x="3338007" y="2939193"/>
            <a:ext cx="4685824" cy="2935868"/>
          </a:xfrm>
          <a:prstGeom prst="rect">
            <a:avLst/>
          </a:prstGeom>
        </p:spPr>
        <p:txBody>
          <a:bodyPr wrap="square">
            <a:spAutoFit/>
          </a:bodyPr>
          <a:lstStyle/>
          <a:p>
            <a:pPr algn="just" defTabSz="200025" fontAlgn="auto">
              <a:lnSpc>
                <a:spcPct val="150000"/>
              </a:lnSpc>
            </a:pPr>
            <a:r>
              <a:rPr lang="zh-CN" altLang="en-US" b="1" dirty="0">
                <a:highlight>
                  <a:srgbClr val="FFFF00"/>
                </a:highlight>
                <a:latin typeface="宋体" panose="02010600030101010101" pitchFamily="2" charset="-122"/>
                <a:ea typeface="宋体" panose="02010600030101010101" pitchFamily="2" charset="-122"/>
              </a:rPr>
              <a:t>热过滤：</a:t>
            </a:r>
            <a:r>
              <a:rPr lang="zh-CN" altLang="en-US" dirty="0">
                <a:latin typeface="宋体" panose="02010600030101010101" pitchFamily="2" charset="-122"/>
                <a:ea typeface="宋体" panose="02010600030101010101" pitchFamily="2" charset="-122"/>
              </a:rPr>
              <a:t>区别于趁热过滤，是利用保温漏斗保持固液温度在一定范围内的过滤，</a:t>
            </a:r>
            <a:r>
              <a:rPr lang="zh-CN" altLang="en-US" dirty="0">
                <a:highlight>
                  <a:srgbClr val="FFFF00"/>
                </a:highlight>
                <a:latin typeface="宋体" panose="02010600030101010101" pitchFamily="2" charset="-122"/>
                <a:ea typeface="宋体" panose="02010600030101010101" pitchFamily="2" charset="-122"/>
              </a:rPr>
              <a:t>适用于溶液中的溶质随温度降低大量析出的情况。</a:t>
            </a:r>
          </a:p>
          <a:p>
            <a:pPr algn="just" defTabSz="200025" fontAlgn="auto">
              <a:lnSpc>
                <a:spcPct val="150000"/>
              </a:lnSpc>
            </a:pPr>
            <a:endParaRPr lang="zh-CN" altLang="en-US" dirty="0">
              <a:latin typeface="宋体" panose="02010600030101010101" pitchFamily="2" charset="-122"/>
              <a:ea typeface="宋体" panose="02010600030101010101" pitchFamily="2" charset="-122"/>
            </a:endParaRPr>
          </a:p>
          <a:p>
            <a:pPr defTabSz="200025" fontAlgn="auto">
              <a:lnSpc>
                <a:spcPct val="150000"/>
              </a:lnSpc>
            </a:pPr>
            <a:r>
              <a:rPr lang="zh-CN" altLang="en-US" b="1" dirty="0">
                <a:latin typeface="宋体" panose="02010600030101010101" pitchFamily="2" charset="-122"/>
                <a:ea typeface="宋体" panose="02010600030101010101" pitchFamily="2" charset="-122"/>
              </a:rPr>
              <a:t>使用：</a:t>
            </a:r>
            <a:r>
              <a:rPr lang="zh-CN" altLang="en-US" dirty="0">
                <a:latin typeface="宋体" panose="02010600030101010101" pitchFamily="2" charset="-122"/>
                <a:ea typeface="宋体" panose="02010600030101010101" pitchFamily="2" charset="-122"/>
              </a:rPr>
              <a:t>保温漏斗中加入热水保持温度恒定，酒精灯外焰加热保温漏斗支管口，防止水温降低。</a:t>
            </a:r>
          </a:p>
        </p:txBody>
      </p:sp>
      <p:pic>
        <p:nvPicPr>
          <p:cNvPr id="4" name="图片 3"/>
          <p:cNvPicPr>
            <a:picLocks noChangeAspect="1"/>
          </p:cNvPicPr>
          <p:nvPr/>
        </p:nvPicPr>
        <p:blipFill>
          <a:blip r:embed="rId6"/>
          <a:stretch>
            <a:fillRect/>
          </a:stretch>
        </p:blipFill>
        <p:spPr>
          <a:xfrm>
            <a:off x="2663474" y="709772"/>
            <a:ext cx="6327786" cy="1764743"/>
          </a:xfrm>
          <a:prstGeom prst="rect">
            <a:avLst/>
          </a:prstGeom>
        </p:spPr>
      </p:pic>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85751"/>
            <a:ext cx="1905000" cy="381000"/>
          </a:xfrm>
        </p:spPr>
        <p:txBody>
          <a:bodyPr/>
          <a:lstStyle/>
          <a:p>
            <a:r>
              <a:rPr lang="zh-CN" altLang="en-US" dirty="0">
                <a:highlight>
                  <a:srgbClr val="00FF00"/>
                </a:highlight>
              </a:rPr>
              <a:t>减压蒸馏</a:t>
            </a:r>
          </a:p>
        </p:txBody>
      </p:sp>
      <p:pic>
        <p:nvPicPr>
          <p:cNvPr id="1243186915" name="图片 1243186915" descr="减压蒸馏 - 搜狗百科"/>
          <p:cNvPicPr>
            <a:picLocks noGrp="1" noChangeAspect="1" noChangeArrowheads="1"/>
          </p:cNvPicPr>
          <p:nvPr>
            <p:ph idx="1"/>
            <p:custDataLst>
              <p:tags r:id="rId3"/>
            </p:custDataLst>
          </p:nvPr>
        </p:nvPicPr>
        <p:blipFill>
          <a:blip r:embed="rId5" cstate="print">
            <a:extLst>
              <a:ext uri="{28A0092B-C50C-407E-A947-70E740481C1C}">
                <a14:useLocalDpi xmlns:a14="http://schemas.microsoft.com/office/drawing/2010/main" val="0"/>
              </a:ext>
            </a:extLst>
          </a:blip>
          <a:srcRect b="6446"/>
          <a:stretch>
            <a:fillRect/>
          </a:stretch>
        </p:blipFill>
        <p:spPr>
          <a:xfrm>
            <a:off x="840105" y="1505902"/>
            <a:ext cx="3611880" cy="2485073"/>
          </a:xfrm>
          <a:prstGeom prst="rect">
            <a:avLst/>
          </a:prstGeom>
          <a:noFill/>
          <a:ln>
            <a:noFill/>
          </a:ln>
        </p:spPr>
      </p:pic>
      <p:sp>
        <p:nvSpPr>
          <p:cNvPr id="4" name="文本框 3"/>
          <p:cNvSpPr txBox="1"/>
          <p:nvPr/>
        </p:nvSpPr>
        <p:spPr>
          <a:xfrm>
            <a:off x="4572000" y="729139"/>
            <a:ext cx="4004310" cy="3853427"/>
          </a:xfrm>
          <a:prstGeom prst="rect">
            <a:avLst/>
          </a:prstGeom>
        </p:spPr>
        <p:txBody>
          <a:bodyPr wrap="square">
            <a:spAutoFit/>
          </a:bodyPr>
          <a:lstStyle/>
          <a:p>
            <a:pPr algn="just" defTabSz="200025" fontAlgn="auto">
              <a:lnSpc>
                <a:spcPct val="125000"/>
              </a:lnSpc>
            </a:pPr>
            <a:r>
              <a:rPr lang="zh-CN" altLang="en-US" b="1">
                <a:latin typeface="宋体" panose="02010600030101010101" pitchFamily="2" charset="-122"/>
              </a:rPr>
              <a:t>减压蒸馏：</a:t>
            </a:r>
            <a:r>
              <a:rPr lang="zh-CN" altLang="en-US">
                <a:latin typeface="宋体" panose="02010600030101010101" pitchFamily="2" charset="-122"/>
              </a:rPr>
              <a:t>又称真空蒸馏，可降低组分的沸点，降低蒸馏温度，适用于高沸点物质和受热易分解、氧化或聚合的化合物的分离和提纯。</a:t>
            </a:r>
          </a:p>
          <a:p>
            <a:pPr algn="just" defTabSz="200025" fontAlgn="auto">
              <a:lnSpc>
                <a:spcPct val="125000"/>
              </a:lnSpc>
            </a:pPr>
            <a:r>
              <a:rPr lang="zh-CN" altLang="en-US" b="1">
                <a:latin typeface="宋体" panose="02010600030101010101" pitchFamily="2" charset="-122"/>
              </a:rPr>
              <a:t>使用：</a:t>
            </a:r>
            <a:r>
              <a:rPr lang="en-US" altLang="zh-CN">
                <a:latin typeface="Times New Roman" panose="02020603050405020304"/>
              </a:rPr>
              <a:t>①</a:t>
            </a:r>
            <a:r>
              <a:rPr lang="zh-CN" altLang="en-US">
                <a:latin typeface="宋体" panose="02010600030101010101" pitchFamily="2" charset="-122"/>
              </a:rPr>
              <a:t>毛细管距瓶底</a:t>
            </a:r>
            <a:r>
              <a:rPr lang="en-US" altLang="zh-CN">
                <a:latin typeface="Times New Roman" panose="02020603050405020304"/>
              </a:rPr>
              <a:t>1~2mm</a:t>
            </a:r>
            <a:r>
              <a:rPr lang="zh-CN" altLang="en-US">
                <a:latin typeface="宋体" panose="02010600030101010101" pitchFamily="2" charset="-122"/>
              </a:rPr>
              <a:t>，其在减压蒸馏时使极少量的空气进入液体而产生微小气泡，形成液体沸腾的汽化中心，</a:t>
            </a:r>
            <a:r>
              <a:rPr lang="zh-CN" altLang="en-US" b="1">
                <a:latin typeface="宋体" panose="02010600030101010101" pitchFamily="2" charset="-122"/>
              </a:rPr>
              <a:t>防止液体暴沸</a:t>
            </a:r>
            <a:r>
              <a:rPr lang="zh-CN" altLang="en-US">
                <a:latin typeface="宋体" panose="02010600030101010101" pitchFamily="2" charset="-122"/>
              </a:rPr>
              <a:t>，使蒸馏平稳发生，</a:t>
            </a:r>
            <a:r>
              <a:rPr lang="zh-CN" altLang="en-US">
                <a:solidFill>
                  <a:srgbClr val="000000"/>
                </a:solidFill>
                <a:latin typeface="宋体" panose="02010600030101010101" pitchFamily="2" charset="-122"/>
              </a:rPr>
              <a:t>同时还具有</a:t>
            </a:r>
            <a:r>
              <a:rPr lang="zh-CN" altLang="en-US" b="1">
                <a:solidFill>
                  <a:srgbClr val="000000"/>
                </a:solidFill>
                <a:latin typeface="宋体" panose="02010600030101010101" pitchFamily="2" charset="-122"/>
              </a:rPr>
              <a:t>搅拌</a:t>
            </a:r>
            <a:r>
              <a:rPr lang="zh-CN" altLang="en-US">
                <a:solidFill>
                  <a:srgbClr val="000000"/>
                </a:solidFill>
                <a:latin typeface="宋体" panose="02010600030101010101" pitchFamily="2" charset="-122"/>
              </a:rPr>
              <a:t>等作用。</a:t>
            </a:r>
          </a:p>
          <a:p>
            <a:pPr defTabSz="200025" fontAlgn="auto">
              <a:lnSpc>
                <a:spcPct val="125000"/>
              </a:lnSpc>
            </a:pPr>
            <a:r>
              <a:rPr lang="en-US" altLang="zh-CN">
                <a:latin typeface="Times New Roman" panose="02020603050405020304"/>
              </a:rPr>
              <a:t>②</a:t>
            </a:r>
            <a:r>
              <a:rPr lang="zh-CN" altLang="en-US">
                <a:latin typeface="宋体" panose="02010600030101010101" pitchFamily="2" charset="-122"/>
              </a:rPr>
              <a:t>克氏蒸馏头防止减压蒸馏过程中液体因剧烈沸腾而冲入冷凝管。</a:t>
            </a: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85800" y="133350"/>
            <a:ext cx="2590800" cy="457200"/>
          </a:xfrm>
        </p:spPr>
        <p:txBody>
          <a:bodyPr/>
          <a:lstStyle/>
          <a:p>
            <a:r>
              <a:rPr lang="zh-CN" altLang="en-US" dirty="0">
                <a:highlight>
                  <a:srgbClr val="00FF00"/>
                </a:highlight>
                <a:sym typeface="+mn-ea"/>
              </a:rPr>
              <a:t>水蒸气蒸馏</a:t>
            </a:r>
            <a:endParaRPr lang="zh-CN" altLang="en-US" dirty="0">
              <a:highlight>
                <a:srgbClr val="00FF00"/>
              </a:highlight>
            </a:endParaRPr>
          </a:p>
        </p:txBody>
      </p:sp>
      <p:pic>
        <p:nvPicPr>
          <p:cNvPr id="1949883594" name="图片 2"/>
          <p:cNvPicPr>
            <a:picLocks noGrp="1" noChangeAspect="1" noChangeArrowheads="1"/>
          </p:cNvPicPr>
          <p:nvPr>
            <p:ph idx="1"/>
            <p:custDataLst>
              <p:tags r:id="rId3"/>
            </p:custDataLst>
          </p:nvPr>
        </p:nvPicPr>
        <p:blipFill>
          <a:blip r:embed="rId5" cstate="print">
            <a:extLst>
              <a:ext uri="{28A0092B-C50C-407E-A947-70E740481C1C}">
                <a14:useLocalDpi xmlns:a14="http://schemas.microsoft.com/office/drawing/2010/main" val="0"/>
              </a:ext>
            </a:extLst>
          </a:blip>
          <a:srcRect l="2565" t="8074" r="2489" b="9170"/>
          <a:stretch>
            <a:fillRect/>
          </a:stretch>
        </p:blipFill>
        <p:spPr>
          <a:xfrm>
            <a:off x="590551" y="1556861"/>
            <a:ext cx="3368516" cy="2562225"/>
          </a:xfrm>
          <a:prstGeom prst="rect">
            <a:avLst/>
          </a:prstGeom>
          <a:noFill/>
          <a:ln>
            <a:noFill/>
          </a:ln>
        </p:spPr>
      </p:pic>
      <p:sp>
        <p:nvSpPr>
          <p:cNvPr id="4" name="文本框 3"/>
          <p:cNvSpPr txBox="1"/>
          <p:nvPr/>
        </p:nvSpPr>
        <p:spPr>
          <a:xfrm>
            <a:off x="4406741" y="608886"/>
            <a:ext cx="3810000" cy="4892173"/>
          </a:xfrm>
          <a:prstGeom prst="rect">
            <a:avLst/>
          </a:prstGeom>
        </p:spPr>
        <p:txBody>
          <a:bodyPr>
            <a:spAutoFit/>
          </a:bodyPr>
          <a:lstStyle/>
          <a:p>
            <a:pPr algn="just" defTabSz="200025" fontAlgn="auto">
              <a:lnSpc>
                <a:spcPct val="125000"/>
              </a:lnSpc>
            </a:pPr>
            <a:r>
              <a:rPr lang="zh-CN" altLang="en-US">
                <a:latin typeface="宋体" panose="02010600030101010101" pitchFamily="2" charset="-122"/>
              </a:rPr>
              <a:t>水蒸气蒸馏：是分离纯化有机化合物的重要方法之一。对于</a:t>
            </a:r>
            <a:r>
              <a:rPr lang="zh-CN" altLang="en-US" b="1">
                <a:solidFill>
                  <a:srgbClr val="FF0000"/>
                </a:solidFill>
                <a:latin typeface="宋体" panose="02010600030101010101" pitchFamily="2" charset="-122"/>
              </a:rPr>
              <a:t>不溶于水且易挥发的有机物</a:t>
            </a:r>
            <a:r>
              <a:rPr lang="zh-CN" altLang="en-US">
                <a:latin typeface="宋体" panose="02010600030101010101" pitchFamily="2" charset="-122"/>
              </a:rPr>
              <a:t>，可通入水蒸气加热沸腾，使待提纯的有机物在低于</a:t>
            </a:r>
            <a:r>
              <a:rPr lang="en-US" altLang="zh-CN">
                <a:latin typeface="Times New Roman" panose="02020603050405020304"/>
              </a:rPr>
              <a:t>100℃</a:t>
            </a:r>
            <a:r>
              <a:rPr lang="zh-CN" altLang="en-US">
                <a:latin typeface="宋体" panose="02010600030101010101" pitchFamily="2" charset="-122"/>
              </a:rPr>
              <a:t>下随水蒸气一起蒸馏出来而达到分离目的。适用于具有挥发性、能随水蒸气蒸馏而不被破坏、在水中稳定且难溶或不溶于水的有机物的分离和提纯。</a:t>
            </a:r>
          </a:p>
          <a:p>
            <a:pPr algn="just" defTabSz="200025" fontAlgn="auto">
              <a:lnSpc>
                <a:spcPct val="125000"/>
              </a:lnSpc>
            </a:pPr>
            <a:r>
              <a:rPr lang="zh-CN" altLang="en-US">
                <a:latin typeface="宋体" panose="02010600030101010101" pitchFamily="2" charset="-122"/>
              </a:rPr>
              <a:t>使用：</a:t>
            </a:r>
            <a:r>
              <a:rPr lang="en-US" altLang="zh-CN">
                <a:latin typeface="Times New Roman" panose="02020603050405020304"/>
              </a:rPr>
              <a:t>①</a:t>
            </a:r>
            <a:r>
              <a:rPr lang="zh-CN" altLang="en-US">
                <a:latin typeface="宋体" panose="02010600030101010101" pitchFamily="2" charset="-122"/>
              </a:rPr>
              <a:t>样品瓶斜放是为了缓冲气流，防止溅起的液体进入馏出气导出管。</a:t>
            </a:r>
          </a:p>
          <a:p>
            <a:pPr defTabSz="200025" fontAlgn="auto">
              <a:lnSpc>
                <a:spcPct val="125000"/>
              </a:lnSpc>
            </a:pPr>
            <a:r>
              <a:rPr lang="en-US" altLang="zh-CN">
                <a:latin typeface="Times New Roman" panose="02020603050405020304"/>
              </a:rPr>
              <a:t>②</a:t>
            </a:r>
            <a:r>
              <a:rPr lang="zh-CN" altLang="en-US">
                <a:latin typeface="宋体" panose="02010600030101010101" pitchFamily="2" charset="-122"/>
              </a:rPr>
              <a:t>实验结束时</a:t>
            </a:r>
            <a:r>
              <a:rPr lang="zh-CN" altLang="en-US" b="1" u="sng">
                <a:latin typeface="宋体" panose="02010600030101010101" pitchFamily="2" charset="-122"/>
              </a:rPr>
              <a:t>先打开弹簧夹</a:t>
            </a:r>
            <a:r>
              <a:rPr lang="en-US" altLang="zh-CN" b="1" u="sng">
                <a:latin typeface="Times New Roman" panose="02020603050405020304"/>
              </a:rPr>
              <a:t>K</a:t>
            </a:r>
            <a:r>
              <a:rPr lang="zh-CN" altLang="en-US" b="1" u="sng">
                <a:latin typeface="宋体" panose="02010600030101010101" pitchFamily="2" charset="-122"/>
              </a:rPr>
              <a:t>，再停止加热，最后关闭冷凝水。</a:t>
            </a: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6015"/>
            <a:ext cx="4953000" cy="536935"/>
          </a:xfrm>
        </p:spPr>
        <p:txBody>
          <a:bodyPr/>
          <a:lstStyle/>
          <a:p>
            <a:r>
              <a:rPr lang="zh-CN" altLang="en-US" dirty="0">
                <a:highlight>
                  <a:srgbClr val="00FF00"/>
                </a:highlight>
              </a:rPr>
              <a:t>洗气装置：孟氏气体洗瓶</a:t>
            </a:r>
          </a:p>
        </p:txBody>
      </p:sp>
      <p:pic>
        <p:nvPicPr>
          <p:cNvPr id="856130498" name="图片 1"/>
          <p:cNvPicPr>
            <a:picLocks noGrp="1" noChangeAspect="1" noChangeArrowheads="1"/>
          </p:cNvPicPr>
          <p:nvPr>
            <p:ph idx="1"/>
            <p:custDataLst>
              <p:tags r:id="rId3"/>
            </p:custDataLst>
          </p:nvPr>
        </p:nvPicPr>
        <p:blipFill>
          <a:blip r:embed="rId5">
            <a:extLst>
              <a:ext uri="{28A0092B-C50C-407E-A947-70E740481C1C}">
                <a14:useLocalDpi xmlns:a14="http://schemas.microsoft.com/office/drawing/2010/main" val="0"/>
              </a:ext>
            </a:extLst>
          </a:blip>
          <a:srcRect l="8628" t="3059" r="8356" b="2534"/>
          <a:stretch>
            <a:fillRect/>
          </a:stretch>
        </p:blipFill>
        <p:spPr>
          <a:xfrm>
            <a:off x="951548" y="1818323"/>
            <a:ext cx="1620000" cy="1997416"/>
          </a:xfrm>
          <a:prstGeom prst="rect">
            <a:avLst/>
          </a:prstGeom>
          <a:noFill/>
          <a:ln>
            <a:noFill/>
          </a:ln>
        </p:spPr>
      </p:pic>
      <p:sp>
        <p:nvSpPr>
          <p:cNvPr id="4" name="文本框 3"/>
          <p:cNvSpPr txBox="1"/>
          <p:nvPr/>
        </p:nvSpPr>
        <p:spPr>
          <a:xfrm>
            <a:off x="3379946" y="1854041"/>
            <a:ext cx="5149215" cy="2031325"/>
          </a:xfrm>
          <a:prstGeom prst="rect">
            <a:avLst/>
          </a:prstGeom>
        </p:spPr>
        <p:txBody>
          <a:bodyPr wrap="square">
            <a:spAutoFit/>
          </a:bodyPr>
          <a:lstStyle/>
          <a:p>
            <a:pPr defTabSz="200025"/>
            <a:r>
              <a:rPr lang="zh-CN" altLang="en-US">
                <a:latin typeface="宋体" panose="02010600030101010101" pitchFamily="2" charset="-122"/>
              </a:rPr>
              <a:t>结构：孟氏气体洗瓶焊有两根带有小球的弯支管（球起缓冲作用），其中一根弯支管进入瓶体后焊接有一段膨大底封闭的粗玻璃管，沿瓶的中心直插入瓶底，在管的尾端有一束腰，底部有</a:t>
            </a:r>
            <a:r>
              <a:rPr lang="en-US" altLang="zh-CN">
                <a:latin typeface="Times New Roman" panose="02020603050405020304"/>
              </a:rPr>
              <a:t>5</a:t>
            </a:r>
            <a:r>
              <a:rPr lang="zh-CN" altLang="en-US">
                <a:latin typeface="宋体" panose="02010600030101010101" pitchFamily="2" charset="-122"/>
              </a:rPr>
              <a:t>个小孔，气体通过小孔喷出分散为细小气泡，增加气体与吸收液的接触面积；另一支管在瓶上部为气体的出口。</a:t>
            </a:r>
          </a:p>
        </p:txBody>
      </p:sp>
    </p:spTree>
    <p:custDataLst>
      <p:tags r:id="rId1"/>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t>发生装置</a:t>
            </a:r>
          </a:p>
        </p:txBody>
      </p:sp>
      <p:pic>
        <p:nvPicPr>
          <p:cNvPr id="383880184" name="图片 383880184" descr="图示&#10;&#10;中度可信度描述已自动生成"/>
          <p:cNvPicPr>
            <a:picLocks noGrp="1" noChangeAspect="1" noChangeArrowheads="1"/>
          </p:cNvPicPr>
          <p:nvPr>
            <p:ph idx="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a:xfrm>
            <a:off x="1291114" y="1122522"/>
            <a:ext cx="1620000" cy="2897773"/>
          </a:xfrm>
          <a:prstGeom prst="rect">
            <a:avLst/>
          </a:prstGeom>
          <a:noFill/>
          <a:ln>
            <a:noFill/>
          </a:ln>
        </p:spPr>
      </p:pic>
      <p:sp>
        <p:nvSpPr>
          <p:cNvPr id="4" name="文本框 3"/>
          <p:cNvSpPr txBox="1"/>
          <p:nvPr/>
        </p:nvSpPr>
        <p:spPr>
          <a:xfrm>
            <a:off x="3385661" y="1158717"/>
            <a:ext cx="5018723" cy="2793072"/>
          </a:xfrm>
          <a:prstGeom prst="rect">
            <a:avLst/>
          </a:prstGeom>
        </p:spPr>
        <p:txBody>
          <a:bodyPr wrap="square">
            <a:spAutoFit/>
          </a:bodyPr>
          <a:lstStyle/>
          <a:p>
            <a:pPr algn="just" defTabSz="200025">
              <a:lnSpc>
                <a:spcPct val="125000"/>
              </a:lnSpc>
            </a:pPr>
            <a:r>
              <a:rPr lang="zh-CN" altLang="en-US">
                <a:latin typeface="宋体" panose="02010600030101010101" pitchFamily="2" charset="-122"/>
              </a:rPr>
              <a:t>原理：安全漏斗的颈上有一迂回圈，向安全漏斗中加入液体，部分液体留在安全漏斗颈部，起液封作用，可避免烧瓶中气体从漏斗中逸出，同时迂回圈在一定程度上可避免反应器内的溶液因压强增大而上升喷出。</a:t>
            </a:r>
          </a:p>
          <a:p>
            <a:pPr algn="just" defTabSz="200025">
              <a:lnSpc>
                <a:spcPct val="125000"/>
              </a:lnSpc>
            </a:pPr>
            <a:r>
              <a:rPr lang="zh-CN" altLang="en-US" b="1">
                <a:solidFill>
                  <a:srgbClr val="FF0000"/>
                </a:solidFill>
                <a:latin typeface="宋体" panose="02010600030101010101" pitchFamily="2" charset="-122"/>
              </a:rPr>
              <a:t>用于常温下挥发性较小的液体与固体或液体混合制备气体</a:t>
            </a:r>
          </a:p>
          <a:p>
            <a:pPr defTabSz="200025"/>
            <a:r>
              <a:rPr lang="zh-CN" altLang="en-US">
                <a:latin typeface="宋体" panose="02010600030101010101" pitchFamily="2" charset="-122"/>
              </a:rPr>
              <a:t>优点：安全漏斗下端不必插入液面下，操作简便。</a:t>
            </a:r>
          </a:p>
        </p:txBody>
      </p:sp>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97726" y="843644"/>
            <a:ext cx="8559000" cy="1060450"/>
          </a:xfrm>
          <a:prstGeom prst="rect">
            <a:avLst/>
          </a:prstGeom>
        </p:spPr>
        <p:txBody>
          <a:bodyPr wrap="square">
            <a:spAutoFit/>
          </a:bodyPr>
          <a:lstStyle/>
          <a:p>
            <a:pPr algn="just">
              <a:lnSpc>
                <a:spcPct val="150000"/>
              </a:lnSpc>
              <a:spcAft>
                <a:spcPct val="0"/>
              </a:spcAft>
            </a:pPr>
            <a:r>
              <a:rPr lang="zh-CN" altLang="zh-CN" sz="2100" b="1" kern="100">
                <a:latin typeface="Times New Roman" panose="02020603050405020304" pitchFamily="18" charset="0"/>
                <a:ea typeface="微软雅黑" panose="020B0503020204020204" charset="-122"/>
                <a:cs typeface="Times New Roman" panose="02020603050405020304" pitchFamily="18" charset="0"/>
              </a:rPr>
              <a:t>一、熟记常考装置的作用</a:t>
            </a:r>
            <a:endParaRPr lang="zh-CN" altLang="zh-CN" sz="790" b="1"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ct val="0"/>
              </a:spcAft>
            </a:pPr>
            <a:r>
              <a:rPr lang="en-US" altLang="zh-CN" sz="2100" kern="100">
                <a:solidFill>
                  <a:srgbClr val="002060"/>
                </a:solidFill>
                <a:latin typeface="汉仪大黑简" panose="02010609000101010101" pitchFamily="49" charset="-122"/>
                <a:ea typeface="汉仪大黑简" panose="02010609000101010101" pitchFamily="49" charset="-122"/>
              </a:rPr>
              <a:t>1.</a:t>
            </a:r>
            <a:r>
              <a:rPr lang="zh-CN" altLang="zh-CN" sz="2100" kern="100">
                <a:solidFill>
                  <a:srgbClr val="002060"/>
                </a:solidFill>
                <a:latin typeface="汉仪大黑简" panose="02010609000101010101" pitchFamily="49" charset="-122"/>
                <a:ea typeface="汉仪大黑简" panose="02010609000101010101" pitchFamily="49" charset="-122"/>
              </a:rPr>
              <a:t>常见的防倒吸装置</a:t>
            </a:r>
          </a:p>
        </p:txBody>
      </p:sp>
      <p:pic>
        <p:nvPicPr>
          <p:cNvPr id="66765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99894" y="1027968"/>
            <a:ext cx="4851242" cy="142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818025" y="195681"/>
            <a:ext cx="4977100" cy="589280"/>
          </a:xfrm>
          <a:prstGeom prst="rect">
            <a:avLst/>
          </a:prstGeom>
        </p:spPr>
        <p:txBody>
          <a:bodyPr wrap="square">
            <a:spAutoFit/>
          </a:bodyPr>
          <a:lstStyle/>
          <a:p>
            <a:pPr algn="ctr">
              <a:lnSpc>
                <a:spcPct val="120000"/>
              </a:lnSpc>
            </a:pPr>
            <a:r>
              <a:rPr lang="zh-CN" altLang="en-US" sz="2700" b="1" spc="100">
                <a:solidFill>
                  <a:srgbClr val="FF0000"/>
                </a:solidFill>
                <a:latin typeface="微软雅黑" panose="020B0503020204020204" charset="-122"/>
                <a:ea typeface="微软雅黑" panose="020B0503020204020204" charset="-122"/>
              </a:rPr>
              <a:t>特殊装置</a:t>
            </a:r>
            <a:r>
              <a:rPr lang="en-US" altLang="zh-CN" sz="2700" b="1" spc="1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700" b="1" spc="100">
                <a:solidFill>
                  <a:srgbClr val="FF0000"/>
                </a:solidFill>
                <a:latin typeface="微软雅黑" panose="020B0503020204020204" charset="-122"/>
                <a:ea typeface="微软雅黑" panose="020B0503020204020204" charset="-122"/>
              </a:rPr>
              <a:t>仪器</a:t>
            </a:r>
            <a:r>
              <a:rPr lang="en-US" altLang="zh-CN" sz="2700" b="1" spc="1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700" b="1" spc="100">
                <a:solidFill>
                  <a:srgbClr val="FF0000"/>
                </a:solidFill>
                <a:latin typeface="微软雅黑" panose="020B0503020204020204" charset="-122"/>
                <a:ea typeface="微软雅黑" panose="020B0503020204020204" charset="-122"/>
              </a:rPr>
              <a:t>的作用</a:t>
            </a:r>
          </a:p>
        </p:txBody>
      </p:sp>
      <p:grpSp>
        <p:nvGrpSpPr>
          <p:cNvPr id="16" name="组合 15"/>
          <p:cNvGrpSpPr/>
          <p:nvPr/>
        </p:nvGrpSpPr>
        <p:grpSpPr>
          <a:xfrm>
            <a:off x="7110071" y="2625804"/>
            <a:ext cx="1367462" cy="1307306"/>
            <a:chOff x="1127448" y="1411470"/>
            <a:chExt cx="1823283" cy="1743075"/>
          </a:xfrm>
        </p:grpSpPr>
        <p:pic>
          <p:nvPicPr>
            <p:cNvPr id="11" name="图片 10"/>
            <p:cNvPicPr>
              <a:picLocks noChangeAspect="1"/>
            </p:cNvPicPr>
            <p:nvPr/>
          </p:nvPicPr>
          <p:blipFill>
            <a:blip r:embed="rId5"/>
            <a:srcRect r="48993"/>
            <a:stretch>
              <a:fillRect/>
            </a:stretch>
          </p:blipFill>
          <p:spPr>
            <a:xfrm>
              <a:off x="1415480" y="1411470"/>
              <a:ext cx="1535251" cy="1743075"/>
            </a:xfrm>
            <a:prstGeom prst="rect">
              <a:avLst/>
            </a:prstGeom>
          </p:spPr>
        </p:pic>
        <p:cxnSp>
          <p:nvCxnSpPr>
            <p:cNvPr id="3" name="直接箭头连接符 2"/>
            <p:cNvCxnSpPr/>
            <p:nvPr/>
          </p:nvCxnSpPr>
          <p:spPr>
            <a:xfrm>
              <a:off x="1127448" y="1700808"/>
              <a:ext cx="288032"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pic>
        <p:nvPicPr>
          <p:cNvPr id="6" name="图片 5"/>
          <p:cNvPicPr>
            <a:picLocks noChangeAspect="1"/>
          </p:cNvPicPr>
          <p:nvPr>
            <p:custDataLst>
              <p:tags r:id="rId1"/>
            </p:custDataLst>
          </p:nvPr>
        </p:nvPicPr>
        <p:blipFill>
          <a:blip r:embed="rId6"/>
          <a:stretch>
            <a:fillRect/>
          </a:stretch>
        </p:blipFill>
        <p:spPr>
          <a:xfrm>
            <a:off x="4882316" y="3057848"/>
            <a:ext cx="1878611" cy="985735"/>
          </a:xfrm>
          <a:prstGeom prst="rect">
            <a:avLst/>
          </a:prstGeom>
        </p:spPr>
      </p:pic>
      <p:pic>
        <p:nvPicPr>
          <p:cNvPr id="4" name="图片 10"/>
          <p:cNvPicPr>
            <a:picLocks noChangeAspect="1"/>
          </p:cNvPicPr>
          <p:nvPr>
            <p:custDataLst>
              <p:tags r:id="rId2"/>
            </p:custDataLst>
          </p:nvPr>
        </p:nvPicPr>
        <p:blipFill>
          <a:blip r:embed="rId7"/>
          <a:srcRect r="5522"/>
          <a:stretch>
            <a:fillRect/>
          </a:stretch>
        </p:blipFill>
        <p:spPr>
          <a:xfrm>
            <a:off x="305276" y="2506980"/>
            <a:ext cx="4012406" cy="1792129"/>
          </a:xfrm>
          <a:prstGeom prst="rect">
            <a:avLst/>
          </a:prstGeom>
          <a:noFill/>
          <a:ln w="9525">
            <a:noFill/>
          </a:ln>
        </p:spPr>
      </p:pic>
      <p:sp>
        <p:nvSpPr>
          <p:cNvPr id="106" name="文本框 105"/>
          <p:cNvSpPr txBox="1"/>
          <p:nvPr/>
        </p:nvSpPr>
        <p:spPr>
          <a:xfrm>
            <a:off x="242395" y="4353776"/>
            <a:ext cx="8514463" cy="645160"/>
          </a:xfrm>
          <a:prstGeom prst="rect">
            <a:avLst/>
          </a:prstGeom>
          <a:noFill/>
          <a:ln w="9525">
            <a:noFill/>
          </a:ln>
        </p:spPr>
        <p:txBody>
          <a:bodyPr wrap="square">
            <a:spAutoFit/>
          </a:bodyPr>
          <a:lstStyle/>
          <a:p>
            <a:pPr marL="269240" indent="-269240"/>
            <a:r>
              <a:rPr lang="en-US" sz="1800" b="0">
                <a:solidFill>
                  <a:schemeClr val="tx1"/>
                </a:solidFill>
                <a:latin typeface="Times New Roman" panose="02020603050405020304" pitchFamily="18" charset="0"/>
              </a:rPr>
              <a:t>(2020</a:t>
            </a:r>
            <a:r>
              <a:rPr lang="zh-CN" altLang="en-US" sz="1800" b="0">
                <a:solidFill>
                  <a:schemeClr val="tx1"/>
                </a:solidFill>
                <a:latin typeface="Times New Roman" panose="02020603050405020304" pitchFamily="18" charset="0"/>
              </a:rPr>
              <a:t>浙江</a:t>
            </a:r>
            <a:r>
              <a:rPr lang="en-US" sz="1800" b="0">
                <a:solidFill>
                  <a:schemeClr val="tx1"/>
                </a:solidFill>
                <a:latin typeface="Times New Roman" panose="02020603050405020304" pitchFamily="18" charset="0"/>
              </a:rPr>
              <a:t>)Na</a:t>
            </a:r>
            <a:r>
              <a:rPr lang="en-US" sz="1800" b="0" baseline="-25000">
                <a:solidFill>
                  <a:schemeClr val="tx1"/>
                </a:solidFill>
                <a:latin typeface="Times New Roman" panose="02020603050405020304" pitchFamily="18" charset="0"/>
              </a:rPr>
              <a:t>2</a:t>
            </a:r>
            <a:r>
              <a:rPr lang="en-US" sz="1800" b="0">
                <a:solidFill>
                  <a:schemeClr val="tx1"/>
                </a:solidFill>
                <a:latin typeface="Times New Roman" panose="02020603050405020304" pitchFamily="18" charset="0"/>
              </a:rPr>
              <a:t>S</a:t>
            </a:r>
            <a:r>
              <a:rPr lang="en-US" sz="1800" b="0" baseline="-25000">
                <a:solidFill>
                  <a:schemeClr val="tx1"/>
                </a:solidFill>
                <a:latin typeface="Times New Roman" panose="02020603050405020304" pitchFamily="18" charset="0"/>
              </a:rPr>
              <a:t>2</a:t>
            </a:r>
            <a:r>
              <a:rPr lang="en-US" sz="1800" b="0">
                <a:solidFill>
                  <a:schemeClr val="tx1"/>
                </a:solidFill>
                <a:latin typeface="Times New Roman" panose="02020603050405020304" pitchFamily="18" charset="0"/>
              </a:rPr>
              <a:t>O</a:t>
            </a:r>
            <a:r>
              <a:rPr lang="en-US" sz="1800" b="0" baseline="-25000">
                <a:solidFill>
                  <a:schemeClr val="tx1"/>
                </a:solidFill>
                <a:latin typeface="Times New Roman" panose="02020603050405020304" pitchFamily="18" charset="0"/>
              </a:rPr>
              <a:t>3</a:t>
            </a:r>
            <a:r>
              <a:rPr lang="zh-CN" sz="1800" b="0">
                <a:solidFill>
                  <a:schemeClr val="tx1"/>
                </a:solidFill>
                <a:ea typeface="宋体" panose="02010600030101010101" pitchFamily="2" charset="-122"/>
              </a:rPr>
              <a:t>制备：装置</a:t>
            </a:r>
            <a:r>
              <a:rPr lang="en-US" sz="1800" b="0">
                <a:solidFill>
                  <a:schemeClr val="tx1"/>
                </a:solidFill>
                <a:latin typeface="Times New Roman" panose="02020603050405020304" pitchFamily="18" charset="0"/>
              </a:rPr>
              <a:t>A</a:t>
            </a:r>
            <a:r>
              <a:rPr lang="zh-CN" sz="1800" b="0">
                <a:solidFill>
                  <a:schemeClr val="tx1"/>
                </a:solidFill>
                <a:ea typeface="宋体" panose="02010600030101010101" pitchFamily="2" charset="-122"/>
              </a:rPr>
              <a:t>制备的</a:t>
            </a:r>
            <a:r>
              <a:rPr lang="en-US" sz="1800" b="0">
                <a:solidFill>
                  <a:schemeClr val="tx1"/>
                </a:solidFill>
                <a:latin typeface="Times New Roman" panose="02020603050405020304" pitchFamily="18" charset="0"/>
              </a:rPr>
              <a:t>SO</a:t>
            </a:r>
            <a:r>
              <a:rPr lang="en-US" sz="1800" b="0" baseline="-25000">
                <a:solidFill>
                  <a:schemeClr val="tx1"/>
                </a:solidFill>
                <a:latin typeface="Times New Roman" panose="02020603050405020304" pitchFamily="18" charset="0"/>
              </a:rPr>
              <a:t>2</a:t>
            </a:r>
            <a:r>
              <a:rPr lang="zh-CN" sz="1800" b="0">
                <a:solidFill>
                  <a:schemeClr val="tx1"/>
                </a:solidFill>
                <a:ea typeface="宋体" panose="02010600030101010101" pitchFamily="2" charset="-122"/>
              </a:rPr>
              <a:t>经过单向阀通入装置</a:t>
            </a:r>
            <a:r>
              <a:rPr lang="en-US" sz="1800" b="0">
                <a:solidFill>
                  <a:schemeClr val="tx1"/>
                </a:solidFill>
                <a:latin typeface="Times New Roman" panose="02020603050405020304" pitchFamily="18" charset="0"/>
              </a:rPr>
              <a:t>C</a:t>
            </a:r>
            <a:r>
              <a:rPr lang="zh-CN" sz="1800" b="0">
                <a:solidFill>
                  <a:schemeClr val="tx1"/>
                </a:solidFill>
                <a:ea typeface="宋体" panose="02010600030101010101" pitchFamily="2" charset="-122"/>
              </a:rPr>
              <a:t>中的混合溶液，加热、搅拌，至溶液</a:t>
            </a:r>
            <a:r>
              <a:rPr lang="en-US" sz="1800" b="0">
                <a:solidFill>
                  <a:schemeClr val="tx1"/>
                </a:solidFill>
                <a:latin typeface="Times New Roman" panose="02020603050405020304" pitchFamily="18" charset="0"/>
              </a:rPr>
              <a:t>PH</a:t>
            </a:r>
            <a:r>
              <a:rPr lang="zh-CN" sz="1800" b="0">
                <a:solidFill>
                  <a:schemeClr val="tx1"/>
                </a:solidFill>
                <a:ea typeface="宋体" panose="02010600030101010101" pitchFamily="2" charset="-122"/>
              </a:rPr>
              <a:t>约为</a:t>
            </a:r>
            <a:r>
              <a:rPr lang="en-US" sz="1800" b="0">
                <a:solidFill>
                  <a:schemeClr val="tx1"/>
                </a:solidFill>
                <a:latin typeface="Times New Roman" panose="02020603050405020304" pitchFamily="18" charset="0"/>
              </a:rPr>
              <a:t>7</a:t>
            </a:r>
            <a:r>
              <a:rPr lang="zh-CN" sz="1800" b="0">
                <a:solidFill>
                  <a:schemeClr val="tx1"/>
                </a:solidFill>
                <a:ea typeface="宋体" panose="02010600030101010101" pitchFamily="2" charset="-122"/>
              </a:rPr>
              <a:t>时，停止通入</a:t>
            </a:r>
            <a:r>
              <a:rPr lang="en-US" sz="1800" b="0">
                <a:solidFill>
                  <a:schemeClr val="tx1"/>
                </a:solidFill>
                <a:latin typeface="Times New Roman" panose="02020603050405020304" pitchFamily="18" charset="0"/>
              </a:rPr>
              <a:t>SO</a:t>
            </a:r>
            <a:r>
              <a:rPr lang="en-US" sz="1800" b="0" baseline="-25000">
                <a:solidFill>
                  <a:schemeClr val="tx1"/>
                </a:solidFill>
                <a:latin typeface="Times New Roman" panose="02020603050405020304" pitchFamily="18" charset="0"/>
              </a:rPr>
              <a:t>2</a:t>
            </a:r>
            <a:r>
              <a:rPr lang="zh-CN" sz="1800" b="0">
                <a:solidFill>
                  <a:schemeClr val="tx1"/>
                </a:solidFill>
                <a:ea typeface="宋体" panose="02010600030101010101" pitchFamily="2" charset="-122"/>
              </a:rPr>
              <a:t>气体，得产品混合溶液。</a:t>
            </a:r>
            <a:endParaRPr lang="zh-CN" altLang="en-US" sz="1800" b="0">
              <a:solidFill>
                <a:schemeClr val="tx1"/>
              </a:solidFill>
              <a:ea typeface="宋体" panose="02010600030101010101" pitchFamily="2"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6454" y="169429"/>
            <a:ext cx="8780356"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lvl="0" eaLnBrk="0" hangingPunct="0">
              <a:lnSpc>
                <a:spcPct val="150000"/>
              </a:lnSpc>
            </a:pP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950">
                <a:latin typeface="Times New Roman" panose="02020603050405020304" pitchFamily="18" charset="0"/>
                <a:ea typeface="微软雅黑" panose="020B0503020204020204" charset="-122"/>
                <a:cs typeface="Times New Roman" panose="02020603050405020304" pitchFamily="18" charset="0"/>
              </a:rPr>
              <a:t>2020·</a:t>
            </a:r>
            <a:r>
              <a:rPr lang="zh-CN" altLang="en-US" sz="1950">
                <a:latin typeface="Times New Roman" panose="02020603050405020304" pitchFamily="18" charset="0"/>
                <a:ea typeface="微软雅黑" panose="020B0503020204020204" charset="-122"/>
                <a:cs typeface="Times New Roman" panose="02020603050405020304" pitchFamily="18" charset="0"/>
              </a:rPr>
              <a:t>全国卷</a:t>
            </a:r>
            <a:r>
              <a:rPr lang="en-US" altLang="zh-CN" sz="1950">
                <a:latin typeface="Times New Roman" panose="02020603050405020304" pitchFamily="18" charset="0"/>
                <a:ea typeface="微软雅黑" panose="020B0503020204020204" charset="-122"/>
                <a:cs typeface="Times New Roman" panose="02020603050405020304" pitchFamily="18" charset="0"/>
              </a:rPr>
              <a:t>Ⅲ</a:t>
            </a:r>
            <a:r>
              <a:rPr lang="zh-CN" altLang="en-US" sz="1950">
                <a:latin typeface="Times New Roman" panose="02020603050405020304" pitchFamily="18" charset="0"/>
                <a:ea typeface="微软雅黑" panose="020B0503020204020204" charset="-122"/>
                <a:cs typeface="Times New Roman" panose="02020603050405020304" pitchFamily="18" charset="0"/>
              </a:rPr>
              <a:t>，</a:t>
            </a:r>
            <a:r>
              <a:rPr lang="en-US" altLang="zh-CN" sz="1950">
                <a:latin typeface="Times New Roman" panose="02020603050405020304" pitchFamily="18" charset="0"/>
                <a:ea typeface="微软雅黑" panose="020B0503020204020204" charset="-122"/>
                <a:cs typeface="Times New Roman" panose="02020603050405020304" pitchFamily="18" charset="0"/>
              </a:rPr>
              <a:t>26</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）实验室中利用下图装置</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部分装置省略</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95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制备</a:t>
            </a:r>
            <a:r>
              <a:rPr kumimoji="0" lang="en-US" altLang="zh-CN" sz="195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KClO</a:t>
            </a:r>
            <a:r>
              <a:rPr kumimoji="0" lang="en-US" altLang="zh-CN" sz="1950" b="0" i="0" u="none" strike="noStrike" cap="none" normalizeH="0" baseline="-3000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3</a:t>
            </a:r>
            <a:r>
              <a:rPr kumimoji="0" lang="zh-CN" altLang="en-US" sz="195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和</a:t>
            </a:r>
            <a:r>
              <a:rPr kumimoji="0" lang="en-US" altLang="zh-CN" sz="1950" b="0" i="0" u="none" strike="noStrike" cap="none" normalizeH="0" baseline="0" err="1">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NaClO</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，探究其氧化还原性质。</a:t>
            </a:r>
          </a:p>
        </p:txBody>
      </p:sp>
      <p:pic>
        <p:nvPicPr>
          <p:cNvPr id="4097"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49742" y="1113588"/>
            <a:ext cx="4484433" cy="19360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2869637"/>
            <a:ext cx="8370930" cy="186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zh-CN"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回答下列问题：</a:t>
            </a:r>
          </a:p>
          <a:p>
            <a:pPr marL="0" marR="0" lvl="0" indent="0" algn="l" defTabSz="914400" rtl="0" eaLnBrk="0" fontAlgn="base" latinLnBrk="0" hangingPunct="0">
              <a:lnSpc>
                <a:spcPct val="150000"/>
              </a:lnSpc>
              <a:spcBef>
                <a:spcPct val="0"/>
              </a:spcBef>
              <a:spcAft>
                <a:spcPct val="0"/>
              </a:spcAft>
              <a:buClrTx/>
              <a:buSzTx/>
              <a:buFontTx/>
              <a:buNone/>
            </a:pP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 </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采用冰水浴冷却的目的是</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___________________________________</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buFontTx/>
              <a:buNone/>
            </a:pP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(2)d</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的作用是</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___________________________</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，可选用试剂</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填字母</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buFontTx/>
              <a:buNone/>
            </a:pP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Na</a:t>
            </a:r>
            <a:r>
              <a:rPr kumimoji="0" lang="en-US" altLang="zh-CN" sz="195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S  	B</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NaCl          C</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Ca(OH)</a:t>
            </a:r>
            <a:r>
              <a:rPr kumimoji="0" lang="en-US" altLang="zh-CN" sz="195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D</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H</a:t>
            </a:r>
            <a:r>
              <a:rPr kumimoji="0" lang="en-US" altLang="zh-CN" sz="195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SO</a:t>
            </a:r>
            <a:r>
              <a:rPr kumimoji="0" lang="en-US" altLang="zh-CN" sz="195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4</a:t>
            </a:r>
            <a:endPar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4"/>
          <p:cNvSpPr txBox="1"/>
          <p:nvPr/>
        </p:nvSpPr>
        <p:spPr>
          <a:xfrm>
            <a:off x="3491880" y="3335609"/>
            <a:ext cx="4573329" cy="391160"/>
          </a:xfrm>
          <a:prstGeom prst="rect">
            <a:avLst/>
          </a:prstGeom>
          <a:noFill/>
        </p:spPr>
        <p:txBody>
          <a:bodyPr wrap="square">
            <a:spAutoFit/>
          </a:bodyPr>
          <a:lstStyle/>
          <a:p>
            <a:r>
              <a:rPr lang="zh-CN" altLang="en-US"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反应放热，防止温度过高</a:t>
            </a:r>
            <a:r>
              <a:rPr lang="zh-CN"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生成</a:t>
            </a:r>
            <a:r>
              <a:rPr lang="en-US"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NaClO</a:t>
            </a:r>
            <a:r>
              <a:rPr lang="en-US" altLang="zh-CN" sz="1950" kern="100" baseline="-250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3</a:t>
            </a:r>
            <a:endParaRPr lang="zh-CN" altLang="en-US" sz="195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1817694" y="3839284"/>
            <a:ext cx="3599286" cy="391160"/>
          </a:xfrm>
          <a:prstGeom prst="rect">
            <a:avLst/>
          </a:prstGeom>
          <a:noFill/>
        </p:spPr>
        <p:txBody>
          <a:bodyPr wrap="square">
            <a:spAutoFit/>
          </a:bodyPr>
          <a:lstStyle/>
          <a:p>
            <a:r>
              <a:rPr lang="zh-CN"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吸收尾气</a:t>
            </a:r>
            <a:r>
              <a:rPr lang="en-US"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Cl</a:t>
            </a:r>
            <a:r>
              <a:rPr lang="en-US" altLang="zh-CN" sz="1950" kern="100" baseline="-250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2</a:t>
            </a:r>
            <a:r>
              <a:rPr lang="zh-CN" altLang="en-US"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，防止污染空气</a:t>
            </a:r>
            <a:endParaRPr lang="zh-CN" altLang="en-US" sz="195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文本框 7"/>
          <p:cNvSpPr txBox="1"/>
          <p:nvPr/>
        </p:nvSpPr>
        <p:spPr>
          <a:xfrm>
            <a:off x="6757568" y="3839284"/>
            <a:ext cx="514732" cy="691515"/>
          </a:xfrm>
          <a:prstGeom prst="rect">
            <a:avLst/>
          </a:prstGeom>
          <a:noFill/>
        </p:spPr>
        <p:txBody>
          <a:bodyPr wrap="square">
            <a:spAutoFit/>
          </a:bodyPr>
          <a:lstStyle/>
          <a:p>
            <a:r>
              <a:rPr lang="en-US"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AC</a:t>
            </a:r>
            <a:endParaRPr lang="zh-CN" altLang="en-US" sz="195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7753" y="411636"/>
            <a:ext cx="8390354" cy="414020"/>
          </a:xfrm>
          <a:prstGeom prst="rect">
            <a:avLst/>
          </a:prstGeom>
        </p:spPr>
        <p:txBody>
          <a:bodyPr wrap="square">
            <a:spAutoFit/>
          </a:bodyPr>
          <a:lstStyle/>
          <a:p>
            <a:r>
              <a:rPr lang="en-US" altLang="zh-CN" sz="2100" kern="100">
                <a:solidFill>
                  <a:srgbClr val="002060"/>
                </a:solidFill>
                <a:latin typeface="汉仪大黑简" panose="02010609000101010101" pitchFamily="49" charset="-122"/>
                <a:ea typeface="汉仪大黑简" panose="02010609000101010101" pitchFamily="49" charset="-122"/>
              </a:rPr>
              <a:t>2.</a:t>
            </a:r>
            <a:r>
              <a:rPr lang="zh-CN" altLang="zh-CN" sz="2100" kern="100">
                <a:solidFill>
                  <a:srgbClr val="002060"/>
                </a:solidFill>
                <a:latin typeface="汉仪大黑简" panose="02010609000101010101" pitchFamily="49" charset="-122"/>
                <a:ea typeface="汉仪大黑简" panose="02010609000101010101" pitchFamily="49" charset="-122"/>
              </a:rPr>
              <a:t>常见的气体冷却装置</a:t>
            </a:r>
          </a:p>
        </p:txBody>
      </p:sp>
      <p:pic>
        <p:nvPicPr>
          <p:cNvPr id="669698"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03846" y="1437911"/>
            <a:ext cx="2770095" cy="124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896323" y="2733615"/>
            <a:ext cx="3402378" cy="991235"/>
          </a:xfrm>
          <a:prstGeom prst="rect">
            <a:avLst/>
          </a:prstGeom>
          <a:noFill/>
        </p:spPr>
        <p:txBody>
          <a:bodyPr wrap="square" rtlCol="0">
            <a:spAutoFit/>
          </a:bodyPr>
          <a:lstStyle/>
          <a:p>
            <a:pPr>
              <a:lnSpc>
                <a:spcPct val="150000"/>
              </a:lnSpc>
            </a:pPr>
            <a:r>
              <a:rPr lang="zh-CN" altLang="en-US" sz="1950">
                <a:latin typeface="微软雅黑" panose="020B0503020204020204" charset="-122"/>
                <a:ea typeface="微软雅黑" panose="020B0503020204020204" charset="-122"/>
              </a:rPr>
              <a:t>分离提纯；冷凝，收集某物质</a:t>
            </a:r>
            <a:endParaRPr lang="en-US" altLang="zh-CN" sz="1950">
              <a:latin typeface="微软雅黑" panose="020B0503020204020204" charset="-122"/>
              <a:ea typeface="微软雅黑" panose="020B0503020204020204" charset="-122"/>
            </a:endParaRPr>
          </a:p>
          <a:p>
            <a:pPr>
              <a:lnSpc>
                <a:spcPct val="150000"/>
              </a:lnSpc>
            </a:pPr>
            <a:r>
              <a:rPr lang="zh-CN" altLang="en-US" sz="1950">
                <a:latin typeface="微软雅黑" panose="020B0503020204020204" charset="-122"/>
                <a:ea typeface="微软雅黑" panose="020B0503020204020204" charset="-122"/>
              </a:rPr>
              <a:t>防止挥发、分解、产生副产物</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2"/>
            </p:custDataLst>
          </p:nvPr>
        </p:nvSpPr>
        <p:spPr>
          <a:xfrm>
            <a:off x="762476" y="209550"/>
            <a:ext cx="7161610" cy="953135"/>
          </a:xfrm>
          <a:prstGeom prst="rect">
            <a:avLst/>
          </a:prstGeom>
          <a:noFill/>
        </p:spPr>
        <p:txBody>
          <a:bodyPr wrap="square" rtlCol="0">
            <a:spAutoFit/>
          </a:bodyPr>
          <a:lstStyle/>
          <a:p>
            <a:pPr marR="0" algn="r" defTabSz="914400" eaLnBrk="0" hangingPunct="0">
              <a:buClrTx/>
              <a:buSzTx/>
              <a:buFontTx/>
              <a:buNone/>
            </a:pPr>
            <a:r>
              <a:rPr kumimoji="0" lang="zh-CN" altLang="en-US" sz="2800" b="1" kern="1200" cap="none" spc="0" normalizeH="0" baseline="0" noProof="1">
                <a:solidFill>
                  <a:srgbClr val="FF0000"/>
                </a:solidFill>
                <a:latin typeface="Times New Roman" panose="02020603050405020304" pitchFamily="18" charset="0"/>
                <a:ea typeface="宋体" panose="02010600030101010101" pitchFamily="2" charset="-122"/>
                <a:cs typeface="+mn-cs"/>
              </a:rPr>
              <a:t>油水分离器（分水器）</a:t>
            </a:r>
          </a:p>
          <a:p>
            <a:pPr marR="0" algn="r" defTabSz="914400" eaLnBrk="0" hangingPunct="0">
              <a:buClrTx/>
              <a:buSzTx/>
              <a:buFontTx/>
              <a:buNone/>
            </a:pPr>
            <a:endParaRPr kumimoji="0" lang="zh-CN" altLang="en-US" sz="2800" b="1" kern="1200" cap="none" spc="0" normalizeH="0" baseline="0" noProof="1">
              <a:solidFill>
                <a:srgbClr val="FF0000"/>
              </a:solidFill>
              <a:latin typeface="Times New Roman" panose="02020603050405020304" pitchFamily="18" charset="0"/>
              <a:ea typeface="宋体" panose="02010600030101010101" pitchFamily="2" charset="-122"/>
              <a:cs typeface="+mn-cs"/>
            </a:endParaRPr>
          </a:p>
        </p:txBody>
      </p:sp>
      <p:pic>
        <p:nvPicPr>
          <p:cNvPr id="63490" name="图片 1"/>
          <p:cNvPicPr/>
          <p:nvPr>
            <p:custDataLst>
              <p:tags r:id="rId3"/>
            </p:custDataLst>
          </p:nvPr>
        </p:nvPicPr>
        <p:blipFill>
          <a:blip r:embed="rId10"/>
          <a:stretch>
            <a:fillRect/>
          </a:stretch>
        </p:blipFill>
        <p:spPr>
          <a:xfrm>
            <a:off x="35243" y="843439"/>
            <a:ext cx="3362325" cy="3680222"/>
          </a:xfrm>
          <a:prstGeom prst="rect">
            <a:avLst/>
          </a:prstGeom>
          <a:noFill/>
          <a:ln w="9525">
            <a:noFill/>
          </a:ln>
        </p:spPr>
      </p:pic>
      <p:pic>
        <p:nvPicPr>
          <p:cNvPr id="5123" name="Picture 3"/>
          <p:cNvPicPr>
            <a:picLocks noChangeAspect="1"/>
          </p:cNvPicPr>
          <p:nvPr>
            <p:custDataLst>
              <p:tags r:id="rId4"/>
            </p:custDataLst>
          </p:nvPr>
        </p:nvPicPr>
        <p:blipFill>
          <a:blip r:embed="rId11"/>
          <a:stretch>
            <a:fillRect/>
          </a:stretch>
        </p:blipFill>
        <p:spPr>
          <a:xfrm>
            <a:off x="1601629" y="465773"/>
            <a:ext cx="870109" cy="1993106"/>
          </a:xfrm>
          <a:prstGeom prst="rect">
            <a:avLst/>
          </a:prstGeom>
          <a:noFill/>
          <a:ln w="9525">
            <a:noFill/>
          </a:ln>
        </p:spPr>
      </p:pic>
      <p:pic>
        <p:nvPicPr>
          <p:cNvPr id="63492" name="Picture 2"/>
          <p:cNvPicPr>
            <a:picLocks noChangeAspect="1"/>
          </p:cNvPicPr>
          <p:nvPr>
            <p:custDataLst>
              <p:tags r:id="rId5"/>
            </p:custDataLst>
          </p:nvPr>
        </p:nvPicPr>
        <p:blipFill>
          <a:blip r:embed="rId12"/>
          <a:stretch>
            <a:fillRect/>
          </a:stretch>
        </p:blipFill>
        <p:spPr>
          <a:xfrm>
            <a:off x="4308158" y="666750"/>
            <a:ext cx="4514850" cy="381000"/>
          </a:xfrm>
          <a:prstGeom prst="rect">
            <a:avLst/>
          </a:prstGeom>
          <a:noFill/>
          <a:ln w="9525">
            <a:noFill/>
          </a:ln>
        </p:spPr>
      </p:pic>
      <p:pic>
        <p:nvPicPr>
          <p:cNvPr id="63493" name="Picture 3"/>
          <p:cNvPicPr>
            <a:picLocks noChangeAspect="1"/>
          </p:cNvPicPr>
          <p:nvPr>
            <p:custDataLst>
              <p:tags r:id="rId6"/>
            </p:custDataLst>
          </p:nvPr>
        </p:nvPicPr>
        <p:blipFill>
          <a:blip r:embed="rId13"/>
          <a:stretch>
            <a:fillRect/>
          </a:stretch>
        </p:blipFill>
        <p:spPr>
          <a:xfrm>
            <a:off x="4233149" y="1069181"/>
            <a:ext cx="4589859" cy="1364456"/>
          </a:xfrm>
          <a:prstGeom prst="rect">
            <a:avLst/>
          </a:prstGeom>
          <a:noFill/>
          <a:ln w="9525">
            <a:noFill/>
          </a:ln>
        </p:spPr>
      </p:pic>
      <p:pic>
        <p:nvPicPr>
          <p:cNvPr id="63494" name="Picture 4"/>
          <p:cNvPicPr>
            <a:picLocks noChangeAspect="1"/>
          </p:cNvPicPr>
          <p:nvPr>
            <p:custDataLst>
              <p:tags r:id="rId7"/>
            </p:custDataLst>
          </p:nvPr>
        </p:nvPicPr>
        <p:blipFill>
          <a:blip r:embed="rId14"/>
          <a:stretch>
            <a:fillRect/>
          </a:stretch>
        </p:blipFill>
        <p:spPr>
          <a:xfrm>
            <a:off x="4308158" y="2571750"/>
            <a:ext cx="4183856" cy="910829"/>
          </a:xfrm>
          <a:prstGeom prst="rect">
            <a:avLst/>
          </a:prstGeom>
          <a:noFill/>
          <a:ln w="9525">
            <a:noFill/>
          </a:ln>
        </p:spPr>
      </p:pic>
      <p:sp>
        <p:nvSpPr>
          <p:cNvPr id="63495" name="TextBox 3"/>
          <p:cNvSpPr txBox="1"/>
          <p:nvPr>
            <p:custDataLst>
              <p:tags r:id="rId8"/>
            </p:custDataLst>
          </p:nvPr>
        </p:nvSpPr>
        <p:spPr>
          <a:xfrm>
            <a:off x="4216480" y="3650456"/>
            <a:ext cx="4572000" cy="714375"/>
          </a:xfrm>
          <a:prstGeom prst="rect">
            <a:avLst/>
          </a:prstGeom>
          <a:noFill/>
          <a:ln w="9525">
            <a:noFill/>
          </a:ln>
        </p:spPr>
        <p:txBody>
          <a:bodyPr wrap="square" anchor="t" anchorCtr="0">
            <a:spAutoFit/>
          </a:bodyPr>
          <a:lstStyle/>
          <a:p>
            <a:pPr algn="l" eaLnBrk="0" hangingPunct="0"/>
            <a:r>
              <a:rPr lang="zh-CN" altLang="zh-CN" sz="1350" b="1">
                <a:latin typeface="Times New Roman" panose="02020603050405020304" pitchFamily="18" charset="0"/>
                <a:ea typeface="宋体" panose="02010600030101010101" pitchFamily="2" charset="-122"/>
              </a:rPr>
              <a:t>（</a:t>
            </a:r>
            <a:r>
              <a:rPr lang="en-US" altLang="zh-CN" sz="1350" b="1">
                <a:latin typeface="Times New Roman" panose="02020603050405020304" pitchFamily="18" charset="0"/>
                <a:ea typeface="宋体" panose="02010600030101010101" pitchFamily="2" charset="-122"/>
              </a:rPr>
              <a:t>1</a:t>
            </a:r>
            <a:r>
              <a:rPr lang="zh-CN" altLang="zh-CN" sz="1350" b="1">
                <a:latin typeface="Times New Roman" panose="02020603050405020304" pitchFamily="18" charset="0"/>
                <a:ea typeface="宋体" panose="02010600030101010101" pitchFamily="2" charset="-122"/>
              </a:rPr>
              <a:t>）该反应为可逆反应，及时分离出水可以使平衡正向移动；</a:t>
            </a:r>
            <a:endParaRPr lang="zh-CN" altLang="zh-CN" sz="1350">
              <a:latin typeface="Times New Roman" panose="02020603050405020304" pitchFamily="18" charset="0"/>
              <a:ea typeface="宋体" panose="02010600030101010101" pitchFamily="2" charset="-122"/>
            </a:endParaRPr>
          </a:p>
          <a:p>
            <a:pPr algn="r" eaLnBrk="0" hangingPunct="0"/>
            <a:r>
              <a:rPr lang="zh-CN" altLang="zh-CN" sz="1350" b="1">
                <a:latin typeface="Times New Roman" panose="02020603050405020304" pitchFamily="18" charset="0"/>
                <a:ea typeface="宋体" panose="02010600030101010101" pitchFamily="2" charset="-122"/>
              </a:rPr>
              <a:t>（</a:t>
            </a:r>
            <a:r>
              <a:rPr lang="en-US" altLang="zh-CN" sz="1350" b="1">
                <a:latin typeface="Times New Roman" panose="02020603050405020304" pitchFamily="18" charset="0"/>
                <a:ea typeface="宋体" panose="02010600030101010101" pitchFamily="2" charset="-122"/>
              </a:rPr>
              <a:t>3</a:t>
            </a:r>
            <a:r>
              <a:rPr lang="zh-CN" altLang="zh-CN" sz="1350" b="1">
                <a:latin typeface="Times New Roman" panose="02020603050405020304" pitchFamily="18" charset="0"/>
                <a:ea typeface="宋体" panose="02010600030101010101" pitchFamily="2" charset="-122"/>
              </a:rPr>
              <a:t>）当水层高度不再改变，反应达到平衡；</a:t>
            </a: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ppt_x</p:attrName>
                                        </p:attrNameLst>
                                      </p:cBhvr>
                                      <p:tavLst>
                                        <p:tav tm="0">
                                          <p:val>
                                            <p:strVal val="#ppt_x"/>
                                          </p:val>
                                        </p:tav>
                                        <p:tav tm="100000">
                                          <p:val>
                                            <p:strVal val="#ppt_x"/>
                                          </p:val>
                                        </p:tav>
                                      </p:tavLst>
                                    </p:anim>
                                    <p:anim calcmode="lin" valueType="num">
                                      <p:cBhvr>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85749"/>
            <a:ext cx="4191000" cy="777665"/>
          </a:xfrm>
        </p:spPr>
        <p:txBody>
          <a:bodyPr/>
          <a:lstStyle/>
          <a:p>
            <a:r>
              <a:rPr lang="zh-CN" altLang="en-US" dirty="0">
                <a:highlight>
                  <a:srgbClr val="00FF00"/>
                </a:highlight>
              </a:rPr>
              <a:t>沉淀与洗涤</a:t>
            </a:r>
            <a:r>
              <a:rPr lang="en-US" altLang="zh-CN" dirty="0">
                <a:highlight>
                  <a:srgbClr val="00FF00"/>
                </a:highlight>
              </a:rPr>
              <a:t>  </a:t>
            </a:r>
            <a:r>
              <a:rPr lang="zh-CN" altLang="en-US" dirty="0">
                <a:highlight>
                  <a:srgbClr val="00FF00"/>
                </a:highlight>
              </a:rPr>
              <a:t>回答模板</a:t>
            </a:r>
          </a:p>
        </p:txBody>
      </p:sp>
      <p:sp>
        <p:nvSpPr>
          <p:cNvPr id="3" name="内容占位符 2"/>
          <p:cNvSpPr>
            <a:spLocks noGrp="1"/>
          </p:cNvSpPr>
          <p:nvPr>
            <p:ph idx="1"/>
            <p:custDataLst>
              <p:tags r:id="rId3"/>
            </p:custDataLst>
          </p:nvPr>
        </p:nvSpPr>
        <p:spPr/>
        <p:txBody>
          <a:bodyPr>
            <a:noAutofit/>
          </a:bodyPr>
          <a:lstStyle/>
          <a:p>
            <a:pPr marL="0" indent="0">
              <a:buNone/>
            </a:pPr>
            <a:r>
              <a:rPr lang="en-US" altLang="zh-CN" dirty="0"/>
              <a:t>(1)</a:t>
            </a:r>
            <a:r>
              <a:rPr lang="zh-CN" altLang="en-US" dirty="0"/>
              <a:t>沉淀完全的判断：静置，向上层清液中继续滴加少量沉淀剂，若无沉淀产生，则证明沉淀剂已过量。（或取出少量上层清液于试管中加沉淀剂）</a:t>
            </a:r>
          </a:p>
          <a:p>
            <a:pPr marL="0" indent="0">
              <a:buNone/>
            </a:pPr>
            <a:r>
              <a:rPr lang="zh-CN" altLang="en-US" b="1" dirty="0">
                <a:solidFill>
                  <a:srgbClr val="C00000"/>
                </a:solidFill>
              </a:rPr>
              <a:t>（如果是定量实验不能取出）</a:t>
            </a:r>
          </a:p>
          <a:p>
            <a:pPr marL="0" indent="0">
              <a:buNone/>
            </a:pPr>
            <a:r>
              <a:rPr lang="en-US" altLang="zh-CN" dirty="0"/>
              <a:t>(2)</a:t>
            </a:r>
            <a:r>
              <a:rPr lang="zh-CN" altLang="en-US" dirty="0"/>
              <a:t>沉淀洗涤的目的：除去沉淀表面附着或沉淀中包夹的可溶性离子。</a:t>
            </a:r>
          </a:p>
          <a:p>
            <a:pPr marL="0" indent="0">
              <a:buNone/>
            </a:pPr>
            <a:r>
              <a:rPr lang="en-US" altLang="zh-CN" dirty="0"/>
              <a:t>(3)</a:t>
            </a:r>
            <a:r>
              <a:rPr lang="zh-CN" altLang="en-US" dirty="0"/>
              <a:t>洗涤方法：向漏斗内加蒸馏水至浸没沉淀，待水自然流尽，重复操作</a:t>
            </a:r>
            <a:r>
              <a:rPr lang="en-US" altLang="zh-CN" dirty="0"/>
              <a:t> 2</a:t>
            </a:r>
            <a:r>
              <a:rPr lang="zh-CN" altLang="en-US" dirty="0"/>
              <a:t>～</a:t>
            </a:r>
            <a:r>
              <a:rPr lang="en-US" altLang="zh-CN" dirty="0"/>
              <a:t>3 </a:t>
            </a:r>
            <a:r>
              <a:rPr lang="zh-CN" altLang="en-US" dirty="0"/>
              <a:t>次。</a:t>
            </a:r>
          </a:p>
          <a:p>
            <a:pPr marL="0" indent="0">
              <a:buNone/>
            </a:pPr>
            <a:r>
              <a:rPr lang="en-US" altLang="zh-CN" dirty="0"/>
              <a:t>(4)</a:t>
            </a:r>
            <a:r>
              <a:rPr lang="zh-CN" altLang="en-US" dirty="0"/>
              <a:t>特定洗涤剂：冰水，饱和溶液，醇</a:t>
            </a:r>
          </a:p>
          <a:p>
            <a:pPr marL="0" indent="0">
              <a:buNone/>
            </a:pPr>
            <a:r>
              <a:rPr lang="en-US" altLang="zh-CN" dirty="0"/>
              <a:t>(5)</a:t>
            </a:r>
            <a:r>
              <a:rPr lang="zh-CN" altLang="en-US" dirty="0"/>
              <a:t>沉淀洗涤干净的判断：取最后一次洗涤液于洁净试管中，滴加</a:t>
            </a:r>
            <a:r>
              <a:rPr lang="en-US" altLang="zh-CN" dirty="0"/>
              <a:t>...</a:t>
            </a:r>
            <a:r>
              <a:rPr lang="zh-CN" altLang="en-US" dirty="0"/>
              <a:t>（试剂），若没有</a:t>
            </a:r>
            <a:r>
              <a:rPr lang="en-US" altLang="zh-CN" dirty="0"/>
              <a:t>...</a:t>
            </a:r>
            <a:r>
              <a:rPr lang="zh-CN" altLang="en-US" dirty="0"/>
              <a:t>现象，证明沉淀已洗净</a:t>
            </a: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459" y="74691"/>
            <a:ext cx="9011216" cy="5068809"/>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6823" y="544986"/>
            <a:ext cx="8390354" cy="414020"/>
          </a:xfrm>
          <a:prstGeom prst="rect">
            <a:avLst/>
          </a:prstGeom>
        </p:spPr>
        <p:txBody>
          <a:bodyPr wrap="square">
            <a:spAutoFit/>
          </a:bodyPr>
          <a:lstStyle/>
          <a:p>
            <a:r>
              <a:rPr lang="en-US" altLang="zh-CN" sz="2100" kern="100">
                <a:solidFill>
                  <a:srgbClr val="002060"/>
                </a:solidFill>
                <a:latin typeface="汉仪大黑简" panose="02010609000101010101" pitchFamily="49" charset="-122"/>
                <a:ea typeface="汉仪大黑简" panose="02010609000101010101" pitchFamily="49" charset="-122"/>
              </a:rPr>
              <a:t>5.</a:t>
            </a:r>
            <a:r>
              <a:rPr lang="zh-CN" altLang="zh-CN" sz="2100" kern="100">
                <a:solidFill>
                  <a:srgbClr val="002060"/>
                </a:solidFill>
                <a:latin typeface="汉仪大黑简" panose="02010609000101010101" pitchFamily="49" charset="-122"/>
                <a:ea typeface="汉仪大黑简" panose="02010609000101010101" pitchFamily="49" charset="-122"/>
              </a:rPr>
              <a:t>常见的液封措施及装置</a:t>
            </a:r>
          </a:p>
        </p:txBody>
      </p:sp>
      <p:pic>
        <p:nvPicPr>
          <p:cNvPr id="66867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14687" y="1069951"/>
            <a:ext cx="3714626" cy="151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14687" y="2733768"/>
            <a:ext cx="3714626" cy="178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p:cNvPicPr>
          <p:nvPr/>
        </p:nvPicPr>
        <p:blipFill>
          <a:blip r:embed="rId4"/>
          <a:stretch>
            <a:fillRect/>
          </a:stretch>
        </p:blipFill>
        <p:spPr>
          <a:xfrm flipH="1">
            <a:off x="7839075" y="8696325"/>
            <a:ext cx="0" cy="0"/>
          </a:xfrm>
          <a:prstGeom prst="rect">
            <a:avLst/>
          </a:prstGeom>
          <a:ln>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97644" y="141446"/>
            <a:ext cx="8096250" cy="4661535"/>
          </a:xfrm>
          <a:prstGeom prst="rect">
            <a:avLst/>
          </a:prstGeom>
          <a:noFill/>
          <a:ln w="9525">
            <a:noFill/>
          </a:ln>
        </p:spPr>
        <p:txBody>
          <a:bodyPr wrap="square">
            <a:spAutoFit/>
          </a:bodyPr>
          <a:lstStyle/>
          <a:p>
            <a:pPr indent="0" fontAlgn="auto">
              <a:lnSpc>
                <a:spcPct val="150000"/>
              </a:lnSpc>
            </a:pPr>
            <a:r>
              <a:rPr lang="en-US" sz="1350" b="0">
                <a:solidFill>
                  <a:srgbClr val="FF0000"/>
                </a:solidFill>
                <a:latin typeface="Times New Roman" panose="02020603050405020304" pitchFamily="18" charset="0"/>
                <a:ea typeface="宋体" panose="02010600030101010101" pitchFamily="2" charset="-122"/>
              </a:rPr>
              <a:t>2015·</a:t>
            </a:r>
            <a:r>
              <a:rPr lang="zh-CN" sz="1350" b="0">
                <a:solidFill>
                  <a:srgbClr val="FF0000"/>
                </a:solidFill>
                <a:ea typeface="宋体" panose="02010600030101010101" pitchFamily="2" charset="-122"/>
              </a:rPr>
              <a:t>新课标</a:t>
            </a:r>
            <a:r>
              <a:rPr lang="en-US" sz="1350" b="0">
                <a:solidFill>
                  <a:srgbClr val="FF0000"/>
                </a:solidFill>
                <a:latin typeface="宋体" panose="02010600030101010101" pitchFamily="2" charset="-122"/>
                <a:ea typeface="宋体" panose="02010600030101010101" pitchFamily="2" charset="-122"/>
              </a:rPr>
              <a:t>Ⅱ</a:t>
            </a:r>
            <a:r>
              <a:rPr lang="zh-CN" sz="1350" b="0">
                <a:solidFill>
                  <a:srgbClr val="FF0000"/>
                </a:solidFill>
                <a:ea typeface="宋体" panose="02010600030101010101" pitchFamily="2" charset="-122"/>
              </a:rPr>
              <a:t>卷</a:t>
            </a:r>
            <a:r>
              <a:rPr lang="en-US" altLang="zh-CN" sz="1350" b="0">
                <a:ea typeface="宋体" panose="02010600030101010101" pitchFamily="2" charset="-122"/>
              </a:rPr>
              <a:t>  </a:t>
            </a:r>
            <a:r>
              <a:rPr lang="en-US" altLang="zh-CN" sz="1800" b="0">
                <a:ea typeface="宋体" panose="02010600030101010101" pitchFamily="2" charset="-122"/>
              </a:rPr>
              <a:t> (3)用右图装置可以测定混合气中ClO</a:t>
            </a:r>
            <a:r>
              <a:rPr lang="en-US" altLang="zh-CN" sz="1800" b="0" baseline="-25000">
                <a:ea typeface="宋体" panose="02010600030101010101" pitchFamily="2" charset="-122"/>
              </a:rPr>
              <a:t>2</a:t>
            </a:r>
            <a:r>
              <a:rPr lang="en-US" altLang="zh-CN" sz="1800" b="0">
                <a:ea typeface="宋体" panose="02010600030101010101" pitchFamily="2" charset="-122"/>
              </a:rPr>
              <a:t>的含量：</a:t>
            </a:r>
          </a:p>
          <a:p>
            <a:pPr indent="0" fontAlgn="auto">
              <a:lnSpc>
                <a:spcPct val="150000"/>
              </a:lnSpc>
            </a:pPr>
            <a:r>
              <a:rPr lang="en-US" altLang="zh-CN" sz="1800" b="0">
                <a:ea typeface="宋体" panose="02010600030101010101" pitchFamily="2" charset="-122"/>
              </a:rPr>
              <a:t>Ⅰ.在锥形瓶中加入足量的碘化钾，用50 mL水溶解后，再加入3 mL稀硫酸；</a:t>
            </a:r>
          </a:p>
          <a:p>
            <a:pPr indent="0" fontAlgn="auto">
              <a:lnSpc>
                <a:spcPct val="150000"/>
              </a:lnSpc>
            </a:pPr>
            <a:r>
              <a:rPr lang="en-US" altLang="zh-CN" sz="1800" b="0">
                <a:ea typeface="宋体" panose="02010600030101010101" pitchFamily="2" charset="-122"/>
              </a:rPr>
              <a:t>Ⅱ.在玻璃液封装置中加入水，使液面没过玻璃液封管的管口；</a:t>
            </a:r>
          </a:p>
          <a:p>
            <a:pPr indent="0" fontAlgn="auto">
              <a:lnSpc>
                <a:spcPct val="150000"/>
              </a:lnSpc>
            </a:pPr>
            <a:r>
              <a:rPr lang="en-US" altLang="zh-CN" sz="1800" b="0">
                <a:ea typeface="宋体" panose="02010600030101010101" pitchFamily="2" charset="-122"/>
              </a:rPr>
              <a:t>Ⅲ.将一定量的混合气体通入锥形瓶中吸收；</a:t>
            </a:r>
          </a:p>
          <a:p>
            <a:pPr indent="0" fontAlgn="auto">
              <a:lnSpc>
                <a:spcPct val="150000"/>
              </a:lnSpc>
            </a:pPr>
            <a:r>
              <a:rPr lang="en-US" altLang="zh-CN" sz="1800" b="0">
                <a:ea typeface="宋体" panose="02010600030101010101" pitchFamily="2" charset="-122"/>
              </a:rPr>
              <a:t>Ⅳ.将玻璃液封装置中的水倒入锥形瓶中；</a:t>
            </a:r>
          </a:p>
          <a:p>
            <a:pPr indent="0" fontAlgn="auto">
              <a:lnSpc>
                <a:spcPct val="150000"/>
              </a:lnSpc>
            </a:pPr>
            <a:r>
              <a:rPr lang="en-US" altLang="zh-CN" sz="1800" b="0">
                <a:ea typeface="宋体" panose="02010600030101010101" pitchFamily="2" charset="-122"/>
              </a:rPr>
              <a:t>Ⅴ.用0.100 0 mol·L</a:t>
            </a:r>
            <a:r>
              <a:rPr lang="en-US" altLang="zh-CN" sz="1800" b="0" baseline="30000">
                <a:ea typeface="宋体" panose="02010600030101010101" pitchFamily="2" charset="-122"/>
              </a:rPr>
              <a:t>－1</a:t>
            </a:r>
            <a:r>
              <a:rPr lang="en-US" altLang="zh-CN" sz="1800" b="0">
                <a:ea typeface="宋体" panose="02010600030101010101" pitchFamily="2" charset="-122"/>
              </a:rPr>
              <a:t>硫代硫酸钠标准溶液滴定锥形瓶中的溶液(I</a:t>
            </a:r>
            <a:r>
              <a:rPr lang="en-US" altLang="zh-CN" sz="1800" b="0" baseline="-25000">
                <a:ea typeface="宋体" panose="02010600030101010101" pitchFamily="2" charset="-122"/>
              </a:rPr>
              <a:t>2</a:t>
            </a:r>
            <a:r>
              <a:rPr lang="en-US" altLang="zh-CN" sz="1800" b="0">
                <a:ea typeface="宋体" panose="02010600030101010101" pitchFamily="2" charset="-122"/>
              </a:rPr>
              <a:t>＋2S</a:t>
            </a:r>
            <a:r>
              <a:rPr lang="en-US" altLang="zh-CN" sz="1800" b="0" baseline="-25000">
                <a:ea typeface="宋体" panose="02010600030101010101" pitchFamily="2" charset="-122"/>
              </a:rPr>
              <a:t>2</a:t>
            </a:r>
            <a:r>
              <a:rPr lang="en-US" altLang="zh-CN" sz="1800" b="0">
                <a:ea typeface="宋体" panose="02010600030101010101" pitchFamily="2" charset="-122"/>
              </a:rPr>
              <a:t>O</a:t>
            </a:r>
            <a:r>
              <a:rPr lang="en-US" altLang="zh-CN" sz="1800" b="0" baseline="-25000">
                <a:ea typeface="宋体" panose="02010600030101010101" pitchFamily="2" charset="-122"/>
              </a:rPr>
              <a:t>3</a:t>
            </a:r>
            <a:r>
              <a:rPr lang="en-US" altLang="zh-CN" sz="1800" b="0" baseline="30000">
                <a:ea typeface="宋体" panose="02010600030101010101" pitchFamily="2" charset="-122"/>
              </a:rPr>
              <a:t>2-</a:t>
            </a:r>
            <a:r>
              <a:rPr lang="en-US" altLang="zh-CN" sz="1800" b="0">
                <a:ea typeface="宋体" panose="02010600030101010101" pitchFamily="2" charset="-122"/>
              </a:rPr>
              <a:t>===2I</a:t>
            </a:r>
            <a:r>
              <a:rPr lang="en-US" altLang="zh-CN" sz="1800" b="0" baseline="30000">
                <a:ea typeface="宋体" panose="02010600030101010101" pitchFamily="2" charset="-122"/>
              </a:rPr>
              <a:t>－</a:t>
            </a:r>
            <a:r>
              <a:rPr lang="en-US" altLang="zh-CN" sz="1800" b="0">
                <a:ea typeface="宋体" panose="02010600030101010101" pitchFamily="2" charset="-122"/>
              </a:rPr>
              <a:t>＋SO</a:t>
            </a:r>
            <a:r>
              <a:rPr lang="en-US" altLang="zh-CN" sz="1800" b="0" baseline="-25000">
                <a:ea typeface="宋体" panose="02010600030101010101" pitchFamily="2" charset="-122"/>
              </a:rPr>
              <a:t>4</a:t>
            </a:r>
            <a:r>
              <a:rPr lang="en-US" altLang="zh-CN" sz="1800" baseline="30000">
                <a:ea typeface="宋体" panose="02010600030101010101" pitchFamily="2" charset="-122"/>
                <a:sym typeface="+mn-ea"/>
              </a:rPr>
              <a:t>2-</a:t>
            </a:r>
            <a:r>
              <a:rPr lang="en-US" altLang="zh-CN" sz="1800" b="0">
                <a:ea typeface="宋体" panose="02010600030101010101" pitchFamily="2" charset="-122"/>
              </a:rPr>
              <a:t>)，指示剂显示终点时共用去20.00 mL硫代硫酸钠溶液。在此过程中：①锥形瓶内ClO</a:t>
            </a:r>
            <a:r>
              <a:rPr lang="en-US" altLang="zh-CN" sz="1800" b="0" baseline="-25000">
                <a:ea typeface="宋体" panose="02010600030101010101" pitchFamily="2" charset="-122"/>
              </a:rPr>
              <a:t>2</a:t>
            </a:r>
            <a:r>
              <a:rPr lang="en-US" altLang="zh-CN" sz="1800" b="0">
                <a:ea typeface="宋体" panose="02010600030101010101" pitchFamily="2" charset="-122"/>
              </a:rPr>
              <a:t>与碘化钾反应的离子方程式为___________________________。</a:t>
            </a:r>
          </a:p>
          <a:p>
            <a:pPr indent="0" fontAlgn="auto">
              <a:lnSpc>
                <a:spcPct val="150000"/>
              </a:lnSpc>
            </a:pPr>
            <a:r>
              <a:rPr lang="en-US" altLang="zh-CN" sz="1800" b="0">
                <a:ea typeface="宋体" panose="02010600030101010101" pitchFamily="2" charset="-122"/>
              </a:rPr>
              <a:t>②玻璃液封装置的作用是_______________________________。</a:t>
            </a:r>
          </a:p>
          <a:p>
            <a:pPr indent="0" fontAlgn="auto">
              <a:lnSpc>
                <a:spcPct val="150000"/>
              </a:lnSpc>
            </a:pPr>
            <a:r>
              <a:rPr lang="en-US" altLang="zh-CN" sz="1800" b="0">
                <a:ea typeface="宋体" panose="02010600030101010101" pitchFamily="2" charset="-122"/>
              </a:rPr>
              <a:t>③V中加入的指示剂通常为________，滴定至终点的现象________________。</a:t>
            </a:r>
          </a:p>
        </p:txBody>
      </p:sp>
      <p:pic>
        <p:nvPicPr>
          <p:cNvPr id="2" name="Picture 17"/>
          <p:cNvPicPr>
            <a:picLocks noChangeAspect="1"/>
          </p:cNvPicPr>
          <p:nvPr/>
        </p:nvPicPr>
        <p:blipFill>
          <a:blip r:embed="rId2"/>
          <a:stretch>
            <a:fillRect/>
          </a:stretch>
        </p:blipFill>
        <p:spPr>
          <a:xfrm>
            <a:off x="7812405" y="627698"/>
            <a:ext cx="1086326" cy="1708785"/>
          </a:xfrm>
          <a:prstGeom prst="rect">
            <a:avLst/>
          </a:prstGeom>
          <a:noFill/>
          <a:ln w="9525">
            <a:noFill/>
          </a:ln>
        </p:spPr>
      </p:pic>
      <p:sp>
        <p:nvSpPr>
          <p:cNvPr id="3" name="文本框 2"/>
          <p:cNvSpPr txBox="1"/>
          <p:nvPr/>
        </p:nvSpPr>
        <p:spPr>
          <a:xfrm>
            <a:off x="575310" y="3543776"/>
            <a:ext cx="4882991" cy="368300"/>
          </a:xfrm>
          <a:prstGeom prst="rect">
            <a:avLst/>
          </a:prstGeom>
          <a:noFill/>
          <a:ln w="9525">
            <a:noFill/>
          </a:ln>
        </p:spPr>
        <p:txBody>
          <a:bodyPr wrap="square">
            <a:spAutoFit/>
          </a:bodyPr>
          <a:lstStyle/>
          <a:p>
            <a:pPr indent="0"/>
            <a:r>
              <a:rPr lang="en-US" sz="1800" b="0">
                <a:solidFill>
                  <a:srgbClr val="FF0000"/>
                </a:solidFill>
                <a:latin typeface="Times New Roman" panose="02020603050405020304" pitchFamily="18" charset="0"/>
                <a:ea typeface="宋体" panose="02010600030101010101" pitchFamily="2" charset="-122"/>
              </a:rPr>
              <a:t>2ClO</a:t>
            </a:r>
            <a:r>
              <a:rPr lang="en-US" sz="1800" b="0" baseline="-25000">
                <a:solidFill>
                  <a:srgbClr val="FF0000"/>
                </a:solidFill>
                <a:latin typeface="Times New Roman" panose="02020603050405020304" pitchFamily="18" charset="0"/>
                <a:ea typeface="宋体" panose="02010600030101010101" pitchFamily="2" charset="-122"/>
              </a:rPr>
              <a:t>2</a:t>
            </a:r>
            <a:r>
              <a:rPr lang="zh-CN" sz="1800" b="0">
                <a:solidFill>
                  <a:srgbClr val="FF0000"/>
                </a:solidFill>
                <a:ea typeface="宋体" panose="02010600030101010101" pitchFamily="2" charset="-122"/>
              </a:rPr>
              <a:t>＋</a:t>
            </a:r>
            <a:r>
              <a:rPr lang="en-US" sz="1800" b="0">
                <a:solidFill>
                  <a:srgbClr val="FF0000"/>
                </a:solidFill>
                <a:latin typeface="Times New Roman" panose="02020603050405020304" pitchFamily="18" charset="0"/>
                <a:ea typeface="宋体" panose="02010600030101010101" pitchFamily="2" charset="-122"/>
              </a:rPr>
              <a:t>10I</a:t>
            </a:r>
            <a:r>
              <a:rPr lang="zh-CN" sz="1800" b="0" baseline="30000">
                <a:solidFill>
                  <a:srgbClr val="FF0000"/>
                </a:solidFill>
                <a:ea typeface="宋体" panose="02010600030101010101" pitchFamily="2" charset="-122"/>
              </a:rPr>
              <a:t>－</a:t>
            </a:r>
            <a:r>
              <a:rPr lang="zh-CN" sz="1800" b="0">
                <a:solidFill>
                  <a:srgbClr val="FF0000"/>
                </a:solidFill>
                <a:ea typeface="宋体" panose="02010600030101010101" pitchFamily="2" charset="-122"/>
              </a:rPr>
              <a:t>＋</a:t>
            </a:r>
            <a:r>
              <a:rPr lang="en-US" sz="1800" b="0">
                <a:solidFill>
                  <a:srgbClr val="FF0000"/>
                </a:solidFill>
                <a:latin typeface="Times New Roman" panose="02020603050405020304" pitchFamily="18" charset="0"/>
                <a:ea typeface="宋体" panose="02010600030101010101" pitchFamily="2" charset="-122"/>
              </a:rPr>
              <a:t>8H</a:t>
            </a:r>
            <a:r>
              <a:rPr lang="zh-CN" sz="1800" b="0" baseline="30000">
                <a:solidFill>
                  <a:srgbClr val="FF0000"/>
                </a:solidFill>
                <a:ea typeface="宋体" panose="02010600030101010101" pitchFamily="2" charset="-122"/>
              </a:rPr>
              <a:t>＋</a:t>
            </a:r>
            <a:r>
              <a:rPr lang="en-US" sz="1800" b="0">
                <a:solidFill>
                  <a:srgbClr val="FF0000"/>
                </a:solidFill>
                <a:latin typeface="Times New Roman" panose="02020603050405020304" pitchFamily="18" charset="0"/>
                <a:ea typeface="宋体" panose="02010600030101010101" pitchFamily="2" charset="-122"/>
              </a:rPr>
              <a:t>===5I</a:t>
            </a:r>
            <a:r>
              <a:rPr lang="en-US" sz="1800" b="0" baseline="-25000">
                <a:solidFill>
                  <a:srgbClr val="FF0000"/>
                </a:solidFill>
                <a:latin typeface="Times New Roman" panose="02020603050405020304" pitchFamily="18" charset="0"/>
                <a:ea typeface="宋体" panose="02010600030101010101" pitchFamily="2" charset="-122"/>
              </a:rPr>
              <a:t>2</a:t>
            </a:r>
            <a:r>
              <a:rPr lang="zh-CN" sz="1800" b="0">
                <a:solidFill>
                  <a:srgbClr val="FF0000"/>
                </a:solidFill>
                <a:ea typeface="宋体" panose="02010600030101010101" pitchFamily="2" charset="-122"/>
              </a:rPr>
              <a:t>＋</a:t>
            </a:r>
            <a:r>
              <a:rPr lang="en-US" sz="1800" b="0">
                <a:solidFill>
                  <a:srgbClr val="FF0000"/>
                </a:solidFill>
                <a:latin typeface="Times New Roman" panose="02020603050405020304" pitchFamily="18" charset="0"/>
                <a:ea typeface="宋体" panose="02010600030101010101" pitchFamily="2" charset="-122"/>
              </a:rPr>
              <a:t>4H</a:t>
            </a:r>
            <a:r>
              <a:rPr lang="en-US" sz="1800" b="0" baseline="-25000">
                <a:solidFill>
                  <a:srgbClr val="FF0000"/>
                </a:solidFill>
                <a:latin typeface="Times New Roman" panose="02020603050405020304" pitchFamily="18" charset="0"/>
                <a:ea typeface="宋体" panose="02010600030101010101" pitchFamily="2" charset="-122"/>
              </a:rPr>
              <a:t>2</a:t>
            </a:r>
            <a:r>
              <a:rPr lang="en-US" sz="1800" b="0">
                <a:solidFill>
                  <a:srgbClr val="FF0000"/>
                </a:solidFill>
                <a:latin typeface="Times New Roman" panose="02020603050405020304" pitchFamily="18" charset="0"/>
                <a:ea typeface="宋体" panose="02010600030101010101" pitchFamily="2" charset="-122"/>
              </a:rPr>
              <a:t>O</a:t>
            </a:r>
            <a:r>
              <a:rPr lang="zh-CN" sz="1800" b="0">
                <a:solidFill>
                  <a:srgbClr val="FF0000"/>
                </a:solidFill>
                <a:ea typeface="宋体" panose="02010600030101010101" pitchFamily="2" charset="-122"/>
              </a:rPr>
              <a:t>＋</a:t>
            </a:r>
            <a:r>
              <a:rPr lang="en-US" sz="1800" b="0">
                <a:solidFill>
                  <a:srgbClr val="FF0000"/>
                </a:solidFill>
                <a:latin typeface="Times New Roman" panose="02020603050405020304" pitchFamily="18" charset="0"/>
                <a:ea typeface="宋体" panose="02010600030101010101" pitchFamily="2" charset="-122"/>
              </a:rPr>
              <a:t>2Cl</a:t>
            </a:r>
            <a:r>
              <a:rPr lang="zh-CN" sz="1800" b="0" baseline="30000">
                <a:solidFill>
                  <a:srgbClr val="FF0000"/>
                </a:solidFill>
                <a:ea typeface="宋体" panose="02010600030101010101" pitchFamily="2" charset="-122"/>
              </a:rPr>
              <a:t>－</a:t>
            </a:r>
            <a:endParaRPr lang="zh-CN" altLang="en-US" sz="1800" b="0" baseline="30000">
              <a:solidFill>
                <a:srgbClr val="FF0000"/>
              </a:solidFill>
              <a:ea typeface="宋体" panose="02010600030101010101" pitchFamily="2" charset="-122"/>
            </a:endParaRPr>
          </a:p>
        </p:txBody>
      </p:sp>
      <p:sp>
        <p:nvSpPr>
          <p:cNvPr id="4" name="文本框 3"/>
          <p:cNvSpPr txBox="1"/>
          <p:nvPr/>
        </p:nvSpPr>
        <p:spPr>
          <a:xfrm>
            <a:off x="3005614" y="3868103"/>
            <a:ext cx="4928235" cy="368300"/>
          </a:xfrm>
          <a:prstGeom prst="rect">
            <a:avLst/>
          </a:prstGeom>
          <a:noFill/>
          <a:ln w="9525">
            <a:noFill/>
          </a:ln>
        </p:spPr>
        <p:txBody>
          <a:bodyPr wrap="square">
            <a:spAutoFit/>
          </a:bodyPr>
          <a:lstStyle/>
          <a:p>
            <a:pPr indent="0"/>
            <a:r>
              <a:rPr lang="zh-CN" sz="1800" b="0">
                <a:solidFill>
                  <a:srgbClr val="FF0000"/>
                </a:solidFill>
                <a:ea typeface="宋体" panose="02010600030101010101" pitchFamily="2" charset="-122"/>
              </a:rPr>
              <a:t>吸收残余的二氧化氯气体</a:t>
            </a:r>
            <a:r>
              <a:rPr lang="en-US" sz="1800" b="0">
                <a:solidFill>
                  <a:srgbClr val="FF0000"/>
                </a:solidFill>
                <a:latin typeface="Times New Roman" panose="02020603050405020304" pitchFamily="18" charset="0"/>
                <a:ea typeface="宋体" panose="02010600030101010101" pitchFamily="2" charset="-122"/>
              </a:rPr>
              <a:t>(</a:t>
            </a:r>
            <a:r>
              <a:rPr lang="zh-CN" sz="1800" b="0">
                <a:solidFill>
                  <a:srgbClr val="FF0000"/>
                </a:solidFill>
                <a:ea typeface="宋体" panose="02010600030101010101" pitchFamily="2" charset="-122"/>
              </a:rPr>
              <a:t>避免碘的逸出</a:t>
            </a:r>
            <a:r>
              <a:rPr lang="en-US" sz="1800" b="0">
                <a:solidFill>
                  <a:srgbClr val="FF0000"/>
                </a:solidFill>
                <a:latin typeface="Times New Roman" panose="02020603050405020304" pitchFamily="18" charset="0"/>
                <a:ea typeface="宋体" panose="02010600030101010101" pitchFamily="2" charset="-122"/>
              </a:rPr>
              <a:t>)</a:t>
            </a:r>
            <a:endParaRPr lang="en-US" altLang="en-US" sz="1800" b="0">
              <a:solidFill>
                <a:srgbClr val="FF0000"/>
              </a:solidFill>
              <a:latin typeface="Times New Roman" panose="02020603050405020304" pitchFamily="18" charset="0"/>
              <a:ea typeface="宋体" panose="02010600030101010101" pitchFamily="2" charset="-122"/>
            </a:endParaRPr>
          </a:p>
        </p:txBody>
      </p:sp>
      <p:sp>
        <p:nvSpPr>
          <p:cNvPr id="5" name="文本框 4"/>
          <p:cNvSpPr txBox="1"/>
          <p:nvPr/>
        </p:nvSpPr>
        <p:spPr>
          <a:xfrm>
            <a:off x="1493520" y="4780598"/>
            <a:ext cx="6937534" cy="299085"/>
          </a:xfrm>
          <a:prstGeom prst="rect">
            <a:avLst/>
          </a:prstGeom>
          <a:noFill/>
          <a:ln w="9525">
            <a:noFill/>
          </a:ln>
        </p:spPr>
        <p:txBody>
          <a:bodyPr wrap="square">
            <a:spAutoFit/>
          </a:bodyPr>
          <a:lstStyle/>
          <a:p>
            <a:pPr indent="0"/>
            <a:r>
              <a:rPr lang="zh-CN" sz="1350" b="0">
                <a:solidFill>
                  <a:srgbClr val="FF0000"/>
                </a:solidFill>
                <a:ea typeface="宋体" panose="02010600030101010101" pitchFamily="2" charset="-122"/>
              </a:rPr>
              <a:t>淀粉溶液　</a:t>
            </a:r>
            <a:r>
              <a:rPr lang="en-US" altLang="zh-CN" sz="1350" b="0">
                <a:solidFill>
                  <a:srgbClr val="FF0000"/>
                </a:solidFill>
                <a:ea typeface="宋体" panose="02010600030101010101" pitchFamily="2" charset="-122"/>
              </a:rPr>
              <a:t>                      </a:t>
            </a:r>
            <a:r>
              <a:rPr lang="zh-CN" sz="1350" b="0">
                <a:solidFill>
                  <a:srgbClr val="FF0000"/>
                </a:solidFill>
                <a:ea typeface="宋体" panose="02010600030101010101" pitchFamily="2" charset="-122"/>
              </a:rPr>
              <a:t>溶液由蓝色变为无色，且半分钟内溶液颜色不再改变</a:t>
            </a:r>
            <a:endParaRPr lang="zh-CN" altLang="en-US" sz="1350" b="0">
              <a:solidFill>
                <a:srgbClr val="FF0000"/>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74429" y="230413"/>
            <a:ext cx="7178040" cy="34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spAutoFit/>
          </a:bodyPr>
          <a:lstStyle/>
          <a:p>
            <a:pPr lvl="0" eaLnBrk="0" hangingPunct="0"/>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a:t>
            </a:r>
            <a:r>
              <a:rPr kumimoji="0" lang="zh-CN"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用如图装置</a:t>
            </a:r>
            <a:r>
              <a:rPr kumimoji="0" lang="zh-CN" altLang="zh-CN" sz="180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测定</a:t>
            </a:r>
            <a:r>
              <a:rPr kumimoji="0" lang="zh-CN"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某</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[Co(NH</a:t>
            </a:r>
            <a:r>
              <a:rPr kumimoji="0" lang="en-US" altLang="zh-CN" sz="180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en-US" altLang="zh-CN" sz="180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6</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]Cl</a:t>
            </a:r>
            <a:r>
              <a:rPr kumimoji="0" lang="en-US" altLang="zh-CN" sz="180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样品中</a:t>
            </a:r>
            <a:r>
              <a:rPr kumimoji="0" lang="en-US" altLang="zh-CN" sz="180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NH</a:t>
            </a:r>
            <a:r>
              <a:rPr kumimoji="0" lang="en-US" altLang="zh-CN" sz="1800" b="0" i="0" u="none" strike="noStrike" cap="none" normalizeH="0" baseline="-3000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3</a:t>
            </a:r>
            <a:r>
              <a:rPr kumimoji="0" lang="zh-CN" altLang="en-US" sz="180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的含量</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部分装置已省略</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p:txBody>
      </p:sp>
      <p:pic>
        <p:nvPicPr>
          <p:cNvPr id="8193"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31640" y="533450"/>
            <a:ext cx="5225420" cy="25664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4429" y="3101353"/>
            <a:ext cx="8780069"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蒸氨：取</a:t>
            </a:r>
            <a:r>
              <a:rPr kumimoji="0" lang="en-US" altLang="zh-CN" sz="1800" b="0" i="1"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m</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g</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样品加入过量试剂后，加热三颈烧瓶，蒸出的</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NH</a:t>
            </a:r>
            <a:r>
              <a:rPr kumimoji="0" lang="en-US" altLang="zh-CN" sz="180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通入盛有</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H</a:t>
            </a:r>
            <a:r>
              <a:rPr kumimoji="0" lang="en-US" altLang="zh-CN" sz="180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SO</a:t>
            </a:r>
            <a:r>
              <a:rPr kumimoji="0" lang="en-US" altLang="zh-CN" sz="180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4</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标准溶液的锥形瓶中，将液封装置</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中的水倒入锥形瓶中，用</a:t>
            </a:r>
            <a:r>
              <a:rPr kumimoji="0" lang="en-US" altLang="zh-CN" sz="1800" b="0" i="0" u="none" strike="noStrike" kern="100" cap="none" normalizeH="0" baseline="0">
                <a:ln>
                  <a:noFill/>
                </a:ln>
                <a:solidFill>
                  <a:srgbClr val="000000"/>
                </a:solidFill>
                <a:latin typeface="Times New Roman" panose="02020603050405020304" pitchFamily="18" charset="0"/>
                <a:ea typeface="微软雅黑" panose="020B0503020204020204" charset="-122"/>
                <a:cs typeface="Times New Roman" panose="02020603050405020304" pitchFamily="18" charset="0"/>
              </a:rPr>
              <a:t>NaOH</a:t>
            </a:r>
            <a:r>
              <a:rPr kumimoji="0" lang="zh-CN" altLang="en-US" sz="1800" b="0" i="0" u="none" strike="noStrike" kern="100" cap="none" normalizeH="0" baseline="0">
                <a:ln>
                  <a:noFill/>
                </a:ln>
                <a:solidFill>
                  <a:srgbClr val="000000"/>
                </a:solidFill>
                <a:latin typeface="Times New Roman" panose="02020603050405020304" pitchFamily="18" charset="0"/>
                <a:ea typeface="微软雅黑" panose="020B0503020204020204" charset="-122"/>
                <a:cs typeface="Times New Roman" panose="02020603050405020304" pitchFamily="18" charset="0"/>
              </a:rPr>
              <a:t>标准溶液滴定剩余硫酸。</a:t>
            </a:r>
            <a:endPar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①液封装置</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的作用是</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________________________________________</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buFontTx/>
              <a:buNone/>
            </a:pP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②液封装置</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的作用是</a:t>
            </a:r>
            <a:r>
              <a:rPr kumimoji="0" lang="en-US" altLang="zh-CN"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_____________________________</a:t>
            </a:r>
            <a:r>
              <a:rPr kumimoji="0" lang="zh-CN" altLang="en-US" sz="180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p:txBody>
      </p:sp>
      <p:sp>
        <p:nvSpPr>
          <p:cNvPr id="5" name="文本框 4"/>
          <p:cNvSpPr txBox="1"/>
          <p:nvPr/>
        </p:nvSpPr>
        <p:spPr>
          <a:xfrm>
            <a:off x="2681790" y="3966541"/>
            <a:ext cx="4573329" cy="391160"/>
          </a:xfrm>
          <a:prstGeom prst="rect">
            <a:avLst/>
          </a:prstGeom>
          <a:noFill/>
        </p:spPr>
        <p:txBody>
          <a:bodyPr wrap="square">
            <a:spAutoFit/>
          </a:bodyPr>
          <a:lstStyle/>
          <a:p>
            <a:r>
              <a:rPr lang="zh-CN"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平衡气压，防止倒吸，防止氨气逸出</a:t>
            </a:r>
            <a:endParaRPr lang="zh-CN" altLang="en-US" sz="195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2735796" y="4430252"/>
            <a:ext cx="4573329" cy="391160"/>
          </a:xfrm>
          <a:prstGeom prst="rect">
            <a:avLst/>
          </a:prstGeom>
          <a:noFill/>
        </p:spPr>
        <p:txBody>
          <a:bodyPr wrap="square">
            <a:spAutoFit/>
          </a:bodyPr>
          <a:lstStyle/>
          <a:p>
            <a:r>
              <a:rPr lang="zh-CN"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防止氨气逸出</a:t>
            </a:r>
            <a:endParaRPr lang="zh-CN" altLang="en-US" sz="195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t="23912" b="16362"/>
          <a:stretch>
            <a:fillRect/>
          </a:stretch>
        </p:blipFill>
        <p:spPr>
          <a:xfrm>
            <a:off x="35776" y="249461"/>
            <a:ext cx="9000186" cy="3190130"/>
          </a:xfrm>
          <a:prstGeom prst="rect">
            <a:avLst/>
          </a:prstGeom>
        </p:spPr>
      </p:pic>
      <p:sp>
        <p:nvSpPr>
          <p:cNvPr id="5" name="文本框 4"/>
          <p:cNvSpPr txBox="1"/>
          <p:nvPr/>
        </p:nvSpPr>
        <p:spPr>
          <a:xfrm>
            <a:off x="455144" y="4157238"/>
            <a:ext cx="7736807" cy="506730"/>
          </a:xfrm>
          <a:prstGeom prst="rect">
            <a:avLst/>
          </a:prstGeom>
          <a:noFill/>
        </p:spPr>
        <p:txBody>
          <a:bodyPr wrap="square" rtlCol="0">
            <a:spAutoFit/>
          </a:bodyPr>
          <a:lstStyle/>
          <a:p>
            <a:r>
              <a:rPr lang="zh-CN" altLang="en-US" sz="1350" b="1">
                <a:solidFill>
                  <a:srgbClr val="FF0000"/>
                </a:solidFill>
                <a:highlight>
                  <a:srgbClr val="00FFFF"/>
                </a:highlight>
              </a:rPr>
              <a:t>通入水蒸气后，关闭</a:t>
            </a:r>
            <a:r>
              <a:rPr lang="en-US" altLang="zh-CN" sz="1350" b="1">
                <a:solidFill>
                  <a:srgbClr val="FF0000"/>
                </a:solidFill>
                <a:highlight>
                  <a:srgbClr val="00FFFF"/>
                </a:highlight>
              </a:rPr>
              <a:t>k</a:t>
            </a:r>
            <a:r>
              <a:rPr lang="en-US" altLang="zh-CN" sz="1350" b="1" baseline="-25000">
                <a:solidFill>
                  <a:srgbClr val="FF0000"/>
                </a:solidFill>
                <a:highlight>
                  <a:srgbClr val="00FFFF"/>
                </a:highlight>
              </a:rPr>
              <a:t>1</a:t>
            </a:r>
            <a:r>
              <a:rPr lang="en-US" altLang="zh-CN" sz="1350" b="1">
                <a:solidFill>
                  <a:srgbClr val="FF0000"/>
                </a:solidFill>
                <a:highlight>
                  <a:srgbClr val="00FFFF"/>
                </a:highlight>
              </a:rPr>
              <a:t> </a:t>
            </a:r>
            <a:r>
              <a:rPr lang="zh-CN" altLang="en-US" sz="1350" b="1">
                <a:solidFill>
                  <a:srgbClr val="FF0000"/>
                </a:solidFill>
                <a:highlight>
                  <a:srgbClr val="00FFFF"/>
                </a:highlight>
              </a:rPr>
              <a:t>，温度降低，水蒸气变为液体，气压降低，远低于大气压，</a:t>
            </a:r>
            <a:r>
              <a:rPr lang="en-US" altLang="zh-CN" sz="1350" b="1">
                <a:solidFill>
                  <a:srgbClr val="FF0000"/>
                </a:solidFill>
                <a:highlight>
                  <a:srgbClr val="00FFFF"/>
                </a:highlight>
              </a:rPr>
              <a:t>g</a:t>
            </a:r>
            <a:r>
              <a:rPr lang="zh-CN" altLang="en-US" sz="1350" b="1">
                <a:solidFill>
                  <a:srgbClr val="FF0000"/>
                </a:solidFill>
                <a:highlight>
                  <a:srgbClr val="00FFFF"/>
                </a:highlight>
              </a:rPr>
              <a:t>中蒸馏水倒吸入</a:t>
            </a:r>
            <a:r>
              <a:rPr lang="en-US" altLang="zh-CN" sz="1350" b="1">
                <a:solidFill>
                  <a:srgbClr val="FF0000"/>
                </a:solidFill>
                <a:highlight>
                  <a:srgbClr val="00FFFF"/>
                </a:highlight>
              </a:rPr>
              <a:t>e</a:t>
            </a:r>
            <a:endParaRPr lang="en-US" altLang="zh-CN" sz="1350" b="1" baseline="-25000">
              <a:solidFill>
                <a:srgbClr val="FF0000"/>
              </a:solidFill>
              <a:highlight>
                <a:srgbClr val="00FFFF"/>
              </a:highligh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6823" y="242310"/>
            <a:ext cx="8390354" cy="575945"/>
          </a:xfrm>
          <a:prstGeom prst="rect">
            <a:avLst/>
          </a:prstGeom>
        </p:spPr>
        <p:txBody>
          <a:bodyPr wrap="square">
            <a:spAutoFit/>
          </a:bodyPr>
          <a:lstStyle/>
          <a:p>
            <a:pPr algn="just">
              <a:lnSpc>
                <a:spcPct val="150000"/>
              </a:lnSpc>
              <a:spcAft>
                <a:spcPct val="0"/>
              </a:spcAft>
            </a:pPr>
            <a:r>
              <a:rPr lang="en-US" altLang="zh-CN" sz="2100" kern="100">
                <a:solidFill>
                  <a:srgbClr val="002060"/>
                </a:solidFill>
                <a:latin typeface="汉仪大黑简" panose="02010609000101010101" pitchFamily="49" charset="-122"/>
                <a:ea typeface="汉仪大黑简" panose="02010609000101010101" pitchFamily="49" charset="-122"/>
              </a:rPr>
              <a:t>6.</a:t>
            </a:r>
            <a:r>
              <a:rPr lang="zh-CN" altLang="zh-CN" sz="2100" kern="100">
                <a:solidFill>
                  <a:srgbClr val="002060"/>
                </a:solidFill>
                <a:latin typeface="汉仪大黑简" panose="02010609000101010101" pitchFamily="49" charset="-122"/>
                <a:ea typeface="汉仪大黑简" panose="02010609000101010101" pitchFamily="49" charset="-122"/>
              </a:rPr>
              <a:t>几种多用途装置</a:t>
            </a:r>
          </a:p>
        </p:txBody>
      </p:sp>
      <p:graphicFrame>
        <p:nvGraphicFramePr>
          <p:cNvPr id="5" name="表格 4"/>
          <p:cNvGraphicFramePr>
            <a:graphicFrameLocks noGrp="1"/>
          </p:cNvGraphicFramePr>
          <p:nvPr/>
        </p:nvGraphicFramePr>
        <p:xfrm>
          <a:off x="400500" y="937339"/>
          <a:ext cx="8342630" cy="3686175"/>
        </p:xfrm>
        <a:graphic>
          <a:graphicData uri="http://schemas.openxmlformats.org/drawingml/2006/table">
            <a:tbl>
              <a:tblPr/>
              <a:tblGrid>
                <a:gridCol w="2118995">
                  <a:extLst>
                    <a:ext uri="{9D8B030D-6E8A-4147-A177-3AD203B41FA5}">
                      <a16:colId xmlns:a16="http://schemas.microsoft.com/office/drawing/2014/main" val="20000"/>
                    </a:ext>
                  </a:extLst>
                </a:gridCol>
                <a:gridCol w="2052320">
                  <a:extLst>
                    <a:ext uri="{9D8B030D-6E8A-4147-A177-3AD203B41FA5}">
                      <a16:colId xmlns:a16="http://schemas.microsoft.com/office/drawing/2014/main" val="20001"/>
                    </a:ext>
                  </a:extLst>
                </a:gridCol>
                <a:gridCol w="4171315">
                  <a:extLst>
                    <a:ext uri="{9D8B030D-6E8A-4147-A177-3AD203B41FA5}">
                      <a16:colId xmlns:a16="http://schemas.microsoft.com/office/drawing/2014/main" val="20002"/>
                    </a:ext>
                  </a:extLst>
                </a:gridCol>
              </a:tblGrid>
              <a:tr h="652780">
                <a:tc>
                  <a:txBody>
                    <a:bodyPr/>
                    <a:lstStyle/>
                    <a:p>
                      <a:pPr algn="ctr">
                        <a:lnSpc>
                          <a:spcPct val="150000"/>
                        </a:lnSpc>
                        <a:spcAft>
                          <a:spcPct val="0"/>
                        </a:spcAft>
                      </a:pP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多管洗气瓶</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pP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平衡压强装置</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pP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恒压分液</a:t>
                      </a:r>
                      <a:r>
                        <a:rPr lang="en-US" sz="2100" kern="10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滴液</a:t>
                      </a:r>
                      <a:r>
                        <a:rPr lang="en-US" sz="2100" kern="100">
                          <a:effectLst/>
                          <a:latin typeface="Times New Roman" panose="02020603050405020304" pitchFamily="18" charset="0"/>
                          <a:ea typeface="方正中等线简体" panose="03000509000000000000" pitchFamily="65" charset="-122"/>
                          <a:cs typeface="Courier New" panose="02070309020205020404" pitchFamily="49" charset="0"/>
                        </a:rPr>
                        <a:t>)</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漏斗</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1460">
                <a:tc>
                  <a:txBody>
                    <a:bodyPr/>
                    <a:lstStyle/>
                    <a:p>
                      <a:pPr algn="ctr">
                        <a:lnSpc>
                          <a:spcPct val="150000"/>
                        </a:lnSpc>
                        <a:spcAft>
                          <a:spcPct val="0"/>
                        </a:spcAft>
                      </a:pPr>
                      <a:r>
                        <a:rPr lang="en-US" sz="2100" kern="100">
                          <a:effectLst/>
                          <a:latin typeface="Times New Roman" panose="02020603050405020304" pitchFamily="18" charset="0"/>
                          <a:ea typeface="方正中等线简体" panose="03000509000000000000" pitchFamily="65" charset="-122"/>
                          <a:cs typeface="Courier New" panose="02070309020205020404" pitchFamily="49" charset="0"/>
                        </a:rPr>
                        <a:t> </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pPr>
                      <a:r>
                        <a:rPr lang="en-US" sz="2100" kern="100">
                          <a:effectLst/>
                          <a:latin typeface="Times New Roman" panose="02020603050405020304" pitchFamily="18" charset="0"/>
                          <a:ea typeface="方正中等线简体" panose="03000509000000000000" pitchFamily="65" charset="-122"/>
                          <a:cs typeface="Courier New" panose="02070309020205020404" pitchFamily="49" charset="0"/>
                        </a:rPr>
                        <a:t> </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宋体" panose="02010600030101010101" pitchFamily="2" charset="-122"/>
                        </a:rPr>
                        <a:t> </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11935">
                <a:tc>
                  <a:txBody>
                    <a:bodyPr/>
                    <a:lstStyle/>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①</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干燥气体</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②</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混合气体</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③</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观察气体流速</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①</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平衡气压</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②</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防倒吸</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③</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观察是否堵塞</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①</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平衡气压，便于液体顺利滴下</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p>
                      <a:pPr marL="71755" algn="l">
                        <a:lnSpc>
                          <a:spcPct val="150000"/>
                        </a:lnSpc>
                        <a:spcAft>
                          <a:spcPct val="0"/>
                        </a:spcAft>
                      </a:pPr>
                      <a:r>
                        <a:rPr lang="en-US" sz="2100" kern="100">
                          <a:effectLst/>
                          <a:latin typeface="宋体" panose="02010600030101010101" pitchFamily="2" charset="-122"/>
                          <a:ea typeface="方正中等线简体" panose="03000509000000000000" pitchFamily="65" charset="-122"/>
                          <a:cs typeface="Times New Roman" panose="02020603050405020304" pitchFamily="18" charset="0"/>
                        </a:rPr>
                        <a:t>②</a:t>
                      </a:r>
                      <a:r>
                        <a:rPr lang="zh-CN" sz="2100" kern="100">
                          <a:effectLst/>
                          <a:latin typeface="Times New Roman" panose="02020603050405020304" pitchFamily="18" charset="0"/>
                          <a:ea typeface="方正中等线简体" panose="03000509000000000000" pitchFamily="65" charset="-122"/>
                          <a:cs typeface="Times New Roman" panose="02020603050405020304" pitchFamily="18" charset="0"/>
                        </a:rPr>
                        <a:t>定量实验中加入的液体不占体积</a:t>
                      </a:r>
                      <a:endParaRPr lang="zh-CN" sz="2100" kern="100">
                        <a:effectLst/>
                        <a:latin typeface="宋体" panose="02010600030101010101" pitchFamily="2" charset="-122"/>
                        <a:ea typeface="宋体" panose="02010600030101010101" pitchFamily="2" charset="-122"/>
                        <a:cs typeface="Courier New" panose="02070309020205020404" pitchFamily="49" charset="0"/>
                      </a:endParaRPr>
                    </a:p>
                  </a:txBody>
                  <a:tcPr marL="34965" marR="34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7072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68341" y="1803143"/>
            <a:ext cx="1111371" cy="109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2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92425" y="1818742"/>
            <a:ext cx="677498" cy="10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24"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125483" y="1702338"/>
            <a:ext cx="1092811" cy="13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6015"/>
            <a:ext cx="2286000" cy="536935"/>
          </a:xfrm>
        </p:spPr>
        <p:txBody>
          <a:bodyPr/>
          <a:lstStyle/>
          <a:p>
            <a:r>
              <a:rPr lang="zh-CN" altLang="en-US" dirty="0">
                <a:highlight>
                  <a:srgbClr val="00FF00"/>
                </a:highlight>
              </a:rPr>
              <a:t>索氏提取器</a:t>
            </a:r>
          </a:p>
        </p:txBody>
      </p:sp>
      <p:pic>
        <p:nvPicPr>
          <p:cNvPr id="1948915374" name="图片 1948915374" descr="图示&#10;&#10;描述已自动生成"/>
          <p:cNvPicPr>
            <a:picLocks noGrp="1" noChangeAspect="1" noChangeArrowheads="1"/>
          </p:cNvPicPr>
          <p:nvPr>
            <p:ph idx="1"/>
            <p:custDataLst>
              <p:tags r:id="rId3"/>
            </p:custDataLst>
          </p:nvPr>
        </p:nvPicPr>
        <p:blipFill>
          <a:blip r:embed="rId5">
            <a:extLst>
              <a:ext uri="{28A0092B-C50C-407E-A947-70E740481C1C}">
                <a14:useLocalDpi xmlns:a14="http://schemas.microsoft.com/office/drawing/2010/main" val="0"/>
              </a:ext>
            </a:extLst>
          </a:blip>
          <a:srcRect/>
          <a:stretch>
            <a:fillRect/>
          </a:stretch>
        </p:blipFill>
        <p:spPr>
          <a:xfrm>
            <a:off x="1201103" y="1330643"/>
            <a:ext cx="2160000" cy="2887500"/>
          </a:xfrm>
          <a:prstGeom prst="rect">
            <a:avLst/>
          </a:prstGeom>
          <a:noFill/>
          <a:ln>
            <a:noFill/>
          </a:ln>
        </p:spPr>
      </p:pic>
      <p:sp>
        <p:nvSpPr>
          <p:cNvPr id="4" name="文本框 3"/>
          <p:cNvSpPr txBox="1"/>
          <p:nvPr/>
        </p:nvSpPr>
        <p:spPr>
          <a:xfrm>
            <a:off x="3957638" y="1214914"/>
            <a:ext cx="4154805" cy="2905125"/>
          </a:xfrm>
          <a:prstGeom prst="rect">
            <a:avLst/>
          </a:prstGeom>
        </p:spPr>
        <p:txBody>
          <a:bodyPr>
            <a:noAutofit/>
          </a:bodyPr>
          <a:lstStyle/>
          <a:p>
            <a:pPr algn="just" defTabSz="200025">
              <a:lnSpc>
                <a:spcPct val="125000"/>
              </a:lnSpc>
            </a:pPr>
            <a:r>
              <a:rPr lang="zh-CN" altLang="en-US" b="1">
                <a:latin typeface="宋体" panose="02010600030101010101" pitchFamily="2" charset="-122"/>
              </a:rPr>
              <a:t>原理：</a:t>
            </a:r>
            <a:r>
              <a:rPr lang="zh-CN" altLang="en-US">
                <a:latin typeface="宋体" panose="02010600030101010101" pitchFamily="2" charset="-122"/>
              </a:rPr>
              <a:t>烧瓶内溶剂受热蒸发，蒸气沿蒸气导管</a:t>
            </a:r>
            <a:r>
              <a:rPr lang="en-US" altLang="zh-CN">
                <a:latin typeface="Times New Roman" panose="02020603050405020304"/>
              </a:rPr>
              <a:t>2</a:t>
            </a:r>
            <a:r>
              <a:rPr lang="zh-CN" altLang="en-US">
                <a:latin typeface="宋体" panose="02010600030101010101" pitchFamily="2" charset="-122"/>
              </a:rPr>
              <a:t>上升至提取器上方的冷凝管，冷凝后滴入滤纸套筒</a:t>
            </a:r>
            <a:r>
              <a:rPr lang="en-US" altLang="zh-CN">
                <a:latin typeface="Times New Roman" panose="02020603050405020304"/>
              </a:rPr>
              <a:t>1</a:t>
            </a:r>
            <a:r>
              <a:rPr lang="zh-CN" altLang="en-US">
                <a:latin typeface="宋体" panose="02010600030101010101" pitchFamily="2" charset="-122"/>
              </a:rPr>
              <a:t>中，与固体物质接触，进行萃取，当萃取液液面达到虹吸管</a:t>
            </a:r>
            <a:r>
              <a:rPr lang="en-US" altLang="zh-CN">
                <a:latin typeface="Times New Roman" panose="02020603050405020304"/>
              </a:rPr>
              <a:t>3</a:t>
            </a:r>
            <a:r>
              <a:rPr lang="zh-CN" altLang="en-US">
                <a:latin typeface="宋体" panose="02010600030101010101" pitchFamily="2" charset="-122"/>
              </a:rPr>
              <a:t>顶端时，萃取液经虹吸管</a:t>
            </a:r>
            <a:r>
              <a:rPr lang="en-US" altLang="zh-CN">
                <a:latin typeface="Times New Roman" panose="02020603050405020304"/>
              </a:rPr>
              <a:t>3</a:t>
            </a:r>
            <a:r>
              <a:rPr lang="zh-CN" altLang="en-US">
                <a:latin typeface="宋体" panose="02010600030101010101" pitchFamily="2" charset="-122"/>
              </a:rPr>
              <a:t>返回烧瓶。</a:t>
            </a:r>
          </a:p>
          <a:p>
            <a:pPr algn="just" defTabSz="200025">
              <a:lnSpc>
                <a:spcPct val="125000"/>
              </a:lnSpc>
            </a:pPr>
            <a:endParaRPr lang="zh-CN" altLang="en-US" b="1">
              <a:latin typeface="宋体" panose="02010600030101010101" pitchFamily="2" charset="-122"/>
            </a:endParaRPr>
          </a:p>
          <a:p>
            <a:pPr algn="just" defTabSz="200025">
              <a:lnSpc>
                <a:spcPct val="125000"/>
              </a:lnSpc>
            </a:pPr>
            <a:r>
              <a:rPr lang="zh-CN" altLang="en-US" b="1">
                <a:latin typeface="宋体" panose="02010600030101010101" pitchFamily="2" charset="-122"/>
              </a:rPr>
              <a:t>优点：</a:t>
            </a:r>
            <a:r>
              <a:rPr lang="zh-CN" altLang="en-US">
                <a:latin typeface="宋体" panose="02010600030101010101" pitchFamily="2" charset="-122"/>
              </a:rPr>
              <a:t>实现连续萃取，减少溶剂用量。</a:t>
            </a:r>
          </a:p>
        </p:txBody>
      </p:sp>
    </p:spTree>
    <p:custDataLst>
      <p:tags r:id="rId1"/>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nvGraphicFramePr>
        <p:xfrm>
          <a:off x="1837360" y="1251649"/>
          <a:ext cx="2664738" cy="394776"/>
        </p:xfrm>
        <a:graphic>
          <a:graphicData uri="http://schemas.openxmlformats.org/presentationml/2006/ole">
            <mc:AlternateContent xmlns:mc="http://schemas.openxmlformats.org/markup-compatibility/2006">
              <mc:Choice xmlns:v="urn:schemas-microsoft-com:vml" Requires="v">
                <p:oleObj r:id="rId2" imgW="1536700" imgH="228600" progId="Equation.DSMT4">
                  <p:embed/>
                </p:oleObj>
              </mc:Choice>
              <mc:Fallback>
                <p:oleObj r:id="rId2" imgW="1536700" imgH="228600" progId="Equation.DSMT4">
                  <p:embed/>
                  <p:pic>
                    <p:nvPicPr>
                      <p:cNvPr id="0" name="OLE substitute image"/>
                      <p:cNvPicPr/>
                      <p:nvPr/>
                    </p:nvPicPr>
                    <p:blipFill>
                      <a:blip r:embed="rId3">
                        <a:extLst>
                          <a:ext uri="{28A0092B-C50C-407E-A947-70E740481C1C}">
                            <a14:useLocalDpi xmlns:a14="http://schemas.microsoft.com/office/drawing/2010/main" val="0"/>
                          </a:ext>
                        </a:extLst>
                      </a:blip>
                      <a:stretch>
                        <a:fillRect/>
                      </a:stretch>
                    </p:blipFill>
                    <p:spPr>
                      <a:xfrm>
                        <a:off x="1837360" y="1251649"/>
                        <a:ext cx="2664738" cy="394776"/>
                      </a:xfrm>
                      <a:prstGeom prst="rect">
                        <a:avLst/>
                      </a:prstGeom>
                      <a:noFill/>
                    </p:spPr>
                  </p:pic>
                </p:oleObj>
              </mc:Fallback>
            </mc:AlternateContent>
          </a:graphicData>
        </a:graphic>
      </p:graphicFrame>
      <p:graphicFrame>
        <p:nvGraphicFramePr>
          <p:cNvPr id="3" name="对象 2"/>
          <p:cNvGraphicFramePr>
            <a:graphicFrameLocks noChangeAspect="1"/>
          </p:cNvGraphicFramePr>
          <p:nvPr/>
        </p:nvGraphicFramePr>
        <p:xfrm>
          <a:off x="1837674" y="1654218"/>
          <a:ext cx="2828925" cy="416719"/>
        </p:xfrm>
        <a:graphic>
          <a:graphicData uri="http://schemas.openxmlformats.org/presentationml/2006/ole">
            <mc:AlternateContent xmlns:mc="http://schemas.openxmlformats.org/markup-compatibility/2006">
              <mc:Choice xmlns:v="urn:schemas-microsoft-com:vml" Requires="v">
                <p:oleObj r:id="rId4" imgW="1638300" imgH="241300" progId="Equation.DSMT4">
                  <p:embed/>
                </p:oleObj>
              </mc:Choice>
              <mc:Fallback>
                <p:oleObj r:id="rId4" imgW="1638300" imgH="241300" progId="Equation.DSMT4">
                  <p:embed/>
                  <p:pic>
                    <p:nvPicPr>
                      <p:cNvPr id="0" name="OLE substitute image"/>
                      <p:cNvPicPr/>
                      <p:nvPr/>
                    </p:nvPicPr>
                    <p:blipFill>
                      <a:blip r:embed="rId5">
                        <a:extLst>
                          <a:ext uri="{28A0092B-C50C-407E-A947-70E740481C1C}">
                            <a14:useLocalDpi xmlns:a14="http://schemas.microsoft.com/office/drawing/2010/main" val="0"/>
                          </a:ext>
                        </a:extLst>
                      </a:blip>
                      <a:stretch>
                        <a:fillRect/>
                      </a:stretch>
                    </p:blipFill>
                    <p:spPr>
                      <a:xfrm>
                        <a:off x="1837674" y="1654218"/>
                        <a:ext cx="2828925" cy="416719"/>
                      </a:xfrm>
                      <a:prstGeom prst="rect">
                        <a:avLst/>
                      </a:prstGeom>
                      <a:noFill/>
                    </p:spPr>
                  </p:pic>
                </p:oleObj>
              </mc:Fallback>
            </mc:AlternateContent>
          </a:graphicData>
        </a:graphic>
      </p:graphicFrame>
      <p:sp>
        <p:nvSpPr>
          <p:cNvPr id="5" name="Rectangle 3"/>
          <p:cNvSpPr>
            <a:spLocks noChangeArrowheads="1"/>
          </p:cNvSpPr>
          <p:nvPr/>
        </p:nvSpPr>
        <p:spPr bwMode="auto">
          <a:xfrm>
            <a:off x="467544" y="756906"/>
            <a:ext cx="711028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lvl="0" eaLnBrk="0" fontAlgn="ctr" hangingPunct="0"/>
            <a:r>
              <a:rPr kumimoji="0" lang="zh-CN" altLang="en-US" sz="1950" b="0" i="0" u="none" strike="noStrike" cap="none" normalizeH="0" baseline="0">
                <a:ln>
                  <a:noFill/>
                </a:ln>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950">
                <a:solidFill>
                  <a:srgbClr val="000000"/>
                </a:solidFill>
                <a:latin typeface="Times New Roman" panose="02020603050405020304" pitchFamily="18" charset="0"/>
                <a:ea typeface="微软雅黑" panose="020B0503020204020204" charset="-122"/>
                <a:cs typeface="Times New Roman" panose="02020603050405020304" pitchFamily="18" charset="0"/>
              </a:rPr>
              <a:t>2020</a:t>
            </a:r>
            <a:r>
              <a:rPr lang="zh-CN" altLang="en-US" sz="1950">
                <a:solidFill>
                  <a:srgbClr val="000000"/>
                </a:solidFill>
                <a:latin typeface="Times New Roman" panose="02020603050405020304" pitchFamily="18" charset="0"/>
                <a:ea typeface="微软雅黑" panose="020B0503020204020204" charset="-122"/>
                <a:cs typeface="Times New Roman" panose="02020603050405020304" pitchFamily="18" charset="0"/>
              </a:rPr>
              <a:t>天津卷</a:t>
            </a:r>
            <a:r>
              <a:rPr kumimoji="0" lang="zh-CN" altLang="en-US" sz="1950" b="0" i="0" u="none" strike="noStrike" cap="none" normalizeH="0" baseline="0">
                <a:ln>
                  <a:noFill/>
                </a:ln>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 CuSO</a:t>
            </a:r>
            <a:r>
              <a:rPr lang="en-US" altLang="zh-CN" sz="1950" kern="100" baseline="-250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4</a:t>
            </a:r>
            <a:r>
              <a:rPr lang="zh-CN" altLang="en-US" sz="1950" kern="100">
                <a:solidFill>
                  <a:srgbClr val="000000"/>
                </a:solidFill>
                <a:latin typeface="Times New Roman" panose="02020603050405020304" pitchFamily="18" charset="0"/>
                <a:ea typeface="微软雅黑" panose="020B0503020204020204" charset="-122"/>
                <a:cs typeface="Times New Roman" panose="02020603050405020304" pitchFamily="18" charset="0"/>
              </a:rPr>
              <a:t>溶液浓度测定</a:t>
            </a:r>
            <a:endParaRPr kumimoji="0" lang="zh-CN" altLang="zh-CN" sz="1950" b="0" i="0" u="none" strike="noStrike" cap="none" normalizeH="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6" name="Rectangle 4"/>
          <p:cNvSpPr>
            <a:spLocks noChangeArrowheads="1"/>
          </p:cNvSpPr>
          <p:nvPr/>
        </p:nvSpPr>
        <p:spPr bwMode="auto">
          <a:xfrm>
            <a:off x="0" y="439736"/>
            <a:ext cx="7110282" cy="18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marL="0" marR="0" lvl="0" indent="0" algn="l" defTabSz="914400" rtl="0" eaLnBrk="0" fontAlgn="ctr" latinLnBrk="0" hangingPunct="0">
              <a:lnSpc>
                <a:spcPct val="100000"/>
              </a:lnSpc>
              <a:spcBef>
                <a:spcPct val="0"/>
              </a:spcBef>
              <a:spcAft>
                <a:spcPct val="0"/>
              </a:spcAft>
              <a:buClrTx/>
              <a:buSzTx/>
              <a:buFontTx/>
              <a:buNone/>
            </a:pPr>
            <a:r>
              <a:rPr kumimoji="0" lang="zh-CN" altLang="zh-CN" sz="750" b="0" i="0" u="none" strike="noStrike" cap="none" normalizeH="0" baseline="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a:t>
            </a:r>
            <a:endParaRPr kumimoji="0" lang="zh-CN" altLang="zh-CN" sz="1350" b="0" i="0" u="none" strike="noStrike" cap="none" normalizeH="0" baseline="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0" y="574356"/>
            <a:ext cx="711028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endParaRPr lang="zh-CN" altLang="en-US" sz="1350"/>
          </a:p>
        </p:txBody>
      </p:sp>
      <p:sp>
        <p:nvSpPr>
          <p:cNvPr id="8" name="文本框 7"/>
          <p:cNvSpPr txBox="1"/>
          <p:nvPr/>
        </p:nvSpPr>
        <p:spPr>
          <a:xfrm>
            <a:off x="629611" y="1239862"/>
            <a:ext cx="1566125" cy="391160"/>
          </a:xfrm>
          <a:prstGeom prst="rect">
            <a:avLst/>
          </a:prstGeom>
          <a:noFill/>
        </p:spPr>
        <p:txBody>
          <a:bodyPr wrap="square">
            <a:spAutoFit/>
          </a:bodyPr>
          <a:lstStyle/>
          <a:p>
            <a:r>
              <a:rPr kumimoji="0" lang="zh-CN" altLang="zh-CN" sz="1950" b="0" i="0" u="none" strike="noStrike" cap="none" normalizeH="0" baseline="0">
                <a:ln>
                  <a:noFill/>
                </a:ln>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实验原理：</a:t>
            </a:r>
            <a:endParaRPr lang="zh-CN" altLang="en-US" sz="1950">
              <a:latin typeface="Times New Roman" panose="02020603050405020304" pitchFamily="18" charset="0"/>
              <a:ea typeface="微软雅黑" panose="020B0503020204020204" charset="-122"/>
              <a:cs typeface="Times New Roman" panose="02020603050405020304" pitchFamily="18" charset="0"/>
            </a:endParaRPr>
          </a:p>
        </p:txBody>
      </p:sp>
      <p:sp>
        <p:nvSpPr>
          <p:cNvPr id="10" name="文本框 9"/>
          <p:cNvSpPr txBox="1"/>
          <p:nvPr/>
        </p:nvSpPr>
        <p:spPr>
          <a:xfrm>
            <a:off x="629611" y="3365606"/>
            <a:ext cx="4573329" cy="1441450"/>
          </a:xfrm>
          <a:prstGeom prst="rect">
            <a:avLst/>
          </a:prstGeom>
          <a:noFill/>
        </p:spPr>
        <p:txBody>
          <a:bodyPr wrap="square">
            <a:spAutoFit/>
          </a:bodyPr>
          <a:lstStyle/>
          <a:p>
            <a:pPr>
              <a:lnSpc>
                <a:spcPct val="150000"/>
              </a:lnSpc>
            </a:pP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若</a:t>
            </a:r>
            <a:r>
              <a:rPr lang="zh-CN" altLang="en-US"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读数时</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E</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管液面高于</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D</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管，未调液面即读数，则测得</a:t>
            </a:r>
            <a:r>
              <a:rPr lang="en-US" altLang="zh-CN" sz="1950" i="1"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c</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(CuSO</a:t>
            </a:r>
            <a:r>
              <a:rPr lang="en-US" altLang="zh-CN" sz="1950" kern="100" baseline="-250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4</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)________(</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填</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偏高</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偏低</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或</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无影响</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endParaRPr lang="zh-CN" altLang="en-US" sz="1950">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nvSpPr>
        <p:spPr>
          <a:xfrm>
            <a:off x="3312778" y="3864131"/>
            <a:ext cx="1259222" cy="391160"/>
          </a:xfrm>
          <a:prstGeom prst="rect">
            <a:avLst/>
          </a:prstGeom>
          <a:noFill/>
        </p:spPr>
        <p:txBody>
          <a:bodyPr wrap="square">
            <a:spAutoFit/>
          </a:bodyPr>
          <a:lstStyle/>
          <a:p>
            <a:r>
              <a:rPr lang="zh-CN" altLang="zh-CN"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偏</a:t>
            </a:r>
            <a:r>
              <a:rPr lang="zh-CN" altLang="en-US" sz="1950" kern="100">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高</a:t>
            </a:r>
            <a:endParaRPr lang="zh-CN" altLang="en-US" sz="195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2294" name="Picture 6"/>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contrast="-40000"/>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5328084" y="1008302"/>
            <a:ext cx="3275483" cy="2910558"/>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629611" y="1974739"/>
            <a:ext cx="4573329" cy="1441450"/>
          </a:xfrm>
          <a:prstGeom prst="rect">
            <a:avLst/>
          </a:prstGeom>
          <a:noFill/>
        </p:spPr>
        <p:txBody>
          <a:bodyPr wrap="square">
            <a:spAutoFit/>
          </a:bodyPr>
          <a:lstStyle/>
          <a:p>
            <a:pPr>
              <a:lnSpc>
                <a:spcPct val="150000"/>
              </a:lnSpc>
            </a:pPr>
            <a:r>
              <a:rPr lang="zh-CN" altLang="en-US"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仪器</a:t>
            </a:r>
            <a:r>
              <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BC</a:t>
            </a:r>
            <a:r>
              <a:rPr lang="zh-CN" altLang="en-US"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的作用 </a:t>
            </a:r>
            <a:endParaRPr lang="en-US"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p>
            <a:pPr>
              <a:lnSpc>
                <a:spcPct val="150000"/>
              </a:lnSpc>
            </a:pPr>
            <a:r>
              <a:rPr lang="zh-CN" altLang="en-US" sz="1950" u="sng"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                                           </a:t>
            </a:r>
            <a:endParaRPr lang="en-US" altLang="zh-CN" sz="1950" u="sng"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p>
            <a:pPr>
              <a:lnSpc>
                <a:spcPct val="150000"/>
              </a:lnSpc>
            </a:pPr>
            <a:r>
              <a:rPr lang="en-US" altLang="zh-CN" sz="1950" u="sng" kern="10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zh-CN" sz="1950" kern="10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t>
            </a:r>
            <a:endParaRPr lang="zh-CN" altLang="en-US" sz="1950">
              <a:latin typeface="Times New Roman" panose="02020603050405020304" pitchFamily="18" charset="0"/>
              <a:ea typeface="微软雅黑" panose="020B0503020204020204" charset="-122"/>
              <a:cs typeface="Times New Roman" panose="02020603050405020304" pitchFamily="18" charset="0"/>
            </a:endParaRPr>
          </a:p>
        </p:txBody>
      </p:sp>
      <p:sp>
        <p:nvSpPr>
          <p:cNvPr id="15" name="文本框 14"/>
          <p:cNvSpPr txBox="1"/>
          <p:nvPr/>
        </p:nvSpPr>
        <p:spPr>
          <a:xfrm>
            <a:off x="692183" y="2367416"/>
            <a:ext cx="4573329" cy="991235"/>
          </a:xfrm>
          <a:prstGeom prst="rect">
            <a:avLst/>
          </a:prstGeom>
          <a:noFill/>
        </p:spPr>
        <p:txBody>
          <a:bodyPr wrap="square">
            <a:spAutoFit/>
          </a:bodyPr>
          <a:lstStyle/>
          <a:p>
            <a:pPr>
              <a:lnSpc>
                <a:spcPct val="150000"/>
              </a:lnSpc>
            </a:pPr>
            <a:r>
              <a:rPr lang="zh-CN" altLang="zh-CN" sz="1950" kern="100">
                <a:solidFill>
                  <a:srgbClr val="C00000"/>
                </a:solidFill>
                <a:latin typeface="Times New Roman" panose="02020603050405020304" pitchFamily="18" charset="0"/>
                <a:ea typeface="微软雅黑" panose="020B0503020204020204" charset="-122"/>
                <a:cs typeface="Times New Roman" panose="02020603050405020304" pitchFamily="18" charset="0"/>
              </a:rPr>
              <a:t>平衡气压，</a:t>
            </a:r>
            <a:r>
              <a:rPr lang="zh-CN" altLang="en-US" sz="1950" kern="100">
                <a:solidFill>
                  <a:srgbClr val="C00000"/>
                </a:solidFill>
                <a:latin typeface="Times New Roman" panose="02020603050405020304" pitchFamily="18" charset="0"/>
                <a:ea typeface="微软雅黑" panose="020B0503020204020204" charset="-122"/>
                <a:cs typeface="Times New Roman" panose="02020603050405020304" pitchFamily="18" charset="0"/>
              </a:rPr>
              <a:t>使</a:t>
            </a:r>
            <a:r>
              <a:rPr lang="zh-CN" altLang="zh-CN" sz="1950" kern="100">
                <a:solidFill>
                  <a:srgbClr val="C00000"/>
                </a:solidFill>
                <a:latin typeface="Times New Roman" panose="02020603050405020304" pitchFamily="18" charset="0"/>
                <a:ea typeface="微软雅黑" panose="020B0503020204020204" charset="-122"/>
                <a:cs typeface="Times New Roman" panose="02020603050405020304" pitchFamily="18" charset="0"/>
              </a:rPr>
              <a:t>液体顺利滴下</a:t>
            </a:r>
            <a:r>
              <a:rPr lang="zh-CN" altLang="en-US" sz="1950" kern="10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zh-CN" altLang="zh-CN" sz="1950" kern="100">
                <a:solidFill>
                  <a:srgbClr val="C00000"/>
                </a:solidFill>
                <a:latin typeface="Times New Roman" panose="02020603050405020304" pitchFamily="18" charset="0"/>
                <a:ea typeface="微软雅黑" panose="020B0503020204020204" charset="-122"/>
                <a:cs typeface="Times New Roman" panose="02020603050405020304" pitchFamily="18" charset="0"/>
              </a:rPr>
              <a:t>加入的液体不占体积</a:t>
            </a:r>
            <a:r>
              <a:rPr lang="zh-CN" altLang="en-US" sz="1950" kern="100">
                <a:solidFill>
                  <a:srgbClr val="C00000"/>
                </a:solidFill>
                <a:latin typeface="Times New Roman" panose="02020603050405020304" pitchFamily="18" charset="0"/>
                <a:ea typeface="微软雅黑" panose="020B0503020204020204" charset="-122"/>
                <a:cs typeface="Times New Roman" panose="02020603050405020304" pitchFamily="18" charset="0"/>
              </a:rPr>
              <a:t>，防止影响气体体积的测定</a:t>
            </a:r>
          </a:p>
        </p:txBody>
      </p:sp>
      <p:sp>
        <p:nvSpPr>
          <p:cNvPr id="11" name="矩形: 圆角 8"/>
          <p:cNvSpPr/>
          <p:nvPr/>
        </p:nvSpPr>
        <p:spPr>
          <a:xfrm>
            <a:off x="89535" y="221456"/>
            <a:ext cx="508159" cy="438626"/>
          </a:xfrm>
          <a:prstGeom prst="roundRect">
            <a:avLst>
              <a:gd name="adj" fmla="val 50000"/>
            </a:avLst>
          </a:prstGeom>
          <a:solidFill>
            <a:srgbClr val="0070C0"/>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n w="18415" cmpd="sng">
                <a:solidFill>
                  <a:srgbClr val="0066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3189" y="1164585"/>
            <a:ext cx="2538282" cy="64701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4" r:link="rId5" cstate="print">
            <a:extLst>
              <a:ext uri="{28A0092B-C50C-407E-A947-70E740481C1C}">
                <a14:useLocalDpi xmlns:a14="http://schemas.microsoft.com/office/drawing/2010/main" val="0"/>
              </a:ext>
            </a:extLst>
          </a:blip>
          <a:stretch>
            <a:fillRect/>
          </a:stretch>
        </p:blipFill>
        <p:spPr bwMode="auto">
          <a:xfrm>
            <a:off x="5814121" y="1113635"/>
            <a:ext cx="2586730" cy="2413732"/>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21691" y="2020856"/>
            <a:ext cx="4266474" cy="13463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305526" y="195744"/>
            <a:ext cx="8424936"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lvl="0" eaLnBrk="0" hangingPunct="0">
              <a:lnSpc>
                <a:spcPct val="150000"/>
              </a:lnSpc>
            </a:pPr>
            <a:r>
              <a:rPr lang="zh-CN" altLang="en-US" sz="1950">
                <a:latin typeface="Times New Roman" panose="02020603050405020304" pitchFamily="18" charset="0"/>
                <a:ea typeface="微软雅黑" panose="020B0503020204020204" charset="-122"/>
                <a:cs typeface="Times New Roman" panose="02020603050405020304" pitchFamily="18" charset="0"/>
              </a:rPr>
              <a:t>（</a:t>
            </a:r>
            <a:r>
              <a:rPr lang="en-US" altLang="zh-CN" sz="1950">
                <a:latin typeface="Times New Roman" panose="02020603050405020304" pitchFamily="18" charset="0"/>
                <a:ea typeface="微软雅黑" panose="020B0503020204020204" charset="-122"/>
                <a:cs typeface="Times New Roman" panose="02020603050405020304" pitchFamily="18" charset="0"/>
              </a:rPr>
              <a:t>2023·</a:t>
            </a:r>
            <a:r>
              <a:rPr lang="zh-CN" altLang="en-US" sz="1950">
                <a:latin typeface="Times New Roman" panose="02020603050405020304" pitchFamily="18" charset="0"/>
                <a:ea typeface="微软雅黑" panose="020B0503020204020204" charset="-122"/>
                <a:cs typeface="Times New Roman" panose="02020603050405020304" pitchFamily="18" charset="0"/>
              </a:rPr>
              <a:t>湖南）</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邻硝基苯胺的催化氢化反应反应的原理和实验装置图如下</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夹持装置和搅拌装置略</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。装置</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Ⅰ</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用于储存</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H</a:t>
            </a:r>
            <a:r>
              <a:rPr kumimoji="0" lang="en-US" altLang="zh-CN" sz="195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和监测反应过程。</a:t>
            </a:r>
          </a:p>
        </p:txBody>
      </p:sp>
      <p:sp>
        <p:nvSpPr>
          <p:cNvPr id="3" name="Rectangle 5"/>
          <p:cNvSpPr>
            <a:spLocks noChangeArrowheads="1"/>
          </p:cNvSpPr>
          <p:nvPr/>
        </p:nvSpPr>
        <p:spPr bwMode="auto">
          <a:xfrm>
            <a:off x="359532" y="1341934"/>
            <a:ext cx="26416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spAutoFit/>
          </a:bodyPr>
          <a:lstStyle/>
          <a:p>
            <a:endParaRPr lang="zh-CN" altLang="en-US" sz="1950">
              <a:latin typeface="Times New Roman" panose="02020603050405020304" pitchFamily="18" charset="0"/>
              <a:ea typeface="微软雅黑" panose="020B0503020204020204" charset="-122"/>
              <a:cs typeface="Times New Roman" panose="02020603050405020304" pitchFamily="18" charset="0"/>
            </a:endParaRPr>
          </a:p>
        </p:txBody>
      </p:sp>
      <p:sp>
        <p:nvSpPr>
          <p:cNvPr id="8" name="Rectangle 6"/>
          <p:cNvSpPr>
            <a:spLocks noChangeArrowheads="1"/>
          </p:cNvSpPr>
          <p:nvPr/>
        </p:nvSpPr>
        <p:spPr bwMode="auto">
          <a:xfrm>
            <a:off x="251330" y="3571822"/>
            <a:ext cx="8279324"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向集气管中充入</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H</a:t>
            </a:r>
            <a:r>
              <a:rPr kumimoji="0" lang="en-US" altLang="zh-CN" sz="1950" b="0" i="0" u="none" strike="noStrike" cap="none" normalizeH="0" baseline="-3000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2</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时，三通阀的孔路位置如下图所示；发生氢化反应时，</a:t>
            </a:r>
            <a:r>
              <a:rPr kumimoji="0" lang="zh-CN" altLang="en-US" sz="195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集气管向装置</a:t>
            </a:r>
            <a:r>
              <a:rPr kumimoji="0" lang="en-US" altLang="zh-CN" sz="195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Ⅱ</a:t>
            </a:r>
            <a:r>
              <a:rPr kumimoji="0" lang="zh-CN" altLang="en-US" sz="1950" b="0" i="0" u="none" strike="noStrike" cap="none" normalizeH="0" baseline="0">
                <a:ln>
                  <a:noFill/>
                </a:ln>
                <a:solidFill>
                  <a:srgbClr val="C00000"/>
                </a:solidFill>
                <a:effectLst/>
                <a:latin typeface="Times New Roman" panose="02020603050405020304" pitchFamily="18" charset="0"/>
                <a:ea typeface="微软雅黑" panose="020B0503020204020204" charset="-122"/>
                <a:cs typeface="Times New Roman" panose="02020603050405020304" pitchFamily="18" charset="0"/>
              </a:rPr>
              <a:t>供气</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，此时孔路位置需调节为</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____________</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p:txBody>
      </p:sp>
      <p:sp>
        <p:nvSpPr>
          <p:cNvPr id="9" name="文本框 8"/>
          <p:cNvSpPr txBox="1"/>
          <p:nvPr/>
        </p:nvSpPr>
        <p:spPr>
          <a:xfrm>
            <a:off x="5508508" y="4137910"/>
            <a:ext cx="347980" cy="391160"/>
          </a:xfrm>
          <a:prstGeom prst="rect">
            <a:avLst/>
          </a:prstGeom>
          <a:noFill/>
        </p:spPr>
        <p:txBody>
          <a:bodyPr wrap="none" rtlCol="0">
            <a:spAutoFit/>
          </a:bodyPr>
          <a:lstStyle/>
          <a:p>
            <a:r>
              <a:rPr lang="en-US" altLang="zh-CN" sz="1950">
                <a:solidFill>
                  <a:srgbClr val="C00000"/>
                </a:solidFill>
                <a:latin typeface="Times New Roman" panose="02020603050405020304" pitchFamily="18" charset="0"/>
                <a:cs typeface="Times New Roman" panose="02020603050405020304" pitchFamily="18" charset="0"/>
              </a:rPr>
              <a:t>B</a:t>
            </a:r>
            <a:endParaRPr lang="zh-CN" altLang="en-US" sz="1950">
              <a:solidFill>
                <a:srgbClr val="C00000"/>
              </a:solidFill>
              <a:latin typeface="Times New Roman" panose="02020603050405020304" pitchFamily="18" charset="0"/>
              <a:cs typeface="Times New Roman" panose="02020603050405020304" pitchFamily="18" charset="0"/>
            </a:endParaRPr>
          </a:p>
        </p:txBody>
      </p:sp>
      <p:sp>
        <p:nvSpPr>
          <p:cNvPr id="24" name="矩形 23"/>
          <p:cNvSpPr/>
          <p:nvPr/>
        </p:nvSpPr>
        <p:spPr>
          <a:xfrm>
            <a:off x="305835" y="4584851"/>
            <a:ext cx="8559000" cy="575945"/>
          </a:xfrm>
          <a:prstGeom prst="rect">
            <a:avLst/>
          </a:prstGeom>
        </p:spPr>
        <p:txBody>
          <a:bodyPr wrap="square">
            <a:spAutoFit/>
          </a:bodyPr>
          <a:lstStyle/>
          <a:p>
            <a:pPr algn="just">
              <a:lnSpc>
                <a:spcPct val="150000"/>
              </a:lnSpc>
              <a:spcAft>
                <a:spcPct val="0"/>
              </a:spcAft>
            </a:pPr>
            <a:r>
              <a:rPr lang="en-US" altLang="zh-CN" sz="2100" kern="100">
                <a:latin typeface="Times New Roman" panose="02020603050405020304" pitchFamily="18" charset="0"/>
                <a:ea typeface="方正中等线简体" panose="03000509000000000000" pitchFamily="65" charset="-122"/>
                <a:cs typeface="Courier New" panose="02070309020205020404" pitchFamily="49" charset="0"/>
              </a:rPr>
              <a:t>(5)</a:t>
            </a:r>
            <a:r>
              <a:rPr lang="zh-CN" altLang="zh-CN" sz="2100" kern="100">
                <a:latin typeface="Times New Roman" panose="02020603050405020304" pitchFamily="18" charset="0"/>
                <a:ea typeface="方正中等线简体" panose="03000509000000000000" pitchFamily="65" charset="-122"/>
                <a:cs typeface="Times New Roman" panose="02020603050405020304" pitchFamily="18" charset="0"/>
              </a:rPr>
              <a:t>仪器</a:t>
            </a:r>
            <a:r>
              <a:rPr lang="en-US" altLang="zh-CN" sz="2100" kern="100">
                <a:latin typeface="Times New Roman" panose="02020603050405020304" pitchFamily="18" charset="0"/>
                <a:ea typeface="方正中等线简体" panose="03000509000000000000" pitchFamily="65" charset="-122"/>
                <a:cs typeface="Courier New" panose="02070309020205020404" pitchFamily="49" charset="0"/>
              </a:rPr>
              <a:t>M</a:t>
            </a:r>
            <a:r>
              <a:rPr lang="zh-CN" altLang="zh-CN" sz="2100" kern="100">
                <a:latin typeface="Times New Roman" panose="02020603050405020304" pitchFamily="18" charset="0"/>
                <a:ea typeface="方正中等线简体" panose="03000509000000000000" pitchFamily="65" charset="-122"/>
                <a:cs typeface="Times New Roman" panose="02020603050405020304" pitchFamily="18" charset="0"/>
              </a:rPr>
              <a:t>的名称是</a:t>
            </a:r>
            <a:r>
              <a:rPr lang="en-US" altLang="zh-CN" sz="2100" kern="100">
                <a:latin typeface="Times New Roman" panose="02020603050405020304" pitchFamily="18" charset="0"/>
                <a:ea typeface="方正中等线简体" panose="03000509000000000000" pitchFamily="65" charset="-122"/>
                <a:cs typeface="Courier New" panose="02070309020205020404" pitchFamily="49" charset="0"/>
              </a:rPr>
              <a:t>______________</a:t>
            </a:r>
            <a:r>
              <a:rPr lang="zh-CN" altLang="zh-CN" sz="2100" kern="1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79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2541805" y="4530845"/>
            <a:ext cx="1783080" cy="575945"/>
          </a:xfrm>
          <a:prstGeom prst="rect">
            <a:avLst/>
          </a:prstGeom>
        </p:spPr>
        <p:txBody>
          <a:bodyPr wrap="none">
            <a:spAutoFit/>
          </a:bodyPr>
          <a:lstStyle/>
          <a:p>
            <a:pPr algn="just">
              <a:lnSpc>
                <a:spcPct val="150000"/>
              </a:lnSpc>
              <a:spcAft>
                <a:spcPct val="0"/>
              </a:spcAft>
            </a:pPr>
            <a:r>
              <a:rPr lang="zh-CN" altLang="zh-CN" sz="2100" kern="100">
                <a:solidFill>
                  <a:srgbClr val="C00000"/>
                </a:solidFill>
                <a:latin typeface="Times New Roman" panose="02020603050405020304" pitchFamily="18" charset="0"/>
                <a:ea typeface="方正中等线简体" panose="03000509000000000000" pitchFamily="65" charset="-122"/>
              </a:rPr>
              <a:t>恒压滴液漏斗</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502" y="188953"/>
            <a:ext cx="508380" cy="471235"/>
            <a:chOff x="438088" y="386715"/>
            <a:chExt cx="2152528" cy="628313"/>
          </a:xfrm>
        </p:grpSpPr>
        <p:sp>
          <p:nvSpPr>
            <p:cNvPr id="3" name="矩形: 圆角 2"/>
            <p:cNvSpPr/>
            <p:nvPr/>
          </p:nvSpPr>
          <p:spPr>
            <a:xfrm>
              <a:off x="438088" y="430253"/>
              <a:ext cx="2152528" cy="584775"/>
            </a:xfrm>
            <a:prstGeom prst="roundRect">
              <a:avLst>
                <a:gd name="adj" fmla="val 50000"/>
              </a:avLst>
            </a:prstGeom>
            <a:solidFill>
              <a:srgbClr val="0070C0"/>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n w="18415" cmpd="sng">
                  <a:solidFill>
                    <a:srgbClr val="0066FF"/>
                  </a:solidFill>
                  <a:prstDash val="solid"/>
                </a:ln>
                <a:solidFill>
                  <a:srgbClr val="FFFFFF"/>
                </a:solidFill>
                <a:effectLst>
                  <a:outerShdw blurRad="63500" dir="3600000" algn="tl" rotWithShape="0">
                    <a:srgbClr val="000000">
                      <a:alpha val="70000"/>
                    </a:srgbClr>
                  </a:outerShdw>
                </a:effectLst>
              </a:endParaRPr>
            </a:p>
          </p:txBody>
        </p:sp>
        <p:sp>
          <p:nvSpPr>
            <p:cNvPr id="4" name="文本框 177203"/>
            <p:cNvSpPr txBox="1"/>
            <p:nvPr/>
          </p:nvSpPr>
          <p:spPr>
            <a:xfrm>
              <a:off x="908749" y="386715"/>
              <a:ext cx="1633176" cy="613833"/>
            </a:xfrm>
            <a:prstGeom prst="rect">
              <a:avLst/>
            </a:prstGeom>
            <a:noFill/>
            <a:ln w="12700">
              <a:noFill/>
            </a:ln>
          </p:spPr>
          <p:txBody>
            <a:bodyPr wrap="square" anchor="t">
              <a:spAutoFit/>
            </a:bodyPr>
            <a:lstStyle/>
            <a:p>
              <a:pPr algn="just">
                <a:spcBef>
                  <a:spcPct val="50000"/>
                </a:spcBef>
              </a:pPr>
              <a:endParaRPr lang="zh-CN" altLang="en-US" sz="2400" b="1">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panose="02010600030101010101" pitchFamily="2" charset="-122"/>
              </a:endParaRPr>
            </a:p>
          </p:txBody>
        </p:sp>
      </p:grpSp>
      <p:sp>
        <p:nvSpPr>
          <p:cNvPr id="5" name="文本框 4"/>
          <p:cNvSpPr txBox="1"/>
          <p:nvPr/>
        </p:nvSpPr>
        <p:spPr>
          <a:xfrm>
            <a:off x="683568" y="242959"/>
            <a:ext cx="2011680" cy="460375"/>
          </a:xfrm>
          <a:prstGeom prst="rect">
            <a:avLst/>
          </a:prstGeom>
          <a:noFill/>
        </p:spPr>
        <p:txBody>
          <a:bodyPr wrap="none" rtlCol="0">
            <a:spAutoFit/>
          </a:bodyPr>
          <a:lstStyle/>
          <a:p>
            <a:r>
              <a:rPr lang="zh-CN" altLang="en-US" sz="2400">
                <a:latin typeface="微软雅黑" panose="020B0503020204020204" charset="-122"/>
                <a:ea typeface="微软雅黑" panose="020B0503020204020204" charset="-122"/>
              </a:rPr>
              <a:t>减压蒸馏装置</a:t>
            </a:r>
          </a:p>
        </p:txBody>
      </p:sp>
      <p:sp>
        <p:nvSpPr>
          <p:cNvPr id="6" name="Rectangle 2"/>
          <p:cNvSpPr>
            <a:spLocks noChangeArrowheads="1"/>
          </p:cNvSpPr>
          <p:nvPr/>
        </p:nvSpPr>
        <p:spPr bwMode="auto">
          <a:xfrm>
            <a:off x="573863" y="829297"/>
            <a:ext cx="8046894" cy="186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除杂后的葡萄糖醛酸溶液的浓缩过程、内酯化过程均在减压蒸馏下进行，减压蒸馏装置如图所示</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部分加热、夹持装置略</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。减压蒸馏需控制温度在</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50 ℃</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a:p>
            <a:pPr marL="0" marR="0" lvl="0" indent="0" algn="l" defTabSz="914400" rtl="0" eaLnBrk="0" fontAlgn="base" latinLnBrk="0" hangingPunct="0">
              <a:lnSpc>
                <a:spcPct val="150000"/>
              </a:lnSpc>
              <a:spcBef>
                <a:spcPct val="0"/>
              </a:spcBef>
              <a:spcAft>
                <a:spcPct val="0"/>
              </a:spcAft>
              <a:buClrTx/>
              <a:buSzTx/>
              <a:buFontTx/>
              <a:buNone/>
            </a:pPr>
            <a:endPar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10241" name="Picture 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564756" y="1815666"/>
            <a:ext cx="4158462" cy="21892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70601" y="2763171"/>
            <a:ext cx="4757482"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(1)</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该装置接真空系统的目的是</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___________________</a:t>
            </a:r>
            <a:r>
              <a:rPr lang="en-US" altLang="zh-CN" sz="1950" kern="100">
                <a:effectLst/>
                <a:latin typeface="Times New Roman" panose="02020603050405020304" pitchFamily="18" charset="0"/>
                <a:ea typeface="微软雅黑" panose="020B0503020204020204" charset="-122"/>
                <a:cs typeface="Times New Roman" panose="02020603050405020304" pitchFamily="18" charset="0"/>
              </a:rPr>
              <a:t>_</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_______</a:t>
            </a:r>
            <a:r>
              <a:rPr lang="en-US" altLang="zh-CN" sz="1950" kern="100">
                <a:effectLst/>
                <a:latin typeface="Times New Roman" panose="02020603050405020304" pitchFamily="18" charset="0"/>
                <a:ea typeface="微软雅黑" panose="020B0503020204020204" charset="-122"/>
                <a:cs typeface="Times New Roman" panose="02020603050405020304" pitchFamily="18" charset="0"/>
              </a:rPr>
              <a:t>___</a:t>
            </a:r>
            <a:r>
              <a:rPr kumimoji="0" lang="en-US" altLang="zh-CN"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____</a:t>
            </a:r>
            <a:r>
              <a:rPr kumimoji="0" lang="zh-CN" altLang="en-US" sz="1950" b="0" i="0" u="none" strike="noStrike" cap="none" normalizeH="0" baseline="0">
                <a:ln>
                  <a:noFill/>
                </a:ln>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a:t>
            </a:r>
          </a:p>
        </p:txBody>
      </p:sp>
      <p:sp>
        <p:nvSpPr>
          <p:cNvPr id="9" name="文本框 8"/>
          <p:cNvSpPr txBox="1"/>
          <p:nvPr/>
        </p:nvSpPr>
        <p:spPr>
          <a:xfrm>
            <a:off x="569301" y="3255276"/>
            <a:ext cx="4573329" cy="391160"/>
          </a:xfrm>
          <a:prstGeom prst="rect">
            <a:avLst/>
          </a:prstGeom>
          <a:noFill/>
        </p:spPr>
        <p:txBody>
          <a:bodyPr wrap="square">
            <a:spAutoFit/>
          </a:bodyPr>
          <a:lstStyle/>
          <a:p>
            <a:r>
              <a:rPr lang="zh-CN" altLang="zh-CN" sz="1950" kern="100">
                <a:solidFill>
                  <a:srgbClr val="C00000"/>
                </a:solidFill>
                <a:effectLst/>
                <a:latin typeface="微软雅黑" panose="020B0503020204020204" charset="-122"/>
                <a:ea typeface="微软雅黑" panose="020B0503020204020204" charset="-122"/>
                <a:cs typeface="Times New Roman" panose="02020603050405020304" pitchFamily="18" charset="0"/>
              </a:rPr>
              <a:t>减小装置内的压强，降低物质的沸点</a:t>
            </a:r>
            <a:endParaRPr lang="zh-CN" altLang="en-US" sz="1950">
              <a:solidFill>
                <a:srgbClr val="C00000"/>
              </a:solidFill>
              <a:latin typeface="微软雅黑" panose="020B0503020204020204" charset="-122"/>
              <a:ea typeface="微软雅黑" panose="020B0503020204020204" charset="-122"/>
            </a:endParaRPr>
          </a:p>
        </p:txBody>
      </p:sp>
      <p:sp>
        <p:nvSpPr>
          <p:cNvPr id="11" name="文本框 10"/>
          <p:cNvSpPr txBox="1"/>
          <p:nvPr/>
        </p:nvSpPr>
        <p:spPr>
          <a:xfrm>
            <a:off x="570602" y="3823102"/>
            <a:ext cx="5821822" cy="991235"/>
          </a:xfrm>
          <a:prstGeom prst="rect">
            <a:avLst/>
          </a:prstGeom>
          <a:noFill/>
        </p:spPr>
        <p:txBody>
          <a:bodyPr wrap="square">
            <a:spAutoFit/>
          </a:bodyPr>
          <a:lstStyle/>
          <a:p>
            <a:pPr>
              <a:lnSpc>
                <a:spcPct val="150000"/>
              </a:lnSpc>
            </a:pPr>
            <a:r>
              <a:rPr lang="en-US" altLang="zh-CN" sz="1950" kern="100">
                <a:effectLst/>
                <a:latin typeface="Times New Roman" panose="02020603050405020304" pitchFamily="18" charset="0"/>
                <a:ea typeface="微软雅黑" panose="020B0503020204020204" charset="-122"/>
                <a:cs typeface="Times New Roman" panose="02020603050405020304" pitchFamily="18" charset="0"/>
              </a:rPr>
              <a:t>(2)</a:t>
            </a:r>
            <a:r>
              <a:rPr lang="zh-CN" altLang="zh-CN" sz="1950" kern="100">
                <a:effectLst/>
                <a:latin typeface="Times New Roman" panose="02020603050405020304" pitchFamily="18" charset="0"/>
                <a:ea typeface="微软雅黑" panose="020B0503020204020204" charset="-122"/>
                <a:cs typeface="Times New Roman" panose="02020603050405020304" pitchFamily="18" charset="0"/>
              </a:rPr>
              <a:t>毛细管的作用是</a:t>
            </a:r>
            <a:r>
              <a:rPr lang="en-US" altLang="zh-CN" sz="1950" kern="100">
                <a:effectLst/>
                <a:latin typeface="Times New Roman" panose="02020603050405020304" pitchFamily="18" charset="0"/>
                <a:ea typeface="微软雅黑" panose="020B0503020204020204" charset="-122"/>
                <a:cs typeface="Times New Roman" panose="02020603050405020304" pitchFamily="18" charset="0"/>
              </a:rPr>
              <a:t>____________________________________________</a:t>
            </a:r>
            <a:r>
              <a:rPr lang="zh-CN" altLang="zh-CN" sz="1950" kern="100">
                <a:effectLst/>
                <a:latin typeface="Times New Roman" panose="02020603050405020304" pitchFamily="18" charset="0"/>
                <a:ea typeface="微软雅黑" panose="020B0503020204020204" charset="-122"/>
                <a:cs typeface="Times New Roman" panose="02020603050405020304" pitchFamily="18" charset="0"/>
              </a:rPr>
              <a:t>。</a:t>
            </a:r>
          </a:p>
        </p:txBody>
      </p:sp>
      <p:sp>
        <p:nvSpPr>
          <p:cNvPr id="13" name="文本框 12"/>
          <p:cNvSpPr txBox="1"/>
          <p:nvPr/>
        </p:nvSpPr>
        <p:spPr>
          <a:xfrm>
            <a:off x="686612" y="4339460"/>
            <a:ext cx="5438529" cy="391160"/>
          </a:xfrm>
          <a:prstGeom prst="rect">
            <a:avLst/>
          </a:prstGeom>
          <a:noFill/>
        </p:spPr>
        <p:txBody>
          <a:bodyPr wrap="square">
            <a:spAutoFit/>
          </a:bodyPr>
          <a:lstStyle/>
          <a:p>
            <a:r>
              <a:rPr lang="zh-CN" altLang="zh-CN" sz="1950" kern="100">
                <a:solidFill>
                  <a:srgbClr val="C00000"/>
                </a:solidFill>
                <a:latin typeface="微软雅黑" panose="020B0503020204020204" charset="-122"/>
                <a:ea typeface="微软雅黑" panose="020B0503020204020204" charset="-122"/>
                <a:cs typeface="Times New Roman" panose="02020603050405020304" pitchFamily="18" charset="0"/>
              </a:rPr>
              <a:t>可吸入少量的空气，产生微小气泡，防止暴沸</a:t>
            </a:r>
            <a:endParaRPr lang="zh-CN" altLang="en-US" sz="1950" kern="100">
              <a:solidFill>
                <a:srgbClr val="C00000"/>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1000" y="258604"/>
            <a:ext cx="3345180" cy="460375"/>
          </a:xfrm>
          <a:prstGeom prst="rect">
            <a:avLst/>
          </a:prstGeom>
          <a:noFill/>
        </p:spPr>
        <p:txBody>
          <a:bodyPr wrap="square" rtlCol="0" anchor="t">
            <a:spAutoFit/>
          </a:bodyPr>
          <a:lstStyle/>
          <a:p>
            <a:pPr algn="l"/>
            <a:r>
              <a:rPr lang="zh-CN" altLang="en-US" sz="2400" b="1" dirty="0">
                <a:gradFill>
                  <a:gsLst>
                    <a:gs pos="0">
                      <a:srgbClr val="012D86"/>
                    </a:gs>
                    <a:gs pos="100000">
                      <a:srgbClr val="0E2557"/>
                    </a:gs>
                  </a:gsLst>
                  <a:lin scaled="0"/>
                </a:gradFill>
                <a:latin typeface="微软雅黑" panose="020B0503020204020204" charset="-122"/>
                <a:ea typeface="微软雅黑" panose="020B0503020204020204" charset="-122"/>
                <a:sym typeface="+mn-ea"/>
              </a:rPr>
              <a:t>六、</a:t>
            </a:r>
            <a:r>
              <a:rPr lang="zh-CN" altLang="en-US" sz="2400" b="1">
                <a:solidFill>
                  <a:srgbClr val="0000FF"/>
                </a:solidFill>
                <a:latin typeface="+mj-ea"/>
                <a:ea typeface="+mj-ea"/>
                <a:sym typeface="+mn-ea"/>
              </a:rPr>
              <a:t>减压过滤（抽滤）</a:t>
            </a:r>
            <a:endParaRPr lang="zh-CN" altLang="en-US" sz="2400" b="1">
              <a:gradFill>
                <a:gsLst>
                  <a:gs pos="0">
                    <a:srgbClr val="012D86"/>
                  </a:gs>
                  <a:gs pos="100000">
                    <a:srgbClr val="0E2557"/>
                  </a:gs>
                </a:gsLst>
                <a:lin scaled="0"/>
              </a:gradFill>
              <a:latin typeface="微软雅黑" panose="020B0503020204020204" charset="-122"/>
              <a:ea typeface="微软雅黑" panose="020B0503020204020204" charset="-122"/>
              <a:sym typeface="+mn-ea"/>
            </a:endParaRPr>
          </a:p>
        </p:txBody>
      </p:sp>
      <p:pic>
        <p:nvPicPr>
          <p:cNvPr id="22" name="Picture 2" descr="YZ60"/>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4931" y="1654244"/>
            <a:ext cx="4470980" cy="248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5" name="Rectangle 1"/>
          <p:cNvSpPr>
            <a:spLocks noChangeArrowheads="1"/>
          </p:cNvSpPr>
          <p:nvPr/>
        </p:nvSpPr>
        <p:spPr bwMode="auto">
          <a:xfrm>
            <a:off x="342458" y="910098"/>
            <a:ext cx="8459837" cy="530225"/>
          </a:xfrm>
          <a:prstGeom prst="rect">
            <a:avLst/>
          </a:prstGeom>
          <a:noFill/>
          <a:ln w="9525">
            <a:noFill/>
            <a:miter lim="800000"/>
          </a:ln>
          <a:effectLst/>
        </p:spPr>
        <p:txBody>
          <a:bodyPr vert="horz" wrap="square" lIns="68580" tIns="34290" rIns="68580" bIns="3429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a:ln>
                  <a:noFill/>
                </a:ln>
                <a:solidFill>
                  <a:srgbClr val="C00000"/>
                </a:solidFill>
                <a:effectLst/>
                <a:latin typeface="+mj-ea"/>
                <a:ea typeface="+mj-ea"/>
                <a:cs typeface="Times New Roman" panose="02020603050405020304" pitchFamily="18" charset="0"/>
              </a:rPr>
              <a:t> 知识</a:t>
            </a:r>
            <a:r>
              <a:rPr kumimoji="0" lang="zh-CN" sz="1500" b="1" i="0" u="none" strike="noStrike" cap="none" normalizeH="0" baseline="0">
                <a:ln>
                  <a:noFill/>
                </a:ln>
                <a:solidFill>
                  <a:srgbClr val="C00000"/>
                </a:solidFill>
                <a:effectLst/>
                <a:latin typeface="+mj-ea"/>
                <a:ea typeface="+mj-ea"/>
                <a:cs typeface="Times New Roman" panose="02020603050405020304" pitchFamily="18" charset="0"/>
              </a:rPr>
              <a:t>点溯源：</a:t>
            </a:r>
            <a:r>
              <a:rPr kumimoji="0" lang="zh-CN" sz="1500" b="1" i="0" u="none" strike="noStrike" cap="none" normalizeH="0" baseline="0">
                <a:ln>
                  <a:noFill/>
                </a:ln>
                <a:solidFill>
                  <a:srgbClr val="C00000"/>
                </a:solidFill>
                <a:effectLst/>
                <a:latin typeface="+mj-ea"/>
                <a:ea typeface="+mj-ea"/>
                <a:cs typeface="Arial" panose="020B0604020202020204" pitchFamily="34" charset="0"/>
              </a:rPr>
              <a:t>“减压过滤”来自苏教版选修</a:t>
            </a:r>
            <a:r>
              <a:rPr kumimoji="0" lang="en-US" altLang="zh-CN" sz="1500" b="1" i="0" u="none" strike="noStrike" cap="none" normalizeH="0" baseline="0">
                <a:ln>
                  <a:noFill/>
                </a:ln>
                <a:solidFill>
                  <a:srgbClr val="C00000"/>
                </a:solidFill>
                <a:effectLst/>
                <a:latin typeface="+mj-ea"/>
                <a:ea typeface="+mj-ea"/>
                <a:cs typeface="Arial" panose="020B0604020202020204" pitchFamily="34" charset="0"/>
              </a:rPr>
              <a:t>6《</a:t>
            </a:r>
            <a:r>
              <a:rPr kumimoji="0" lang="zh-CN" altLang="en-US" sz="1500" b="1" i="0" u="none" strike="noStrike" cap="none" normalizeH="0" baseline="0">
                <a:ln>
                  <a:noFill/>
                </a:ln>
                <a:solidFill>
                  <a:srgbClr val="C00000"/>
                </a:solidFill>
                <a:effectLst/>
                <a:latin typeface="+mj-ea"/>
                <a:ea typeface="+mj-ea"/>
                <a:cs typeface="Arial" panose="020B0604020202020204" pitchFamily="34" charset="0"/>
              </a:rPr>
              <a:t>实验化学</a:t>
            </a:r>
            <a:r>
              <a:rPr kumimoji="0" lang="en-US" altLang="zh-CN" sz="1500" b="1" i="0" u="none" strike="noStrike" cap="none" normalizeH="0" baseline="0">
                <a:ln>
                  <a:noFill/>
                </a:ln>
                <a:solidFill>
                  <a:srgbClr val="C00000"/>
                </a:solidFill>
                <a:effectLst/>
                <a:latin typeface="+mj-ea"/>
                <a:ea typeface="+mj-ea"/>
                <a:cs typeface="Arial" panose="020B0604020202020204" pitchFamily="34" charset="0"/>
              </a:rPr>
              <a:t>》</a:t>
            </a:r>
            <a:r>
              <a:rPr kumimoji="0" lang="zh-CN" altLang="en-US" sz="1500" b="1" i="0" u="none" strike="noStrike" cap="none" normalizeH="0" baseline="0">
                <a:ln>
                  <a:noFill/>
                </a:ln>
                <a:solidFill>
                  <a:srgbClr val="C00000"/>
                </a:solidFill>
                <a:effectLst/>
                <a:latin typeface="+mj-ea"/>
                <a:ea typeface="+mj-ea"/>
                <a:cs typeface="Arial" panose="020B0604020202020204" pitchFamily="34" charset="0"/>
              </a:rPr>
              <a:t>硝酸钾晶体的制备，第</a:t>
            </a:r>
            <a:r>
              <a:rPr kumimoji="0" lang="en-US" altLang="zh-CN" sz="1500" b="1" i="0" u="none" strike="noStrike" cap="none" normalizeH="0" baseline="0">
                <a:ln>
                  <a:noFill/>
                </a:ln>
                <a:solidFill>
                  <a:srgbClr val="C00000"/>
                </a:solidFill>
                <a:effectLst/>
                <a:latin typeface="+mj-ea"/>
                <a:ea typeface="+mj-ea"/>
                <a:cs typeface="Arial" panose="020B0604020202020204" pitchFamily="34" charset="0"/>
              </a:rPr>
              <a:t>14</a:t>
            </a:r>
            <a:r>
              <a:rPr kumimoji="0" lang="zh-CN" altLang="en-US" sz="1500" b="1" i="0" u="none" strike="noStrike" cap="none" normalizeH="0" baseline="0">
                <a:ln>
                  <a:noFill/>
                </a:ln>
                <a:solidFill>
                  <a:srgbClr val="C00000"/>
                </a:solidFill>
                <a:effectLst/>
                <a:latin typeface="+mj-ea"/>
                <a:ea typeface="+mj-ea"/>
                <a:cs typeface="Arial" panose="020B0604020202020204" pitchFamily="34" charset="0"/>
              </a:rPr>
              <a:t>页“操作向导”。装置示意图如图所示。</a:t>
            </a:r>
            <a:endParaRPr kumimoji="0" lang="zh-CN" altLang="en-US" sz="1500" b="1" i="0" u="none" strike="noStrike" cap="none" normalizeH="0" baseline="0">
              <a:ln>
                <a:noFill/>
              </a:ln>
              <a:solidFill>
                <a:srgbClr val="C00000"/>
              </a:solidFill>
              <a:effectLst/>
              <a:latin typeface="+mj-ea"/>
              <a:ea typeface="+mj-ea"/>
              <a:cs typeface="宋体" panose="02010600030101010101" pitchFamily="2" charset="-122"/>
            </a:endParaRPr>
          </a:p>
        </p:txBody>
      </p:sp>
      <p:sp>
        <p:nvSpPr>
          <p:cNvPr id="6" name="TextBox 5"/>
          <p:cNvSpPr txBox="1"/>
          <p:nvPr/>
        </p:nvSpPr>
        <p:spPr>
          <a:xfrm>
            <a:off x="1115021" y="4408550"/>
            <a:ext cx="3726414" cy="368300"/>
          </a:xfrm>
          <a:prstGeom prst="rect">
            <a:avLst/>
          </a:prstGeom>
          <a:noFill/>
        </p:spPr>
        <p:txBody>
          <a:bodyPr wrap="square" rtlCol="0">
            <a:spAutoFit/>
          </a:bodyPr>
          <a:lstStyle/>
          <a:p>
            <a:r>
              <a:rPr lang="zh-CN" altLang="en-US" sz="1800" b="1">
                <a:solidFill>
                  <a:srgbClr val="0000FF"/>
                </a:solidFill>
                <a:latin typeface="+mj-ea"/>
                <a:ea typeface="+mj-ea"/>
              </a:rPr>
              <a:t>简述产生“气压差”的原理</a:t>
            </a:r>
          </a:p>
        </p:txBody>
      </p:sp>
      <p:sp>
        <p:nvSpPr>
          <p:cNvPr id="8" name="矩形 7"/>
          <p:cNvSpPr/>
          <p:nvPr/>
        </p:nvSpPr>
        <p:spPr>
          <a:xfrm>
            <a:off x="4776015" y="2225822"/>
            <a:ext cx="4318694" cy="922020"/>
          </a:xfrm>
          <a:prstGeom prst="rect">
            <a:avLst/>
          </a:prstGeom>
        </p:spPr>
        <p:txBody>
          <a:bodyPr wrap="square">
            <a:spAutoFit/>
          </a:bodyPr>
          <a:lstStyle/>
          <a:p>
            <a:pPr>
              <a:lnSpc>
                <a:spcPct val="150000"/>
              </a:lnSpc>
            </a:pPr>
            <a:r>
              <a:rPr lang="zh-CN" altLang="en-US" sz="1800" b="1" kern="100">
                <a:solidFill>
                  <a:srgbClr val="0000FF"/>
                </a:solidFill>
                <a:latin typeface="+mj-ea"/>
                <a:ea typeface="+mj-ea"/>
                <a:cs typeface="Courier New" panose="02070309020205020404" pitchFamily="49" charset="0"/>
              </a:rPr>
              <a:t>核心观念： </a:t>
            </a:r>
            <a:r>
              <a:rPr lang="zh-CN" altLang="zh-CN" sz="1800" b="1">
                <a:solidFill>
                  <a:srgbClr val="FF0000"/>
                </a:solidFill>
                <a:latin typeface="+mj-ea"/>
                <a:ea typeface="+mj-ea"/>
              </a:rPr>
              <a:t>通过</a:t>
            </a:r>
            <a:r>
              <a:rPr lang="zh-CN" altLang="en-US" sz="1800" b="1">
                <a:solidFill>
                  <a:srgbClr val="FF0000"/>
                </a:solidFill>
                <a:latin typeface="+mj-ea"/>
                <a:ea typeface="+mj-ea"/>
              </a:rPr>
              <a:t>制造气压差（产生负压）加快过滤速率，得到更干燥固体。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97395" y="49136"/>
            <a:ext cx="8748972" cy="2838450"/>
          </a:xfrm>
          <a:prstGeom prst="rect">
            <a:avLst/>
          </a:prstGeom>
          <a:noFill/>
          <a:ln w="9525">
            <a:noFill/>
            <a:miter lim="800000"/>
          </a:ln>
          <a:effectLst/>
        </p:spPr>
        <p:txBody>
          <a:bodyPr vert="horz" wrap="square" lIns="68580" tIns="34290" rIns="68580" bIns="34290" numCol="1" anchor="ctr" anchorCtr="0" compatLnSpc="1">
            <a:spAutoFit/>
          </a:bodyPr>
          <a:lstStyle/>
          <a:p>
            <a:pPr marL="0" marR="0" lvl="0" indent="266700" algn="l" defTabSz="914400" rtl="0" eaLnBrk="1" fontAlgn="base" latinLnBrk="0" hangingPunct="1">
              <a:lnSpc>
                <a:spcPct val="150000"/>
              </a:lnSpc>
              <a:spcBef>
                <a:spcPct val="0"/>
              </a:spcBef>
              <a:spcAft>
                <a:spcPct val="0"/>
              </a:spcAft>
              <a:buClrTx/>
              <a:buSzTx/>
              <a:buFontTx/>
              <a:buNone/>
              <a:tabLst>
                <a:tab pos="2700020" algn="l"/>
              </a:tabLst>
            </a:pPr>
            <a:r>
              <a:rPr kumimoji="0" lang="zh-CN" sz="1500" b="1" i="0" u="none" strike="noStrike" cap="none" normalizeH="0" baseline="0">
                <a:ln>
                  <a:noFill/>
                </a:ln>
                <a:effectLst/>
                <a:latin typeface="+mj-ea"/>
                <a:ea typeface="+mj-ea"/>
                <a:cs typeface="Courier New" panose="02070309020205020404" pitchFamily="49" charset="0"/>
              </a:rPr>
              <a:t>根据该实验方案，回答下列问题：</a:t>
            </a:r>
            <a:endParaRPr kumimoji="0" lang="zh-CN" sz="1500" b="1" i="0" u="none" strike="noStrike" cap="none" normalizeH="0" baseline="0">
              <a:ln>
                <a:noFill/>
              </a:ln>
              <a:effectLst/>
              <a:latin typeface="+mj-ea"/>
              <a:ea typeface="+mj-ea"/>
              <a:cs typeface="宋体" panose="02010600030101010101" pitchFamily="2" charset="-122"/>
            </a:endParaRPr>
          </a:p>
          <a:p>
            <a:pPr marL="0" marR="0" lvl="0" indent="266700" algn="l" defTabSz="914400" rtl="0" eaLnBrk="0" fontAlgn="base" latinLnBrk="0" hangingPunct="0">
              <a:lnSpc>
                <a:spcPct val="150000"/>
              </a:lnSpc>
              <a:spcBef>
                <a:spcPct val="0"/>
              </a:spcBef>
              <a:spcAft>
                <a:spcPct val="0"/>
              </a:spcAft>
              <a:buClrTx/>
              <a:buSzTx/>
              <a:buFontTx/>
              <a:buNone/>
              <a:tabLst>
                <a:tab pos="2700020" algn="l"/>
              </a:tabLst>
            </a:pPr>
            <a:r>
              <a:rPr kumimoji="0" lang="en-US" altLang="zh-CN" sz="1500" b="1" i="0" u="none" strike="noStrike" cap="none" normalizeH="0" baseline="0">
                <a:ln>
                  <a:noFill/>
                </a:ln>
                <a:effectLst/>
                <a:latin typeface="+mj-ea"/>
                <a:ea typeface="+mj-ea"/>
                <a:cs typeface="Times New Roman" panose="02020603050405020304" pitchFamily="18" charset="0"/>
              </a:rPr>
              <a:t>(1) </a:t>
            </a:r>
            <a:r>
              <a:rPr kumimoji="0" lang="zh-CN" altLang="en-US" sz="1500" b="1" i="0" u="none" strike="noStrike" cap="none" normalizeH="0" baseline="0">
                <a:ln>
                  <a:noFill/>
                </a:ln>
                <a:effectLst/>
                <a:latin typeface="+mj-ea"/>
                <a:ea typeface="+mj-ea"/>
                <a:cs typeface="Courier New" panose="02070309020205020404" pitchFamily="49" charset="0"/>
              </a:rPr>
              <a:t>步骤②中烧杯底部留有少量铁屑的理由是</a:t>
            </a:r>
            <a:r>
              <a:rPr kumimoji="0" lang="en-US" altLang="zh-CN" sz="1500" b="1" i="0" u="none" strike="noStrike" cap="none" normalizeH="0" baseline="0">
                <a:ln>
                  <a:noFill/>
                </a:ln>
                <a:effectLst/>
                <a:latin typeface="+mj-ea"/>
                <a:ea typeface="+mj-ea"/>
                <a:cs typeface="Times New Roman" panose="02020603050405020304" pitchFamily="18" charset="0"/>
              </a:rPr>
              <a:t>____________________________</a:t>
            </a:r>
            <a:r>
              <a:rPr kumimoji="0" lang="zh-CN" altLang="en-US" sz="1500" b="1" i="0" u="none" strike="noStrike" cap="none" normalizeH="0" baseline="0">
                <a:ln>
                  <a:noFill/>
                </a:ln>
                <a:effectLst/>
                <a:latin typeface="+mj-ea"/>
                <a:ea typeface="+mj-ea"/>
                <a:cs typeface="Courier New" panose="02070309020205020404" pitchFamily="49" charset="0"/>
              </a:rPr>
              <a:t>。</a:t>
            </a:r>
            <a:endParaRPr kumimoji="0" lang="zh-CN" altLang="en-US" sz="1500" b="1" i="0" u="none" strike="noStrike" cap="none" normalizeH="0" baseline="0">
              <a:ln>
                <a:noFill/>
              </a:ln>
              <a:effectLst/>
              <a:latin typeface="+mj-ea"/>
              <a:ea typeface="+mj-ea"/>
              <a:cs typeface="宋体" panose="02010600030101010101" pitchFamily="2" charset="-122"/>
            </a:endParaRPr>
          </a:p>
          <a:p>
            <a:pPr marL="0" marR="0" lvl="0" indent="266700" algn="l" defTabSz="914400" rtl="0" eaLnBrk="0" fontAlgn="base" latinLnBrk="0" hangingPunct="0">
              <a:lnSpc>
                <a:spcPct val="150000"/>
              </a:lnSpc>
              <a:spcBef>
                <a:spcPct val="0"/>
              </a:spcBef>
              <a:spcAft>
                <a:spcPct val="0"/>
              </a:spcAft>
              <a:buClrTx/>
              <a:buSzTx/>
              <a:buFontTx/>
              <a:buNone/>
              <a:tabLst>
                <a:tab pos="2700020" algn="l"/>
              </a:tabLst>
            </a:pPr>
            <a:r>
              <a:rPr kumimoji="0" lang="en-US" altLang="zh-CN" sz="1500" b="1" i="0" u="none" strike="noStrike" cap="none" normalizeH="0" baseline="0">
                <a:ln>
                  <a:noFill/>
                </a:ln>
                <a:effectLst/>
                <a:latin typeface="+mj-ea"/>
                <a:ea typeface="+mj-ea"/>
                <a:cs typeface="Times New Roman" panose="02020603050405020304" pitchFamily="18" charset="0"/>
              </a:rPr>
              <a:t>(2) </a:t>
            </a:r>
            <a:r>
              <a:rPr kumimoji="0" lang="zh-CN" altLang="en-US" sz="1500" b="1" i="0" u="none" strike="noStrike" cap="none" normalizeH="0" baseline="0">
                <a:ln>
                  <a:noFill/>
                </a:ln>
                <a:effectLst/>
                <a:latin typeface="+mj-ea"/>
                <a:ea typeface="+mj-ea"/>
                <a:cs typeface="Courier New" panose="02070309020205020404" pitchFamily="49" charset="0"/>
              </a:rPr>
              <a:t>步骤③过滤装置如下图所示，采用这种装置过滤的主要优点是：</a:t>
            </a:r>
            <a:endParaRPr kumimoji="0" lang="en-US" altLang="zh-CN" sz="1500" b="1" i="0" u="none" strike="noStrike" cap="none" normalizeH="0" baseline="0">
              <a:ln>
                <a:noFill/>
              </a:ln>
              <a:effectLst/>
              <a:latin typeface="+mj-ea"/>
              <a:ea typeface="+mj-ea"/>
              <a:cs typeface="Courier New" panose="02070309020205020404" pitchFamily="49" charset="0"/>
            </a:endParaRPr>
          </a:p>
          <a:p>
            <a:pPr marL="0" marR="0" lvl="0" indent="266700" algn="l" defTabSz="914400" rtl="0" eaLnBrk="0" fontAlgn="base" latinLnBrk="0" hangingPunct="0">
              <a:lnSpc>
                <a:spcPct val="150000"/>
              </a:lnSpc>
              <a:spcBef>
                <a:spcPct val="0"/>
              </a:spcBef>
              <a:spcAft>
                <a:spcPct val="0"/>
              </a:spcAft>
              <a:buClrTx/>
              <a:buSzTx/>
              <a:buFontTx/>
              <a:buNone/>
              <a:tabLst>
                <a:tab pos="2700020" algn="l"/>
              </a:tabLst>
            </a:pPr>
            <a:endParaRPr kumimoji="0" lang="zh-CN" altLang="en-US" sz="1500" b="1" i="0" u="none" strike="noStrike" cap="none" normalizeH="0" baseline="0">
              <a:ln>
                <a:noFill/>
              </a:ln>
              <a:effectLst/>
              <a:latin typeface="+mj-ea"/>
              <a:ea typeface="+mj-ea"/>
              <a:cs typeface="宋体" panose="02010600030101010101" pitchFamily="2" charset="-122"/>
            </a:endParaRPr>
          </a:p>
          <a:p>
            <a:pPr lvl="0" indent="266700" defTabSz="914400" eaLnBrk="0" fontAlgn="base" hangingPunct="0">
              <a:lnSpc>
                <a:spcPct val="150000"/>
              </a:lnSpc>
              <a:spcBef>
                <a:spcPct val="0"/>
              </a:spcBef>
              <a:spcAft>
                <a:spcPct val="0"/>
              </a:spcAft>
              <a:tabLst>
                <a:tab pos="2700020" algn="l"/>
              </a:tabLst>
            </a:pPr>
            <a:r>
              <a:rPr kumimoji="0" lang="zh-CN" altLang="en-US" sz="1500" b="1" i="0" u="none" strike="noStrike" cap="none" normalizeH="0" baseline="0">
                <a:ln>
                  <a:noFill/>
                </a:ln>
                <a:effectLst/>
                <a:latin typeface="+mj-ea"/>
                <a:ea typeface="+mj-ea"/>
                <a:cs typeface="Courier New" panose="02070309020205020404" pitchFamily="49" charset="0"/>
              </a:rPr>
              <a:t>这种装置工作的主要原理是</a:t>
            </a:r>
            <a:r>
              <a:rPr lang="en-US" altLang="zh-CN" sz="1500" b="1">
                <a:latin typeface="+mj-ea"/>
                <a:ea typeface="+mj-ea"/>
                <a:cs typeface="Times New Roman" panose="02020603050405020304" pitchFamily="18" charset="0"/>
              </a:rPr>
              <a:t>:</a:t>
            </a:r>
            <a:endParaRPr kumimoji="0" lang="zh-CN" altLang="en-US" sz="1500" b="1" i="0" u="none" strike="noStrike" cap="none" normalizeH="0" baseline="0">
              <a:ln>
                <a:noFill/>
              </a:ln>
              <a:solidFill>
                <a:srgbClr val="FF0000"/>
              </a:solidFill>
              <a:effectLst/>
              <a:latin typeface="+mj-ea"/>
              <a:ea typeface="+mj-ea"/>
              <a:cs typeface="宋体" panose="02010600030101010101" pitchFamily="2" charset="-122"/>
            </a:endParaRPr>
          </a:p>
          <a:p>
            <a:pPr marL="0" marR="0" lvl="0" indent="266700" algn="l" defTabSz="914400" rtl="0" eaLnBrk="0" fontAlgn="base" latinLnBrk="0" hangingPunct="0">
              <a:lnSpc>
                <a:spcPct val="150000"/>
              </a:lnSpc>
              <a:spcBef>
                <a:spcPct val="0"/>
              </a:spcBef>
              <a:spcAft>
                <a:spcPct val="0"/>
              </a:spcAft>
              <a:buClrTx/>
              <a:buSzTx/>
              <a:buFontTx/>
              <a:buNone/>
              <a:tabLst>
                <a:tab pos="2700020" algn="l"/>
              </a:tabLst>
            </a:pPr>
            <a:endParaRPr kumimoji="0" lang="en-US" altLang="zh-CN" sz="1500" b="1" i="0" u="none" strike="noStrike" cap="none" normalizeH="0" baseline="0">
              <a:ln>
                <a:noFill/>
              </a:ln>
              <a:effectLst/>
              <a:latin typeface="+mj-ea"/>
              <a:ea typeface="+mj-ea"/>
              <a:cs typeface="Times New Roman" panose="02020603050405020304" pitchFamily="18" charset="0"/>
            </a:endParaRPr>
          </a:p>
          <a:p>
            <a:pPr marL="0" marR="0" lvl="0" indent="266700" algn="l" defTabSz="914400" rtl="0" eaLnBrk="0" fontAlgn="base" latinLnBrk="0" hangingPunct="0">
              <a:lnSpc>
                <a:spcPct val="150000"/>
              </a:lnSpc>
              <a:spcBef>
                <a:spcPct val="0"/>
              </a:spcBef>
              <a:spcAft>
                <a:spcPct val="0"/>
              </a:spcAft>
              <a:buClrTx/>
              <a:buSzTx/>
              <a:buFontTx/>
              <a:buNone/>
              <a:tabLst>
                <a:tab pos="2700020" algn="l"/>
              </a:tabLst>
            </a:pPr>
            <a:r>
              <a:rPr kumimoji="0" lang="en-US" altLang="zh-CN" sz="1500" b="1" i="0" u="none" strike="noStrike" cap="none" normalizeH="0" baseline="0">
                <a:ln>
                  <a:noFill/>
                </a:ln>
                <a:effectLst/>
                <a:latin typeface="+mj-ea"/>
                <a:ea typeface="+mj-ea"/>
                <a:cs typeface="Times New Roman" panose="02020603050405020304" pitchFamily="18" charset="0"/>
              </a:rPr>
              <a:t>(3)</a:t>
            </a:r>
            <a:r>
              <a:rPr kumimoji="0" lang="zh-CN" altLang="en-US" sz="1500" b="1" i="0" u="none" strike="noStrike" cap="none" normalizeH="0" baseline="0">
                <a:ln>
                  <a:noFill/>
                </a:ln>
                <a:effectLst/>
                <a:latin typeface="+mj-ea"/>
                <a:ea typeface="+mj-ea"/>
                <a:cs typeface="Courier New" panose="02070309020205020404" pitchFamily="49" charset="0"/>
              </a:rPr>
              <a:t>在步骤③中，该小组采用如图抽气过滤</a:t>
            </a:r>
            <a:r>
              <a:rPr kumimoji="0" lang="en-US" altLang="zh-CN" sz="1500" b="1" i="0" u="none" strike="noStrike" cap="none" normalizeH="0" baseline="0">
                <a:ln>
                  <a:noFill/>
                </a:ln>
                <a:effectLst/>
                <a:latin typeface="+mj-ea"/>
                <a:ea typeface="+mj-ea"/>
                <a:cs typeface="Times New Roman" panose="02020603050405020304" pitchFamily="18" charset="0"/>
              </a:rPr>
              <a:t>(</a:t>
            </a:r>
            <a:r>
              <a:rPr kumimoji="0" lang="zh-CN" altLang="en-US" sz="1500" b="1" i="0" u="none" strike="noStrike" cap="none" normalizeH="0" baseline="0">
                <a:ln>
                  <a:noFill/>
                </a:ln>
                <a:effectLst/>
                <a:latin typeface="+mj-ea"/>
                <a:ea typeface="+mj-ea"/>
                <a:cs typeface="Courier New" panose="02070309020205020404" pitchFamily="49" charset="0"/>
              </a:rPr>
              <a:t>减压过滤</a:t>
            </a:r>
            <a:r>
              <a:rPr kumimoji="0" lang="en-US" altLang="zh-CN" sz="1500" b="1" i="0" u="none" strike="noStrike" cap="none" normalizeH="0" baseline="0">
                <a:ln>
                  <a:noFill/>
                </a:ln>
                <a:effectLst/>
                <a:latin typeface="+mj-ea"/>
                <a:ea typeface="+mj-ea"/>
                <a:cs typeface="Times New Roman" panose="02020603050405020304" pitchFamily="18" charset="0"/>
              </a:rPr>
              <a:t>)</a:t>
            </a:r>
            <a:r>
              <a:rPr kumimoji="0" lang="zh-CN" altLang="en-US" sz="1500" b="1" i="0" u="none" strike="noStrike" cap="none" normalizeH="0" baseline="0">
                <a:ln>
                  <a:noFill/>
                </a:ln>
                <a:effectLst/>
                <a:latin typeface="+mj-ea"/>
                <a:ea typeface="+mj-ea"/>
                <a:cs typeface="Courier New" panose="02070309020205020404" pitchFamily="49" charset="0"/>
              </a:rPr>
              <a:t>装置代替普通漏斗，其目的是</a:t>
            </a:r>
            <a:r>
              <a:rPr kumimoji="0" lang="en-US" altLang="zh-CN" sz="1500" b="1" i="0" u="none" strike="noStrike" cap="none" normalizeH="0" baseline="0">
                <a:ln>
                  <a:noFill/>
                </a:ln>
                <a:effectLst/>
                <a:latin typeface="+mj-ea"/>
                <a:ea typeface="+mj-ea"/>
                <a:cs typeface="Times New Roman" panose="02020603050405020304" pitchFamily="18" charset="0"/>
              </a:rPr>
              <a:t>______________________________________________________</a:t>
            </a:r>
            <a:r>
              <a:rPr kumimoji="0" lang="zh-CN" altLang="en-US" sz="1500" b="1" i="0" u="none" strike="noStrike" cap="none" normalizeH="0" baseline="0">
                <a:ln>
                  <a:noFill/>
                </a:ln>
                <a:effectLst/>
                <a:latin typeface="+mj-ea"/>
                <a:ea typeface="+mj-ea"/>
                <a:cs typeface="Courier New" panose="02070309020205020404" pitchFamily="49" charset="0"/>
              </a:rPr>
              <a:t>。</a:t>
            </a:r>
            <a:endParaRPr kumimoji="0" lang="zh-CN" altLang="en-US" sz="1500" b="1" i="0" u="none" strike="noStrike" cap="none" normalizeH="0" baseline="0">
              <a:ln>
                <a:noFill/>
              </a:ln>
              <a:effectLst/>
              <a:latin typeface="+mj-ea"/>
              <a:ea typeface="+mj-ea"/>
              <a:cs typeface="宋体" panose="02010600030101010101" pitchFamily="2" charset="-122"/>
            </a:endParaRPr>
          </a:p>
        </p:txBody>
      </p:sp>
      <p:pic>
        <p:nvPicPr>
          <p:cNvPr id="3" name="Picture 2"/>
          <p:cNvPicPr>
            <a:picLocks noChangeAspect="1" noChangeArrowheads="1"/>
          </p:cNvPicPr>
          <p:nvPr/>
        </p:nvPicPr>
        <p:blipFill>
          <a:blip r:embed="rId2"/>
          <a:stretch>
            <a:fillRect/>
          </a:stretch>
        </p:blipFill>
        <p:spPr bwMode="auto">
          <a:xfrm>
            <a:off x="394938" y="3240227"/>
            <a:ext cx="7560840" cy="1566174"/>
          </a:xfrm>
          <a:prstGeom prst="rect">
            <a:avLst/>
          </a:prstGeom>
          <a:noFill/>
          <a:ln w="9525">
            <a:noFill/>
            <a:miter lim="800000"/>
            <a:headEnd/>
            <a:tailEnd/>
          </a:ln>
        </p:spPr>
      </p:pic>
      <p:sp>
        <p:nvSpPr>
          <p:cNvPr id="11266" name="Rectangle 2"/>
          <p:cNvSpPr>
            <a:spLocks noChangeArrowheads="1"/>
          </p:cNvSpPr>
          <p:nvPr/>
        </p:nvSpPr>
        <p:spPr bwMode="auto">
          <a:xfrm>
            <a:off x="3785711" y="512445"/>
            <a:ext cx="3971449" cy="276225"/>
          </a:xfrm>
          <a:prstGeom prst="rect">
            <a:avLst/>
          </a:prstGeom>
          <a:noFill/>
          <a:ln w="9525">
            <a:noFill/>
            <a:miter lim="800000"/>
          </a:ln>
          <a:effectLst/>
        </p:spPr>
        <p:txBody>
          <a:bodyPr vert="horz" wrap="square" lIns="68580" tIns="34290" rIns="68580" bIns="34290" numCol="1" anchor="ctr" anchorCtr="0" compatLnSpc="1">
            <a:spAutoFit/>
          </a:bodyPr>
          <a:lstStyle/>
          <a:p>
            <a:pPr marL="0" marR="0" lvl="0" indent="266700" algn="ctr" defTabSz="914400" rtl="0" eaLnBrk="1" fontAlgn="base" latinLnBrk="0" hangingPunct="1">
              <a:lnSpc>
                <a:spcPct val="100000"/>
              </a:lnSpc>
              <a:spcBef>
                <a:spcPct val="0"/>
              </a:spcBef>
              <a:spcAft>
                <a:spcPct val="0"/>
              </a:spcAft>
              <a:buClrTx/>
              <a:buSzTx/>
              <a:buFontTx/>
              <a:buNone/>
              <a:tabLst>
                <a:tab pos="2700020" algn="l"/>
              </a:tabLst>
            </a:pPr>
            <a:r>
              <a:rPr kumimoji="0" lang="zh-CN"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防止</a:t>
            </a:r>
            <a:r>
              <a:rPr kumimoji="0" lang="en-US" altLang="zh-CN"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Fe</a:t>
            </a:r>
            <a:r>
              <a:rPr kumimoji="0" lang="en-US" altLang="zh-CN"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2</a:t>
            </a:r>
            <a:r>
              <a:rPr kumimoji="0" lang="zh-CN" altLang="en-US"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a:t>
            </a:r>
            <a:r>
              <a:rPr kumimoji="0" lang="zh-CN" altLang="en-US"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被氧化为</a:t>
            </a:r>
            <a:r>
              <a:rPr kumimoji="0" lang="en-US" altLang="zh-CN"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Fe</a:t>
            </a:r>
            <a:r>
              <a:rPr kumimoji="0" lang="en-US" altLang="zh-CN"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3</a:t>
            </a:r>
            <a:r>
              <a:rPr kumimoji="0" lang="zh-CN" altLang="en-US"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a:t>
            </a:r>
            <a:r>
              <a:rPr kumimoji="0" lang="zh-CN" altLang="en-US"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　</a:t>
            </a:r>
            <a:r>
              <a:rPr kumimoji="0" lang="en-US" altLang="zh-CN"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2Fe</a:t>
            </a:r>
            <a:r>
              <a:rPr kumimoji="0" lang="en-US" altLang="zh-CN"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3</a:t>
            </a:r>
            <a:r>
              <a:rPr kumimoji="0" lang="zh-CN" altLang="en-US"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a:t>
            </a:r>
            <a:r>
              <a:rPr kumimoji="0" lang="zh-CN" altLang="en-US"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a:t>
            </a:r>
            <a:r>
              <a:rPr kumimoji="0" lang="en-US" altLang="zh-CN" sz="1350" b="1" i="0" u="none" strike="noStrike" cap="none" normalizeH="0" baseline="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Fe==3Fe</a:t>
            </a:r>
            <a:r>
              <a:rPr kumimoji="0" lang="en-US" altLang="zh-CN"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2</a:t>
            </a:r>
            <a:r>
              <a:rPr kumimoji="0" lang="zh-CN" altLang="en-US" sz="1350" b="1" i="0" u="none" strike="noStrike" cap="none" normalizeH="0" baseline="30000">
                <a:ln>
                  <a:noFill/>
                </a:ln>
                <a:solidFill>
                  <a:srgbClr val="FF0000"/>
                </a:solidFill>
                <a:effectLst/>
                <a:latin typeface="Arial" panose="020B0604020202020204" pitchFamily="34" charset="0"/>
                <a:ea typeface="宋体" panose="02010600030101010101" pitchFamily="2" charset="-122"/>
                <a:cs typeface="Courier New" panose="02070309020205020404" pitchFamily="49" charset="0"/>
              </a:rPr>
              <a:t>＋</a:t>
            </a:r>
          </a:p>
        </p:txBody>
      </p:sp>
      <p:sp>
        <p:nvSpPr>
          <p:cNvPr id="5" name="矩形 4"/>
          <p:cNvSpPr/>
          <p:nvPr/>
        </p:nvSpPr>
        <p:spPr>
          <a:xfrm>
            <a:off x="484346" y="1876425"/>
            <a:ext cx="8570595" cy="321945"/>
          </a:xfrm>
          <a:prstGeom prst="rect">
            <a:avLst/>
          </a:prstGeom>
        </p:spPr>
        <p:txBody>
          <a:bodyPr wrap="square">
            <a:spAutoFit/>
          </a:bodyPr>
          <a:lstStyle/>
          <a:p>
            <a:r>
              <a:rPr lang="zh-CN" altLang="zh-CN" sz="1500" b="1" u="sng">
                <a:solidFill>
                  <a:srgbClr val="FF0000"/>
                </a:solidFill>
                <a:latin typeface="微软雅黑" panose="020B0503020204020204" charset="-122"/>
                <a:ea typeface="微软雅黑" panose="020B0503020204020204" charset="-122"/>
              </a:rPr>
              <a:t>当自来水龙头打开时，把装置内部的气体随水流带走，导致装置内部的压强降低，使过滤的速度加快</a:t>
            </a:r>
            <a:r>
              <a:rPr lang="zh-CN" altLang="en-US" sz="1500" b="1">
                <a:solidFill>
                  <a:srgbClr val="FF0000"/>
                </a:solidFill>
                <a:latin typeface="微软雅黑" panose="020B0503020204020204" charset="-122"/>
                <a:ea typeface="微软雅黑" panose="020B0503020204020204" charset="-122"/>
                <a:cs typeface="Courier New" panose="02070309020205020404" pitchFamily="49" charset="0"/>
              </a:rPr>
              <a:t>。</a:t>
            </a:r>
            <a:endParaRPr lang="zh-CN" altLang="en-US" sz="1500" b="1">
              <a:latin typeface="微软雅黑" panose="020B0503020204020204" charset="-122"/>
              <a:ea typeface="微软雅黑" panose="020B0503020204020204" charset="-122"/>
            </a:endParaRPr>
          </a:p>
        </p:txBody>
      </p:sp>
      <p:sp>
        <p:nvSpPr>
          <p:cNvPr id="6" name="矩形 5"/>
          <p:cNvSpPr/>
          <p:nvPr/>
        </p:nvSpPr>
        <p:spPr>
          <a:xfrm>
            <a:off x="394752" y="2541955"/>
            <a:ext cx="8748972" cy="321945"/>
          </a:xfrm>
          <a:prstGeom prst="rect">
            <a:avLst/>
          </a:prstGeom>
        </p:spPr>
        <p:txBody>
          <a:bodyPr wrap="square">
            <a:spAutoFit/>
          </a:bodyPr>
          <a:lstStyle/>
          <a:p>
            <a:r>
              <a:rPr lang="zh-CN" altLang="zh-CN" sz="1500" b="1">
                <a:solidFill>
                  <a:srgbClr val="FF0000"/>
                </a:solidFill>
                <a:latin typeface="微软雅黑" panose="020B0503020204020204" charset="-122"/>
                <a:ea typeface="微软雅黑" panose="020B0503020204020204" charset="-122"/>
                <a:cs typeface="微软雅黑" panose="020B0503020204020204" charset="-122"/>
              </a:rPr>
              <a:t>使吸滤瓶内的压强减小，提高过滤的速率；减少滤液与空气的接触，避免</a:t>
            </a:r>
            <a:r>
              <a:rPr lang="en-US" altLang="zh-CN" sz="1500" b="1">
                <a:solidFill>
                  <a:srgbClr val="FF0000"/>
                </a:solidFill>
                <a:latin typeface="微软雅黑" panose="020B0503020204020204" charset="-122"/>
                <a:ea typeface="微软雅黑" panose="020B0503020204020204" charset="-122"/>
                <a:cs typeface="微软雅黑" panose="020B0503020204020204" charset="-122"/>
              </a:rPr>
              <a:t>Fe</a:t>
            </a:r>
            <a:r>
              <a:rPr lang="en-US" altLang="zh-CN" sz="1500" b="1" baseline="30000">
                <a:solidFill>
                  <a:srgbClr val="FF0000"/>
                </a:solidFill>
                <a:latin typeface="微软雅黑" panose="020B0503020204020204" charset="-122"/>
                <a:ea typeface="微软雅黑" panose="020B0503020204020204" charset="-122"/>
                <a:cs typeface="微软雅黑" panose="020B0503020204020204" charset="-122"/>
              </a:rPr>
              <a:t>2</a:t>
            </a:r>
            <a:r>
              <a:rPr lang="zh-CN" altLang="zh-CN" sz="1500" b="1" baseline="30000">
                <a:solidFill>
                  <a:srgbClr val="FF0000"/>
                </a:solidFill>
                <a:latin typeface="微软雅黑" panose="020B0503020204020204" charset="-122"/>
                <a:ea typeface="微软雅黑" panose="020B0503020204020204" charset="-122"/>
                <a:cs typeface="微软雅黑" panose="020B0503020204020204" charset="-122"/>
              </a:rPr>
              <a:t>＋</a:t>
            </a:r>
            <a:r>
              <a:rPr lang="zh-CN" altLang="zh-CN" sz="1500" b="1">
                <a:solidFill>
                  <a:srgbClr val="FF0000"/>
                </a:solidFill>
                <a:latin typeface="微软雅黑" panose="020B0503020204020204" charset="-122"/>
                <a:ea typeface="微软雅黑" panose="020B0503020204020204" charset="-122"/>
                <a:cs typeface="微软雅黑" panose="020B0503020204020204" charset="-122"/>
              </a:rPr>
              <a:t>被氧化</a:t>
            </a:r>
            <a:endParaRPr lang="zh-CN" altLang="en-US" sz="15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nvSpPr>
        <p:spPr>
          <a:xfrm>
            <a:off x="1627090" y="1234005"/>
            <a:ext cx="4698522" cy="321945"/>
          </a:xfrm>
          <a:prstGeom prst="rect">
            <a:avLst/>
          </a:prstGeom>
        </p:spPr>
        <p:txBody>
          <a:bodyPr wrap="square">
            <a:spAutoFit/>
          </a:bodyPr>
          <a:lstStyle/>
          <a:p>
            <a:r>
              <a:rPr lang="zh-CN" altLang="zh-CN" sz="1500" b="1">
                <a:solidFill>
                  <a:srgbClr val="FF0000"/>
                </a:solidFill>
              </a:rPr>
              <a:t>过滤速度较快；可以得到比较干燥的固体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ldLvl="0" animBg="1"/>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a:stretch>
            <a:fillRect/>
          </a:stretch>
        </p:blipFill>
        <p:spPr bwMode="auto">
          <a:xfrm>
            <a:off x="1364858" y="450496"/>
            <a:ext cx="3743174" cy="3966647"/>
          </a:xfrm>
          <a:prstGeom prst="rect">
            <a:avLst/>
          </a:prstGeom>
          <a:noFill/>
          <a:ln w="9525">
            <a:noFill/>
            <a:miter lim="800000"/>
            <a:headEnd/>
            <a:tailEnd/>
          </a:ln>
        </p:spPr>
      </p:pic>
      <p:pic>
        <p:nvPicPr>
          <p:cNvPr id="7170" name="Picture 2"/>
          <p:cNvPicPr>
            <a:picLocks noChangeAspect="1" noChangeArrowheads="1"/>
          </p:cNvPicPr>
          <p:nvPr/>
        </p:nvPicPr>
        <p:blipFill>
          <a:blip r:embed="rId3"/>
          <a:stretch>
            <a:fillRect/>
          </a:stretch>
        </p:blipFill>
        <p:spPr bwMode="auto">
          <a:xfrm>
            <a:off x="5091272" y="1892329"/>
            <a:ext cx="2268252" cy="2391162"/>
          </a:xfrm>
          <a:prstGeom prst="rect">
            <a:avLst/>
          </a:prstGeom>
          <a:noFill/>
          <a:ln w="9525">
            <a:noFill/>
            <a:miter lim="800000"/>
            <a:headEnd/>
            <a:tailEnd/>
          </a:ln>
        </p:spPr>
      </p:pic>
      <p:sp>
        <p:nvSpPr>
          <p:cNvPr id="4" name="矩形 3"/>
          <p:cNvSpPr/>
          <p:nvPr/>
        </p:nvSpPr>
        <p:spPr>
          <a:xfrm>
            <a:off x="5091272" y="1908658"/>
            <a:ext cx="2268252" cy="23762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040822" y="4606871"/>
            <a:ext cx="7560840" cy="506730"/>
          </a:xfrm>
          <a:prstGeom prst="rect">
            <a:avLst/>
          </a:prstGeom>
        </p:spPr>
        <p:txBody>
          <a:bodyPr wrap="square">
            <a:spAutoFit/>
          </a:bodyPr>
          <a:lstStyle/>
          <a:p>
            <a:pPr>
              <a:lnSpc>
                <a:spcPct val="150000"/>
              </a:lnSpc>
            </a:pPr>
            <a:r>
              <a:rPr lang="zh-CN" altLang="en-US" sz="1800" b="1" kern="100">
                <a:solidFill>
                  <a:srgbClr val="0000FF"/>
                </a:solidFill>
                <a:latin typeface="+mj-ea"/>
                <a:ea typeface="+mj-ea"/>
                <a:cs typeface="Courier New" panose="02070309020205020404" pitchFamily="49" charset="0"/>
              </a:rPr>
              <a:t>核心观念：</a:t>
            </a:r>
            <a:r>
              <a:rPr lang="zh-CN" altLang="en-US" sz="1800" b="1">
                <a:solidFill>
                  <a:srgbClr val="FF0000"/>
                </a:solidFill>
                <a:latin typeface="+mj-ea"/>
                <a:ea typeface="+mj-ea"/>
              </a:rPr>
              <a:t>通过</a:t>
            </a:r>
            <a:r>
              <a:rPr lang="zh-CN" altLang="zh-CN" sz="1800" b="1">
                <a:solidFill>
                  <a:srgbClr val="FF0000"/>
                </a:solidFill>
                <a:latin typeface="+mj-ea"/>
                <a:ea typeface="+mj-ea"/>
              </a:rPr>
              <a:t>减压蒸馏</a:t>
            </a:r>
            <a:r>
              <a:rPr lang="zh-CN" altLang="en-US" sz="1800" b="1">
                <a:solidFill>
                  <a:srgbClr val="FF0000"/>
                </a:solidFill>
                <a:latin typeface="+mj-ea"/>
                <a:ea typeface="+mj-ea"/>
              </a:rPr>
              <a:t>可以加快蒸馏速率，防止蒸馏物的分解或氧化。</a:t>
            </a:r>
          </a:p>
        </p:txBody>
      </p:sp>
      <p:sp>
        <p:nvSpPr>
          <p:cNvPr id="2" name="文本框 1"/>
          <p:cNvSpPr txBox="1"/>
          <p:nvPr/>
        </p:nvSpPr>
        <p:spPr>
          <a:xfrm>
            <a:off x="173355" y="105251"/>
            <a:ext cx="1819751" cy="460375"/>
          </a:xfrm>
          <a:prstGeom prst="rect">
            <a:avLst/>
          </a:prstGeom>
          <a:noFill/>
        </p:spPr>
        <p:txBody>
          <a:bodyPr wrap="square" rtlCol="0" anchor="t">
            <a:spAutoFit/>
          </a:bodyPr>
          <a:lstStyle/>
          <a:p>
            <a:pPr algn="l"/>
            <a:r>
              <a:rPr lang="zh-CN" altLang="en-US" sz="2400" b="1">
                <a:solidFill>
                  <a:srgbClr val="0000FF"/>
                </a:solidFill>
                <a:latin typeface="+mj-ea"/>
                <a:ea typeface="+mj-ea"/>
                <a:sym typeface="+mn-ea"/>
              </a:rPr>
              <a:t>减压蒸馏</a:t>
            </a:r>
            <a:endParaRPr lang="zh-CN" altLang="en-US" sz="2400" b="1">
              <a:gradFill>
                <a:gsLst>
                  <a:gs pos="0">
                    <a:srgbClr val="012D86"/>
                  </a:gs>
                  <a:gs pos="100000">
                    <a:srgbClr val="0E2557"/>
                  </a:gs>
                </a:gsLst>
                <a:lin scaled="0"/>
              </a:gra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linds(horizontal)">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519" y="128588"/>
            <a:ext cx="1508760" cy="460375"/>
          </a:xfrm>
          <a:prstGeom prst="rect">
            <a:avLst/>
          </a:prstGeom>
          <a:noFill/>
        </p:spPr>
        <p:txBody>
          <a:bodyPr wrap="square" rtlCol="0">
            <a:spAutoFit/>
          </a:bodyPr>
          <a:lstStyle/>
          <a:p>
            <a:r>
              <a:rPr lang="zh-CN" altLang="en-US" sz="2400" b="1">
                <a:solidFill>
                  <a:srgbClr val="0000FF"/>
                </a:solidFill>
                <a:latin typeface="+mj-ea"/>
                <a:ea typeface="+mj-ea"/>
              </a:rPr>
              <a:t>减压蒸发</a:t>
            </a:r>
          </a:p>
        </p:txBody>
      </p:sp>
      <p:sp>
        <p:nvSpPr>
          <p:cNvPr id="4097" name="Rectangle 1"/>
          <p:cNvSpPr>
            <a:spLocks noChangeArrowheads="1"/>
          </p:cNvSpPr>
          <p:nvPr/>
        </p:nvSpPr>
        <p:spPr bwMode="auto">
          <a:xfrm>
            <a:off x="166152" y="519971"/>
            <a:ext cx="8694966" cy="1315085"/>
          </a:xfrm>
          <a:prstGeom prst="rect">
            <a:avLst/>
          </a:prstGeom>
          <a:noFill/>
          <a:ln w="9525">
            <a:noFill/>
            <a:miter lim="800000"/>
          </a:ln>
          <a:effectLst/>
        </p:spPr>
        <p:txBody>
          <a:bodyPr vert="horz" wrap="square" lIns="68580" tIns="34290" rIns="68580" bIns="34290" numCol="1" anchor="ctr" anchorCtr="0" compatLnSpc="1">
            <a:spAutoFit/>
          </a:bodyPr>
          <a:lstStyle/>
          <a:p>
            <a:pPr marL="0" marR="0" lvl="0" indent="266700" algn="l" defTabSz="914400" rtl="0" eaLnBrk="1" fontAlgn="base" latinLnBrk="0" hangingPunct="1">
              <a:lnSpc>
                <a:spcPct val="150000"/>
              </a:lnSpc>
              <a:spcBef>
                <a:spcPct val="0"/>
              </a:spcBef>
              <a:spcAft>
                <a:spcPct val="0"/>
              </a:spcAft>
              <a:buClrTx/>
              <a:buSzTx/>
              <a:buFontTx/>
              <a:buNone/>
            </a:pPr>
            <a:r>
              <a:rPr kumimoji="0" lang="zh-CN" sz="1800" b="1" i="0" u="none" strike="noStrike" cap="none" normalizeH="0" baseline="0">
                <a:ln>
                  <a:noFill/>
                </a:ln>
                <a:solidFill>
                  <a:schemeClr val="tx1"/>
                </a:solidFill>
                <a:effectLst/>
                <a:latin typeface="+mj-ea"/>
                <a:ea typeface="+mj-ea"/>
                <a:cs typeface="Times New Roman" panose="02020603050405020304" pitchFamily="18" charset="0"/>
              </a:rPr>
              <a:t>减压蒸发也称为减压浓缩或真空蒸发。</a:t>
            </a:r>
            <a:endParaRPr kumimoji="0" lang="zh-CN" sz="1800" b="1" i="0" u="none" strike="noStrike" cap="none" normalizeH="0" baseline="0">
              <a:ln>
                <a:noFill/>
              </a:ln>
              <a:solidFill>
                <a:schemeClr val="tx1"/>
              </a:solidFill>
              <a:effectLst/>
              <a:latin typeface="+mj-ea"/>
              <a:ea typeface="+mj-ea"/>
              <a:cs typeface="宋体" panose="02010600030101010101" pitchFamily="2" charset="-122"/>
            </a:endParaRPr>
          </a:p>
          <a:p>
            <a:pPr marL="0" marR="0" lvl="0" indent="266700" algn="l" defTabSz="914400" rtl="0" eaLnBrk="0" fontAlgn="base" latinLnBrk="0" hangingPunct="0">
              <a:lnSpc>
                <a:spcPct val="150000"/>
              </a:lnSpc>
              <a:spcBef>
                <a:spcPct val="0"/>
              </a:spcBef>
              <a:spcAft>
                <a:spcPct val="0"/>
              </a:spcAft>
              <a:buClrTx/>
              <a:buSzTx/>
              <a:buFontTx/>
              <a:buNone/>
            </a:pPr>
            <a:r>
              <a:rPr kumimoji="0" lang="zh-CN" sz="1800" b="1" i="0" u="none" strike="noStrike" cap="none" normalizeH="0" baseline="0">
                <a:ln>
                  <a:noFill/>
                </a:ln>
                <a:solidFill>
                  <a:schemeClr val="tx1"/>
                </a:solidFill>
                <a:effectLst/>
                <a:latin typeface="+mj-ea"/>
                <a:ea typeface="+mj-ea"/>
                <a:cs typeface="Times New Roman" panose="02020603050405020304" pitchFamily="18" charset="0"/>
              </a:rPr>
              <a:t>操作原理：在密闭的容器内，抽真空使液体处于一个大气压下的环境，从而降低水的沸腾温度，以此进行蒸发浓缩。</a:t>
            </a:r>
          </a:p>
        </p:txBody>
      </p:sp>
      <p:pic>
        <p:nvPicPr>
          <p:cNvPr id="4100" name="Picture 4" descr="https://timgsa.baidu.com/timg?image&amp;quality=80&amp;size=b9999_10000&amp;sec=1592313897065&amp;di=abf23ad011044e2e175a2163f006baff&amp;imgtype=0&amp;src=http%3A%2F%2Fe.hiphotos.baidu.com%2Fbaike%2Fpic%2Fitem%2Fd439b6003af33a87757e8294cc5c10385343b529.jpg"/>
          <p:cNvPicPr>
            <a:picLocks noChangeAspect="1" noChangeArrowheads="1"/>
          </p:cNvPicPr>
          <p:nvPr/>
        </p:nvPicPr>
        <p:blipFill>
          <a:blip r:embed="rId2"/>
          <a:stretch>
            <a:fillRect/>
          </a:stretch>
        </p:blipFill>
        <p:spPr bwMode="auto">
          <a:xfrm>
            <a:off x="3599297" y="1546232"/>
            <a:ext cx="5408795" cy="3348372"/>
          </a:xfrm>
          <a:prstGeom prst="rect">
            <a:avLst/>
          </a:prstGeom>
          <a:noFill/>
        </p:spPr>
      </p:pic>
      <p:sp>
        <p:nvSpPr>
          <p:cNvPr id="5" name="矩形 4"/>
          <p:cNvSpPr/>
          <p:nvPr/>
        </p:nvSpPr>
        <p:spPr>
          <a:xfrm>
            <a:off x="340556" y="2302316"/>
            <a:ext cx="3294366" cy="1337945"/>
          </a:xfrm>
          <a:prstGeom prst="rect">
            <a:avLst/>
          </a:prstGeom>
        </p:spPr>
        <p:txBody>
          <a:bodyPr wrap="square">
            <a:spAutoFit/>
          </a:bodyPr>
          <a:lstStyle/>
          <a:p>
            <a:pPr>
              <a:lnSpc>
                <a:spcPct val="150000"/>
              </a:lnSpc>
            </a:pPr>
            <a:r>
              <a:rPr lang="zh-CN" altLang="en-US" sz="1800" b="1" kern="100">
                <a:solidFill>
                  <a:srgbClr val="0000FF"/>
                </a:solidFill>
                <a:latin typeface="+mj-ea"/>
                <a:ea typeface="+mj-ea"/>
                <a:cs typeface="Courier New" panose="02070309020205020404" pitchFamily="49" charset="0"/>
              </a:rPr>
              <a:t>核心观念：</a:t>
            </a:r>
            <a:r>
              <a:rPr lang="zh-CN" altLang="en-US" sz="1800" b="1">
                <a:solidFill>
                  <a:srgbClr val="FF0000"/>
                </a:solidFill>
                <a:latin typeface="+mj-ea"/>
                <a:ea typeface="+mj-ea"/>
              </a:rPr>
              <a:t>通过</a:t>
            </a:r>
            <a:r>
              <a:rPr lang="zh-CN" altLang="zh-CN" sz="1800" b="1">
                <a:solidFill>
                  <a:srgbClr val="FF0000"/>
                </a:solidFill>
                <a:latin typeface="+mj-ea"/>
                <a:ea typeface="+mj-ea"/>
              </a:rPr>
              <a:t>减压</a:t>
            </a:r>
            <a:r>
              <a:rPr lang="zh-CN" altLang="en-US" sz="1800" b="1">
                <a:solidFill>
                  <a:srgbClr val="FF0000"/>
                </a:solidFill>
                <a:latin typeface="+mj-ea"/>
                <a:ea typeface="+mj-ea"/>
              </a:rPr>
              <a:t>蒸发可以加快蒸发速率，防止蒸发物的分解或氧化。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093" y="173355"/>
            <a:ext cx="1751648" cy="460375"/>
          </a:xfrm>
          <a:prstGeom prst="rect">
            <a:avLst/>
          </a:prstGeom>
          <a:noFill/>
        </p:spPr>
        <p:txBody>
          <a:bodyPr wrap="square" rtlCol="0">
            <a:spAutoFit/>
          </a:bodyPr>
          <a:lstStyle/>
          <a:p>
            <a:r>
              <a:rPr lang="zh-CN" altLang="en-US" sz="2400" b="1">
                <a:solidFill>
                  <a:srgbClr val="0000FF"/>
                </a:solidFill>
                <a:latin typeface="+mj-ea"/>
                <a:ea typeface="+mj-ea"/>
              </a:rPr>
              <a:t>减压干燥</a:t>
            </a:r>
          </a:p>
        </p:txBody>
      </p:sp>
      <p:sp>
        <p:nvSpPr>
          <p:cNvPr id="3073" name="Rectangle 1"/>
          <p:cNvSpPr>
            <a:spLocks noChangeArrowheads="1"/>
          </p:cNvSpPr>
          <p:nvPr/>
        </p:nvSpPr>
        <p:spPr bwMode="auto">
          <a:xfrm>
            <a:off x="197395" y="581306"/>
            <a:ext cx="8586954" cy="1147445"/>
          </a:xfrm>
          <a:prstGeom prst="rect">
            <a:avLst/>
          </a:prstGeom>
          <a:noFill/>
          <a:ln w="9525">
            <a:noFill/>
            <a:miter lim="800000"/>
          </a:ln>
          <a:effectLst/>
        </p:spPr>
        <p:txBody>
          <a:bodyPr vert="horz" wrap="square" lIns="68580" tIns="34290" rIns="68580" bIns="34290" numCol="1" anchor="ctr" anchorCtr="0" compatLnSpc="1">
            <a:spAutoFit/>
          </a:bodyPr>
          <a:lstStyle/>
          <a:p>
            <a:pPr marL="0" marR="0" lvl="0" indent="266700" algn="l" defTabSz="914400" rtl="0" eaLnBrk="1" fontAlgn="base" latinLnBrk="0" hangingPunct="1">
              <a:lnSpc>
                <a:spcPct val="130000"/>
              </a:lnSpc>
              <a:spcBef>
                <a:spcPct val="0"/>
              </a:spcBef>
              <a:spcAft>
                <a:spcPct val="0"/>
              </a:spcAft>
              <a:buClrTx/>
              <a:buSzTx/>
              <a:buFontTx/>
              <a:buNone/>
            </a:pPr>
            <a:r>
              <a:rPr kumimoji="0" lang="zh-CN" altLang="en-US" sz="1800" b="1" i="0" u="none" strike="noStrike" cap="none" normalizeH="0" baseline="0">
                <a:ln>
                  <a:noFill/>
                </a:ln>
                <a:solidFill>
                  <a:srgbClr val="C00000"/>
                </a:solidFill>
                <a:effectLst/>
                <a:latin typeface="+mj-ea"/>
                <a:ea typeface="+mj-ea"/>
                <a:cs typeface="Times New Roman" panose="02020603050405020304" pitchFamily="18" charset="0"/>
              </a:rPr>
              <a:t>也叫真空干燥</a:t>
            </a:r>
            <a:endParaRPr kumimoji="0" lang="en-US" altLang="zh-CN" sz="1800" b="1" i="0" u="none" strike="noStrike" cap="none" normalizeH="0" baseline="0">
              <a:ln>
                <a:noFill/>
              </a:ln>
              <a:solidFill>
                <a:srgbClr val="C00000"/>
              </a:solidFill>
              <a:effectLst/>
              <a:latin typeface="+mj-ea"/>
              <a:ea typeface="+mj-ea"/>
              <a:cs typeface="Times New Roman" panose="02020603050405020304" pitchFamily="18" charset="0"/>
            </a:endParaRPr>
          </a:p>
          <a:p>
            <a:pPr marL="0" marR="0" lvl="0" indent="266700" algn="l" defTabSz="914400" rtl="0" eaLnBrk="1" fontAlgn="base" latinLnBrk="0" hangingPunct="1">
              <a:lnSpc>
                <a:spcPct val="130000"/>
              </a:lnSpc>
              <a:spcBef>
                <a:spcPct val="0"/>
              </a:spcBef>
              <a:spcAft>
                <a:spcPct val="0"/>
              </a:spcAft>
              <a:buClrTx/>
              <a:buSzTx/>
              <a:buFontTx/>
              <a:buNone/>
            </a:pPr>
            <a:r>
              <a:rPr kumimoji="0" lang="zh-CN" sz="1800" b="1" i="0" u="none" strike="noStrike" cap="none" normalizeH="0" baseline="0">
                <a:ln>
                  <a:noFill/>
                </a:ln>
                <a:solidFill>
                  <a:srgbClr val="C00000"/>
                </a:solidFill>
                <a:effectLst/>
                <a:latin typeface="+mj-ea"/>
                <a:ea typeface="+mj-ea"/>
                <a:cs typeface="Times New Roman" panose="02020603050405020304" pitchFamily="18" charset="0"/>
              </a:rPr>
              <a:t>操作原理：减压干燥的干燥原理是湿物料表面处水分气化的结果，使</a:t>
            </a:r>
            <a:r>
              <a:rPr kumimoji="0" lang="zh-CN" altLang="en-US" sz="1800" b="1" i="0" u="none" strike="noStrike" cap="none" normalizeH="0" baseline="0">
                <a:ln>
                  <a:noFill/>
                </a:ln>
                <a:solidFill>
                  <a:srgbClr val="C00000"/>
                </a:solidFill>
                <a:effectLst/>
                <a:latin typeface="+mj-ea"/>
                <a:ea typeface="+mj-ea"/>
                <a:cs typeface="Times New Roman" panose="02020603050405020304" pitchFamily="18" charset="0"/>
              </a:rPr>
              <a:t>湿</a:t>
            </a:r>
            <a:r>
              <a:rPr kumimoji="0" lang="zh-CN" sz="1800" b="1" i="0" u="none" strike="noStrike" cap="none" normalizeH="0" baseline="0">
                <a:ln>
                  <a:noFill/>
                </a:ln>
                <a:solidFill>
                  <a:srgbClr val="C00000"/>
                </a:solidFill>
                <a:effectLst/>
                <a:latin typeface="+mj-ea"/>
                <a:ea typeface="+mj-ea"/>
                <a:cs typeface="Times New Roman" panose="02020603050405020304" pitchFamily="18" charset="0"/>
              </a:rPr>
              <a:t>物料内部与表面之间产生水分浓度差，从而使物体干燥。</a:t>
            </a:r>
            <a:r>
              <a:rPr kumimoji="0" lang="zh-CN" altLang="en-US" sz="1800" b="1" i="0" u="none" strike="noStrike" cap="none" normalizeH="0" baseline="0">
                <a:ln>
                  <a:noFill/>
                </a:ln>
                <a:solidFill>
                  <a:srgbClr val="C00000"/>
                </a:solidFill>
                <a:effectLst/>
                <a:latin typeface="+mj-ea"/>
                <a:ea typeface="+mj-ea"/>
                <a:cs typeface="宋体" panose="02010600030101010101" pitchFamily="2" charset="-122"/>
              </a:rPr>
              <a:t> </a:t>
            </a:r>
          </a:p>
        </p:txBody>
      </p:sp>
      <p:pic>
        <p:nvPicPr>
          <p:cNvPr id="3074" name="图片 3" descr="真空干燥器模拟图"/>
          <p:cNvPicPr>
            <a:picLocks noChangeAspect="1" noChangeArrowheads="1"/>
          </p:cNvPicPr>
          <p:nvPr/>
        </p:nvPicPr>
        <p:blipFill>
          <a:blip r:embed="rId2">
            <a:lum contrast="26000"/>
          </a:blip>
          <a:stretch>
            <a:fillRect/>
          </a:stretch>
        </p:blipFill>
        <p:spPr bwMode="auto">
          <a:xfrm>
            <a:off x="358937" y="1870268"/>
            <a:ext cx="2700300" cy="2700300"/>
          </a:xfrm>
          <a:prstGeom prst="rect">
            <a:avLst/>
          </a:prstGeom>
          <a:noFill/>
          <a:ln w="9525">
            <a:noFill/>
            <a:miter lim="800000"/>
            <a:headEnd/>
            <a:tailEnd/>
          </a:ln>
        </p:spPr>
      </p:pic>
      <p:sp>
        <p:nvSpPr>
          <p:cNvPr id="5" name="矩形 4"/>
          <p:cNvSpPr/>
          <p:nvPr/>
        </p:nvSpPr>
        <p:spPr>
          <a:xfrm>
            <a:off x="3221255" y="2734364"/>
            <a:ext cx="5562618" cy="922020"/>
          </a:xfrm>
          <a:prstGeom prst="rect">
            <a:avLst/>
          </a:prstGeom>
        </p:spPr>
        <p:txBody>
          <a:bodyPr wrap="square">
            <a:spAutoFit/>
          </a:bodyPr>
          <a:lstStyle/>
          <a:p>
            <a:pPr>
              <a:lnSpc>
                <a:spcPct val="150000"/>
              </a:lnSpc>
            </a:pPr>
            <a:r>
              <a:rPr lang="zh-CN" altLang="en-US" sz="1800" b="1" kern="100">
                <a:solidFill>
                  <a:srgbClr val="0000FF"/>
                </a:solidFill>
                <a:latin typeface="+mj-ea"/>
                <a:ea typeface="+mj-ea"/>
                <a:cs typeface="Courier New" panose="02070309020205020404" pitchFamily="49" charset="0"/>
              </a:rPr>
              <a:t>核心观念：</a:t>
            </a:r>
            <a:r>
              <a:rPr lang="zh-CN" altLang="en-US" sz="1800" b="1">
                <a:solidFill>
                  <a:srgbClr val="FF0000"/>
                </a:solidFill>
                <a:latin typeface="+mj-ea"/>
                <a:ea typeface="+mj-ea"/>
              </a:rPr>
              <a:t>通过</a:t>
            </a:r>
            <a:r>
              <a:rPr lang="zh-CN" altLang="zh-CN" sz="1800" b="1">
                <a:solidFill>
                  <a:srgbClr val="FF0000"/>
                </a:solidFill>
                <a:latin typeface="+mj-ea"/>
                <a:ea typeface="+mj-ea"/>
              </a:rPr>
              <a:t>减</a:t>
            </a:r>
            <a:r>
              <a:rPr lang="zh-CN" altLang="en-US" sz="1800" b="1">
                <a:solidFill>
                  <a:srgbClr val="FF0000"/>
                </a:solidFill>
                <a:latin typeface="+mj-ea"/>
                <a:ea typeface="+mj-ea"/>
              </a:rPr>
              <a:t>小干燥器中的压强加快干燥速率，防止固体被氧化。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a:t>7</a:t>
            </a:r>
            <a:r>
              <a:rPr lang="zh-CN" altLang="en-US" b="1"/>
              <a:t>、水蒸气蒸馏</a:t>
            </a:r>
          </a:p>
        </p:txBody>
      </p:sp>
      <p:sp>
        <p:nvSpPr>
          <p:cNvPr id="3" name="内容占位符 2"/>
          <p:cNvSpPr>
            <a:spLocks noGrp="1"/>
          </p:cNvSpPr>
          <p:nvPr>
            <p:ph idx="1"/>
          </p:nvPr>
        </p:nvSpPr>
        <p:spPr/>
        <p:txBody>
          <a:bodyPr/>
          <a:lstStyle/>
          <a:p>
            <a:endParaRPr lang="zh-CN" altLang="en-US"/>
          </a:p>
        </p:txBody>
      </p:sp>
      <p:pic>
        <p:nvPicPr>
          <p:cNvPr id="6146" name="Picture 2"/>
          <p:cNvPicPr>
            <a:picLocks noChangeAspect="1" noChangeArrowheads="1"/>
          </p:cNvPicPr>
          <p:nvPr/>
        </p:nvPicPr>
        <p:blipFill>
          <a:blip r:embed="rId2">
            <a:biLevel thresh="50000"/>
            <a:extLst>
              <a:ext uri="{28A0092B-C50C-407E-A947-70E740481C1C}">
                <a14:useLocalDpi xmlns:a14="http://schemas.microsoft.com/office/drawing/2010/main" val="0"/>
              </a:ext>
            </a:extLst>
          </a:blip>
          <a:stretch>
            <a:fillRect/>
          </a:stretch>
        </p:blipFill>
        <p:spPr bwMode="auto">
          <a:xfrm>
            <a:off x="582705" y="1581150"/>
            <a:ext cx="4114800" cy="237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24399" y="1657350"/>
            <a:ext cx="401666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标注 6"/>
          <p:cNvSpPr/>
          <p:nvPr/>
        </p:nvSpPr>
        <p:spPr>
          <a:xfrm>
            <a:off x="2438400" y="3295650"/>
            <a:ext cx="1210446" cy="342900"/>
          </a:xfrm>
          <a:prstGeom prst="wedgeRoundRectCallout">
            <a:avLst>
              <a:gd name="adj1" fmla="val -2656"/>
              <a:gd name="adj2" fmla="val -1119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0000"/>
                </a:solidFill>
              </a:rPr>
              <a:t>桔皮</a:t>
            </a:r>
          </a:p>
        </p:txBody>
      </p:sp>
      <p:sp>
        <p:nvSpPr>
          <p:cNvPr id="8" name="圆角矩形标注 7"/>
          <p:cNvSpPr/>
          <p:nvPr/>
        </p:nvSpPr>
        <p:spPr>
          <a:xfrm>
            <a:off x="582705" y="2623325"/>
            <a:ext cx="484095" cy="287375"/>
          </a:xfrm>
          <a:prstGeom prst="wedgeRoundRectCallout">
            <a:avLst>
              <a:gd name="adj1" fmla="val 95939"/>
              <a:gd name="adj2" fmla="val 302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0000"/>
                </a:solidFill>
              </a:rPr>
              <a:t>水</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74060" y="961810"/>
            <a:ext cx="9013683" cy="2751774"/>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0600" y="750738"/>
            <a:ext cx="5943600" cy="414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10200" y="3790950"/>
            <a:ext cx="1752600" cy="369332"/>
          </a:xfrm>
          <a:prstGeom prst="rect">
            <a:avLst/>
          </a:prstGeom>
          <a:solidFill>
            <a:srgbClr val="FFFF00"/>
          </a:solidFill>
        </p:spPr>
        <p:txBody>
          <a:bodyPr wrap="square" rtlCol="0">
            <a:spAutoFit/>
          </a:bodyPr>
          <a:lstStyle/>
          <a:p>
            <a:r>
              <a:rPr lang="en-US" altLang="zh-CN"/>
              <a:t>2018</a:t>
            </a:r>
            <a:r>
              <a:rPr lang="zh-CN" altLang="en-US"/>
              <a:t>高考题</a:t>
            </a:r>
          </a:p>
        </p:txBody>
      </p:sp>
      <p:sp>
        <p:nvSpPr>
          <p:cNvPr id="3" name="TextBox 2"/>
          <p:cNvSpPr txBox="1"/>
          <p:nvPr/>
        </p:nvSpPr>
        <p:spPr>
          <a:xfrm>
            <a:off x="5715000" y="1581150"/>
            <a:ext cx="2743200" cy="369332"/>
          </a:xfrm>
          <a:prstGeom prst="rect">
            <a:avLst/>
          </a:prstGeom>
          <a:solidFill>
            <a:srgbClr val="FFFF00"/>
          </a:solidFill>
        </p:spPr>
        <p:txBody>
          <a:bodyPr wrap="square" rtlCol="0">
            <a:spAutoFit/>
          </a:bodyPr>
          <a:lstStyle/>
          <a:p>
            <a:r>
              <a:rPr lang="en-US" altLang="zh-CN"/>
              <a:t>2HR+Ca</a:t>
            </a:r>
            <a:r>
              <a:rPr lang="en-US" altLang="zh-CN" baseline="30000"/>
              <a:t>2+</a:t>
            </a:r>
            <a:r>
              <a:rPr lang="en-US" altLang="zh-CN"/>
              <a:t>→2H</a:t>
            </a:r>
            <a:r>
              <a:rPr lang="en-US" altLang="zh-CN" baseline="30000"/>
              <a:t>+</a:t>
            </a:r>
            <a:r>
              <a:rPr lang="en-US" altLang="zh-CN"/>
              <a:t>+CaR</a:t>
            </a:r>
            <a:r>
              <a:rPr lang="en-US" altLang="zh-CN" baseline="-25000"/>
              <a:t>2</a:t>
            </a:r>
            <a:endParaRPr lang="zh-CN" altLang="en-US"/>
          </a:p>
        </p:txBody>
      </p:sp>
      <p:sp>
        <p:nvSpPr>
          <p:cNvPr id="5" name="TextBox 4"/>
          <p:cNvSpPr txBox="1"/>
          <p:nvPr/>
        </p:nvSpPr>
        <p:spPr>
          <a:xfrm>
            <a:off x="5410200" y="2819671"/>
            <a:ext cx="1920240" cy="369332"/>
          </a:xfrm>
          <a:prstGeom prst="rect">
            <a:avLst/>
          </a:prstGeom>
          <a:solidFill>
            <a:srgbClr val="FFFF00"/>
          </a:solidFill>
        </p:spPr>
        <p:txBody>
          <a:bodyPr wrap="square" rtlCol="0">
            <a:spAutoFit/>
          </a:bodyPr>
          <a:lstStyle/>
          <a:p>
            <a:r>
              <a:rPr lang="en-US" altLang="zh-CN"/>
              <a:t>SO</a:t>
            </a:r>
            <a:r>
              <a:rPr lang="en-US" altLang="zh-CN" baseline="-25000"/>
              <a:t>4</a:t>
            </a:r>
            <a:r>
              <a:rPr lang="en-US" altLang="zh-CN" baseline="30000"/>
              <a:t>2-</a:t>
            </a:r>
            <a:r>
              <a:rPr lang="en-US" altLang="zh-CN"/>
              <a:t>→2OH</a:t>
            </a:r>
            <a:r>
              <a:rPr lang="en-US" altLang="zh-CN" baseline="30000"/>
              <a:t>-</a:t>
            </a:r>
            <a:endParaRPr lang="zh-CN" altLang="en-US"/>
          </a:p>
        </p:txBody>
      </p:sp>
      <p:sp>
        <p:nvSpPr>
          <p:cNvPr id="6" name="标题 1"/>
          <p:cNvSpPr txBox="1"/>
          <p:nvPr/>
        </p:nvSpPr>
        <p:spPr>
          <a:xfrm>
            <a:off x="457200" y="206015"/>
            <a:ext cx="2667000" cy="536935"/>
          </a:xfrm>
          <a:prstGeom prst="rect">
            <a:avLst/>
          </a:prstGeom>
        </p:spPr>
        <p:txBody>
          <a:bodyPr/>
          <a:lstStyle>
            <a:lvl1pPr marL="0" lvl="0" indent="0" algn="ctr" defTabSz="685800" rtl="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a:lstStyle>
          <a:p>
            <a:r>
              <a:rPr lang="zh-CN" altLang="en-US" b="1" dirty="0">
                <a:highlight>
                  <a:srgbClr val="00FF00"/>
                </a:highlight>
              </a:rPr>
              <a:t>离子交换柱</a:t>
            </a:r>
          </a:p>
        </p:txBody>
      </p:sp>
    </p:spTree>
    <p:extLst>
      <p:ext uri="{BB962C8B-B14F-4D97-AF65-F5344CB8AC3E}">
        <p14:creationId xmlns:p14="http://schemas.microsoft.com/office/powerpoint/2010/main" val="26811019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457201" y="0"/>
            <a:ext cx="7155815" cy="4951095"/>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113145" y="543356"/>
            <a:ext cx="2227214" cy="4194203"/>
          </a:xfrm>
          <a:prstGeom prst="rect">
            <a:avLst/>
          </a:prstGeom>
        </p:spPr>
      </p:pic>
      <p:pic>
        <p:nvPicPr>
          <p:cNvPr id="7" name="图片 6"/>
          <p:cNvPicPr>
            <a:picLocks noChangeAspect="1"/>
          </p:cNvPicPr>
          <p:nvPr/>
        </p:nvPicPr>
        <p:blipFill>
          <a:blip r:embed="rId3"/>
          <a:stretch>
            <a:fillRect/>
          </a:stretch>
        </p:blipFill>
        <p:spPr>
          <a:xfrm>
            <a:off x="3807719" y="462919"/>
            <a:ext cx="4854482" cy="1692452"/>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46839" y="399699"/>
            <a:ext cx="1715096" cy="3836399"/>
          </a:xfrm>
          <a:prstGeom prst="rect">
            <a:avLst/>
          </a:prstGeom>
        </p:spPr>
      </p:pic>
      <p:pic>
        <p:nvPicPr>
          <p:cNvPr id="4" name="图片 3"/>
          <p:cNvPicPr>
            <a:picLocks noChangeAspect="1"/>
          </p:cNvPicPr>
          <p:nvPr/>
        </p:nvPicPr>
        <p:blipFill>
          <a:blip r:embed="rId3"/>
          <a:stretch>
            <a:fillRect/>
          </a:stretch>
        </p:blipFill>
        <p:spPr>
          <a:xfrm>
            <a:off x="2361935" y="320389"/>
            <a:ext cx="6485647" cy="1494416"/>
          </a:xfrm>
          <a:prstGeom prst="rect">
            <a:avLst/>
          </a:prstGeom>
        </p:spPr>
      </p:pic>
      <p:pic>
        <p:nvPicPr>
          <p:cNvPr id="8" name="图片 7"/>
          <p:cNvPicPr>
            <a:picLocks noChangeAspect="1"/>
          </p:cNvPicPr>
          <p:nvPr/>
        </p:nvPicPr>
        <p:blipFill>
          <a:blip r:embed="rId4"/>
          <a:stretch>
            <a:fillRect/>
          </a:stretch>
        </p:blipFill>
        <p:spPr>
          <a:xfrm>
            <a:off x="2599122" y="1846774"/>
            <a:ext cx="5792403" cy="790462"/>
          </a:xfrm>
          <a:prstGeom prst="rect">
            <a:avLst/>
          </a:prstGeom>
        </p:spPr>
      </p:pic>
      <p:pic>
        <p:nvPicPr>
          <p:cNvPr id="10" name="图片 9"/>
          <p:cNvPicPr>
            <a:picLocks noChangeAspect="1"/>
          </p:cNvPicPr>
          <p:nvPr/>
        </p:nvPicPr>
        <p:blipFill>
          <a:blip r:embed="rId5"/>
          <a:stretch>
            <a:fillRect/>
          </a:stretch>
        </p:blipFill>
        <p:spPr>
          <a:xfrm>
            <a:off x="2527093" y="3107644"/>
            <a:ext cx="5141084" cy="909639"/>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ags/tag10.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617"/>
</p:tagLst>
</file>

<file path=ppt/tags/tag1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617"/>
</p:tagLst>
</file>

<file path=ppt/tags/tag1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617"/>
</p:tagLst>
</file>

<file path=ppt/tags/tag1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617"/>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617"/>
</p:tagLst>
</file>

<file path=ppt/tags/tag21.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2.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617"/>
</p:tagLst>
</file>

<file path=ppt/tags/tag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8617"/>
</p:tagLst>
</file>

<file path=ppt/tags/tag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heme/theme1.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F0000"/>
          </a:solid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1933</Words>
  <Application>Microsoft Office PowerPoint</Application>
  <PresentationFormat>全屏显示(16:9)</PresentationFormat>
  <Paragraphs>135</Paragraphs>
  <Slides>38</Slides>
  <Notes>1</Notes>
  <HiddenSlides>0</HiddenSlides>
  <MMClips>0</MMClips>
  <ScaleCrop>false</ScaleCrop>
  <HeadingPairs>
    <vt:vector size="8" baseType="variant">
      <vt:variant>
        <vt:lpstr>已用的字体</vt:lpstr>
      </vt:variant>
      <vt:variant>
        <vt:i4>8</vt:i4>
      </vt:variant>
      <vt:variant>
        <vt:lpstr>主题</vt:lpstr>
      </vt:variant>
      <vt:variant>
        <vt:i4>4</vt:i4>
      </vt:variant>
      <vt:variant>
        <vt:lpstr>嵌入 OLE 服务器</vt:lpstr>
      </vt:variant>
      <vt:variant>
        <vt:i4>1</vt:i4>
      </vt:variant>
      <vt:variant>
        <vt:lpstr>幻灯片标题</vt:lpstr>
      </vt:variant>
      <vt:variant>
        <vt:i4>38</vt:i4>
      </vt:variant>
    </vt:vector>
  </HeadingPairs>
  <TitlesOfParts>
    <vt:vector size="51" baseType="lpstr">
      <vt:lpstr>汉仪大黑简</vt:lpstr>
      <vt:lpstr>黑体</vt:lpstr>
      <vt:lpstr>宋体</vt:lpstr>
      <vt:lpstr>微软雅黑</vt:lpstr>
      <vt:lpstr>Arial</vt:lpstr>
      <vt:lpstr>Calibri</vt:lpstr>
      <vt:lpstr>Calibri Light</vt:lpstr>
      <vt:lpstr>Times New Roman</vt:lpstr>
      <vt:lpstr>1_默认设计模板</vt:lpstr>
      <vt:lpstr>1_Office 主题</vt:lpstr>
      <vt:lpstr>2_Office 主题</vt:lpstr>
      <vt:lpstr>Office 主题</vt:lpstr>
      <vt:lpstr>MathType 7.0 Equation</vt:lpstr>
      <vt:lpstr>PowerPoint 演示文稿</vt:lpstr>
      <vt:lpstr>沉淀与洗涤  回答模板</vt:lpstr>
      <vt:lpstr>索氏提取器</vt:lpstr>
      <vt:lpstr>PowerPoint 演示文稿</vt:lpstr>
      <vt:lpstr>PowerPoint 演示文稿</vt:lpstr>
      <vt:lpstr>PowerPoint 演示文稿</vt:lpstr>
      <vt:lpstr>PowerPoint 演示文稿</vt:lpstr>
      <vt:lpstr>PowerPoint 演示文稿</vt:lpstr>
      <vt:lpstr>PowerPoint 演示文稿</vt:lpstr>
      <vt:lpstr>热过滤</vt:lpstr>
      <vt:lpstr>减压蒸馏</vt:lpstr>
      <vt:lpstr>水蒸气蒸馏</vt:lpstr>
      <vt:lpstr>洗气装置：孟氏气体洗瓶</vt:lpstr>
      <vt:lpstr>发生装置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7、水蒸气蒸馏</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珂 朱</cp:lastModifiedBy>
  <cp:revision>13</cp:revision>
  <cp:lastPrinted>2021-04-26T14:32:00Z</cp:lastPrinted>
  <dcterms:created xsi:type="dcterms:W3CDTF">2021-04-26T14:32:00Z</dcterms:created>
  <dcterms:modified xsi:type="dcterms:W3CDTF">2025-11-21T15:12:23Z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E6F396EBE951467787ADB568123033FF_13</vt:lpwstr>
  </property>
  <property fmtid="{D5CDD505-2E9C-101B-9397-08002B2CF9AE}" pid="7" name="KSOProductBuildVer">
    <vt:lpwstr>2052-12.1.0.19302</vt:lpwstr>
  </property>
</Properties>
</file>