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6" r:id="rId4"/>
  </p:sldMasterIdLst>
  <p:notesMasterIdLst>
    <p:notesMasterId r:id="rId26"/>
  </p:notesMasterIdLst>
  <p:sldIdLst>
    <p:sldId id="379" r:id="rId5"/>
    <p:sldId id="362" r:id="rId6"/>
    <p:sldId id="396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7"/>
    <p:sldId id="418" r:id="rId28"/>
    <p:sldId id="435" r:id="rId29"/>
    <p:sldId id="436" r:id="rId30"/>
    <p:sldId id="437" r:id="rId31"/>
    <p:sldId id="438" r:id="rId32"/>
    <p:sldId id="439" r:id="rId33"/>
    <p:sldId id="440" r:id="rId34"/>
    <p:sldId id="347" r:id="rId35"/>
    <p:sldId id="349" r:id="rId36"/>
    <p:sldId id="350" r:id="rId37"/>
    <p:sldId id="351" r:id="rId38"/>
    <p:sldId id="352" r:id="rId39"/>
    <p:sldId id="361" r:id="rId40"/>
    <p:sldId id="353" r:id="rId41"/>
    <p:sldId id="354" r:id="rId42"/>
    <p:sldId id="355" r:id="rId43"/>
    <p:sldId id="365" r:id="rId44"/>
    <p:sldId id="364" r:id="rId45"/>
    <p:sldId id="358" r:id="rId46"/>
    <p:sldId id="360" r:id="rId47"/>
    <p:sldId id="357" r:id="rId48"/>
    <p:sldId id="419" r:id="rId49"/>
    <p:sldId id="363" r:id="rId50"/>
  </p:sldIdLst>
  <p:sldSz cx="9144000" cy="5143500" type="screen16x9"/>
  <p:notesSz cx="6858000" cy="9144000"/>
  <p:custDataLst>
    <p:tags r:id="rId5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0" clrIdx="0"/>
  <p:cmAuthor id="2" name="Administrator" initials="A" lastIdx="0" clrIdx="1"/>
  <p:cmAuthor id="3" name="wwz" initials="w" lastIdx="0" clrIdx="2"/>
  <p:cmAuthor id="4" name="吴文中" initials="吴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120" y="-8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5" Type="http://schemas.openxmlformats.org/officeDocument/2006/relationships/tags" Target="tags/tag22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1DB00-43B7-4893-8250-FD6A3EEEC2E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8EB4B-8FD6-44FF-946E-50F405DC49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对于陌生尤其是异形装置我们同样可以用类比迁移的方法去攻克。</a:t>
            </a:r>
            <a:r>
              <a:rPr lang="zh-CN" alt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类比的依据是</a:t>
            </a:r>
            <a:r>
              <a:rPr lang="zh-CN" altLang="en-US" sz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看气体</a:t>
            </a:r>
            <a:r>
              <a:rPr lang="en-US" altLang="zh-CN" sz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液体</a:t>
            </a:r>
            <a:r>
              <a:rPr lang="en-US" altLang="zh-CN" sz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1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流向和看导管的长短</a:t>
            </a:r>
            <a:endParaRPr lang="zh-CN" altLang="en-US" sz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zh-CN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373A3-C56B-4854-9270-95B3305EFE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2200" cy="1437624"/>
          </a:xfrm>
          <a:prstGeom prst="rect">
            <a:avLst/>
          </a:prstGeom>
          <a:solidFill>
            <a:srgbClr val="405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Rectangle 113"/>
          <p:cNvSpPr>
            <a:spLocks noChangeArrowheads="1"/>
          </p:cNvSpPr>
          <p:nvPr userDrawn="1"/>
        </p:nvSpPr>
        <p:spPr bwMode="auto">
          <a:xfrm>
            <a:off x="284095" y="289210"/>
            <a:ext cx="1313386" cy="36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32" tIns="68566" rIns="137132" bIns="6856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zh-CN" sz="15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Roboto Regular" charset="0"/>
                <a:sym typeface="Arial" panose="020B0604020202020204" pitchFamily="34" charset="0"/>
              </a:rPr>
              <a:t>PART ONE</a:t>
            </a:r>
            <a:endParaRPr lang="en-US" altLang="zh-CN" sz="15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Roboto Regular" charset="0"/>
              <a:sym typeface="Arial" panose="020B0604020202020204" pitchFamily="34" charset="0"/>
            </a:endParaRPr>
          </a:p>
        </p:txBody>
      </p:sp>
      <p:sp>
        <p:nvSpPr>
          <p:cNvPr id="5" name="标题 24"/>
          <p:cNvSpPr txBox="1"/>
          <p:nvPr userDrawn="1"/>
        </p:nvSpPr>
        <p:spPr>
          <a:xfrm>
            <a:off x="286141" y="728941"/>
            <a:ext cx="1580707" cy="470780"/>
          </a:xfrm>
          <a:prstGeom prst="rect">
            <a:avLst/>
          </a:prstGeom>
        </p:spPr>
        <p:txBody>
          <a:bodyPr vert="horz" lIns="68564" tIns="34281" rIns="68564" bIns="3428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2700" b="1">
                <a:solidFill>
                  <a:schemeClr val="bg1"/>
                </a:solidFill>
                <a:latin typeface="微软雅黑" panose="020B0503020204020204" charset="-122"/>
              </a:rPr>
              <a:t>真题精做</a:t>
            </a:r>
            <a:endParaRPr lang="zh-CN" altLang="en-US" sz="2700" b="1">
              <a:solidFill>
                <a:schemeClr val="bg1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2200" cy="1437624"/>
          </a:xfrm>
          <a:prstGeom prst="rect">
            <a:avLst/>
          </a:prstGeom>
          <a:solidFill>
            <a:srgbClr val="405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标题 24"/>
          <p:cNvSpPr txBox="1"/>
          <p:nvPr userDrawn="1"/>
        </p:nvSpPr>
        <p:spPr>
          <a:xfrm>
            <a:off x="286141" y="728941"/>
            <a:ext cx="1580707" cy="470780"/>
          </a:xfrm>
          <a:prstGeom prst="rect">
            <a:avLst/>
          </a:prstGeom>
        </p:spPr>
        <p:txBody>
          <a:bodyPr vert="horz" lIns="68564" tIns="34281" rIns="68564" bIns="3428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700" b="1" kern="1200" smtClean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+mj-cs"/>
              </a:rPr>
              <a:t>核心精讲</a:t>
            </a:r>
            <a:endParaRPr lang="zh-CN" altLang="zh-CN" sz="2700" b="1" kern="1200">
              <a:solidFill>
                <a:schemeClr val="bg1"/>
              </a:solidFill>
              <a:latin typeface="微软雅黑" panose="020B0503020204020204" charset="-122"/>
              <a:ea typeface="+mj-ea"/>
              <a:cs typeface="+mj-cs"/>
            </a:endParaRPr>
          </a:p>
        </p:txBody>
      </p:sp>
      <p:sp>
        <p:nvSpPr>
          <p:cNvPr id="7" name="Rectangle 113"/>
          <p:cNvSpPr>
            <a:spLocks noChangeArrowheads="1"/>
          </p:cNvSpPr>
          <p:nvPr userDrawn="1"/>
        </p:nvSpPr>
        <p:spPr bwMode="auto">
          <a:xfrm>
            <a:off x="284095" y="289210"/>
            <a:ext cx="1313386" cy="36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32" tIns="68566" rIns="137132" bIns="6856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marL="0" algn="l" defTabSz="914400" rtl="0" eaLnBrk="1" latinLnBrk="0" hangingPunct="1">
              <a:lnSpc>
                <a:spcPct val="100000"/>
              </a:lnSpc>
            </a:pPr>
            <a:r>
              <a:rPr lang="en-US" altLang="zh-CN" sz="1500" b="1" kern="12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Roboto Regular" charset="0"/>
                <a:sym typeface="Arial" panose="020B0604020202020204" pitchFamily="34" charset="0"/>
              </a:rPr>
              <a:t>PART ONE</a:t>
            </a:r>
            <a:endParaRPr lang="en-US" altLang="zh-CN" sz="1500" b="1" kern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Roboto Regular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484465" y="448328"/>
            <a:ext cx="7650342" cy="505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2200" cy="1437624"/>
          </a:xfrm>
          <a:prstGeom prst="rect">
            <a:avLst/>
          </a:prstGeom>
          <a:solidFill>
            <a:srgbClr val="405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标题 24"/>
          <p:cNvSpPr txBox="1"/>
          <p:nvPr userDrawn="1"/>
        </p:nvSpPr>
        <p:spPr>
          <a:xfrm>
            <a:off x="286141" y="728941"/>
            <a:ext cx="1580707" cy="470780"/>
          </a:xfrm>
          <a:prstGeom prst="rect">
            <a:avLst/>
          </a:prstGeom>
        </p:spPr>
        <p:txBody>
          <a:bodyPr vert="horz" lIns="68564" tIns="34281" rIns="68564" bIns="34281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2700" b="1" kern="1200" smtClean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+mj-cs"/>
              </a:rPr>
              <a:t>对点集训</a:t>
            </a:r>
            <a:endParaRPr lang="zh-CN" altLang="en-US" sz="2700" b="1" kern="1200">
              <a:solidFill>
                <a:schemeClr val="bg1"/>
              </a:solidFill>
              <a:latin typeface="微软雅黑" panose="020B0503020204020204" charset="-122"/>
              <a:ea typeface="+mj-ea"/>
              <a:cs typeface="+mj-cs"/>
            </a:endParaRPr>
          </a:p>
        </p:txBody>
      </p:sp>
      <p:sp>
        <p:nvSpPr>
          <p:cNvPr id="7" name="Rectangle 113"/>
          <p:cNvSpPr>
            <a:spLocks noChangeArrowheads="1"/>
          </p:cNvSpPr>
          <p:nvPr userDrawn="1"/>
        </p:nvSpPr>
        <p:spPr bwMode="auto">
          <a:xfrm>
            <a:off x="284095" y="289210"/>
            <a:ext cx="1603664" cy="36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32" tIns="68566" rIns="137132" bIns="68566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</a:defRPr>
            </a:lvl5pPr>
            <a:lvl6pPr marL="25146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6pPr>
            <a:lvl7pPr marL="29718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7pPr>
            <a:lvl8pPr marL="34290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8pPr>
            <a:lvl9pPr marL="3886200" indent="-228600" defTabSz="182753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</a:defRPr>
            </a:lvl9pPr>
          </a:lstStyle>
          <a:p>
            <a:pPr marL="0" algn="l" defTabSz="914400" rtl="0" eaLnBrk="1" latinLnBrk="0" hangingPunct="1">
              <a:lnSpc>
                <a:spcPct val="100000"/>
              </a:lnSpc>
            </a:pPr>
            <a:r>
              <a:rPr lang="en-US" altLang="zh-CN" sz="15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Roboto Regular" charset="0"/>
                <a:sym typeface="Arial" panose="020B0604020202020204" pitchFamily="34" charset="0"/>
              </a:rPr>
              <a:t>PART TWO</a:t>
            </a:r>
            <a:endParaRPr lang="en-US" altLang="zh-CN" sz="1500" b="1" kern="12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Roboto Regular" charset="0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493658" y="448328"/>
            <a:ext cx="7650342" cy="505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5BABFAC-A0CE-4F39-B9B0-E0C28EF0785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239" cy="514373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491315"/>
            <a:ext cx="9144239" cy="365242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301890"/>
            <a:ext cx="9144239" cy="284184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571869"/>
            <a:ext cx="9144239" cy="257186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921770"/>
            <a:ext cx="9144239" cy="122196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自定义版式"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3651025"/>
            <a:ext cx="9144239" cy="1492475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2_自定义版式"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2841718"/>
            <a:ext cx="9144239" cy="230178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0_自定义版式">
    <p:bg>
      <p:bgPr>
        <a:pattFill prst="lt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1761848"/>
            <a:ext cx="9144239" cy="3381653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111830"/>
            <a:ext cx="9144239" cy="203190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2031909"/>
            <a:ext cx="9144239" cy="311183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 showMasterSp="0">
  <p:cSld name="标题，文本与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301625" y="4629150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 showMasterSp="0">
  <p:cSld name="标题和四项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369219"/>
            <a:ext cx="3886200" cy="157400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3057525"/>
            <a:ext cx="3886200" cy="157519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3057525"/>
            <a:ext cx="3886200" cy="157519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301625" y="4629150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 showMasterSp="0">
  <p:cSld name="标题，文本与两项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369219"/>
            <a:ext cx="3886200" cy="157400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3057525"/>
            <a:ext cx="3886200" cy="157519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301625" y="4629150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1625" y="285750"/>
            <a:ext cx="8540750" cy="423148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301625" y="4629150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29150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29150"/>
            <a:ext cx="2289175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file:///D:\qq&#25991;&#20214;\712321467\Image\C2C\Image2\%7b75232B38-A165-1FB7-499C-2E1C792CACB5%7d.png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0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29" Type="http://schemas.openxmlformats.org/officeDocument/2006/relationships/image" Target="../media/image3.png"/><Relationship Id="rId28" Type="http://schemas.openxmlformats.org/officeDocument/2006/relationships/image" Target="../media/image2.png"/><Relationship Id="rId27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38"/>
            <a:ext cx="2895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38"/>
            <a:ext cx="2133600" cy="357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lvl="0" indent="0" algn="ctr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rtl="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6" r:link="rId7"/>
          <a:stretch>
            <a:fillRect/>
          </a:stretch>
        </p:blipFill>
        <p:spPr>
          <a:xfrm>
            <a:off x="628650" y="273844"/>
            <a:ext cx="7144" cy="71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Group 4"/>
          <p:cNvGrpSpPr/>
          <p:nvPr userDrawn="1"/>
        </p:nvGrpSpPr>
        <p:grpSpPr bwMode="auto">
          <a:xfrm>
            <a:off x="7514577" y="42599"/>
            <a:ext cx="1572815" cy="472678"/>
            <a:chOff x="0" y="0"/>
            <a:chExt cx="1433080" cy="430931"/>
          </a:xfrm>
        </p:grpSpPr>
        <p:pic>
          <p:nvPicPr>
            <p:cNvPr id="8" name="image1.pn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18" y="-1"/>
              <a:ext cx="619089" cy="224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9" name="image2.pn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236647"/>
              <a:ext cx="1433082" cy="194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8.xml"/><Relationship Id="rId7" Type="http://schemas.openxmlformats.org/officeDocument/2006/relationships/image" Target="../media/image16.png"/><Relationship Id="rId6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tags" Target="../tags/tag6.xml"/><Relationship Id="rId3" Type="http://schemas.openxmlformats.org/officeDocument/2006/relationships/image" Target="../media/image14.png"/><Relationship Id="rId2" Type="http://schemas.openxmlformats.org/officeDocument/2006/relationships/tags" Target="../tags/tag5.xml"/><Relationship Id="rId14" Type="http://schemas.openxmlformats.org/officeDocument/2006/relationships/slideLayout" Target="../slideLayouts/slideLayout15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image" Target="../media/image18.png"/><Relationship Id="rId10" Type="http://schemas.openxmlformats.org/officeDocument/2006/relationships/tags" Target="../tags/tag9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6.xml"/><Relationship Id="rId7" Type="http://schemas.openxmlformats.org/officeDocument/2006/relationships/image" Target="../media/image16.png"/><Relationship Id="rId6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tags" Target="../tags/tag14.xml"/><Relationship Id="rId3" Type="http://schemas.openxmlformats.org/officeDocument/2006/relationships/image" Target="../media/image14.png"/><Relationship Id="rId2" Type="http://schemas.openxmlformats.org/officeDocument/2006/relationships/tags" Target="../tags/tag13.xml"/><Relationship Id="rId14" Type="http://schemas.openxmlformats.org/officeDocument/2006/relationships/slideLayout" Target="../slideLayouts/slideLayout15.xml"/><Relationship Id="rId13" Type="http://schemas.openxmlformats.org/officeDocument/2006/relationships/tags" Target="../tags/tag19.xml"/><Relationship Id="rId12" Type="http://schemas.openxmlformats.org/officeDocument/2006/relationships/tags" Target="../tags/tag18.xml"/><Relationship Id="rId11" Type="http://schemas.openxmlformats.org/officeDocument/2006/relationships/image" Target="../media/image18.png"/><Relationship Id="rId10" Type="http://schemas.openxmlformats.org/officeDocument/2006/relationships/tags" Target="../tags/tag1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Relationship Id="rId3" Type="http://schemas.openxmlformats.org/officeDocument/2006/relationships/package" Target="../embeddings/Document1.docx"/><Relationship Id="rId2" Type="http://schemas.openxmlformats.org/officeDocument/2006/relationships/image" Target="../media/image25.png"/><Relationship Id="rId1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5.xml"/><Relationship Id="rId6" Type="http://schemas.microsoft.com/office/2007/relationships/hdphoto" Target="../media/image34.wdp"/><Relationship Id="rId5" Type="http://schemas.openxmlformats.org/officeDocument/2006/relationships/image" Target="../media/image33.png"/><Relationship Id="rId4" Type="http://schemas.openxmlformats.org/officeDocument/2006/relationships/image" Target="../media/image3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1.wmf"/><Relationship Id="rId1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37.png"/><Relationship Id="rId3" Type="http://schemas.openxmlformats.org/officeDocument/2006/relationships/image" Target="file:///C:\Users\lenovo\Desktop\G132+.TIF" TargetMode="Externa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40.png"/><Relationship Id="rId3" Type="http://schemas.openxmlformats.org/officeDocument/2006/relationships/tags" Target="../tags/tag21.xml"/><Relationship Id="rId2" Type="http://schemas.openxmlformats.org/officeDocument/2006/relationships/image" Target="../media/image39.png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41.png"/><Relationship Id="rId1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tags" Target="../tags/tag2.xml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file:///F:\&#26434;&#39033;\2013\&#21270;&#23398;\&#19968;&#36718;&#20154;&#25945;&#29256;\AB45.TIF" TargetMode="External"/><Relationship Id="rId6" Type="http://schemas.openxmlformats.org/officeDocument/2006/relationships/image" Target="../media/image66.png"/><Relationship Id="rId5" Type="http://schemas.openxmlformats.org/officeDocument/2006/relationships/image" Target="file:///F:\&#26434;&#39033;\2013\&#21270;&#23398;\&#19968;&#36718;&#20154;&#25945;&#29256;\AB7.TIF" TargetMode="External"/><Relationship Id="rId4" Type="http://schemas.openxmlformats.org/officeDocument/2006/relationships/image" Target="../media/image65.png"/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3.png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xfrm>
            <a:off x="717550" y="1477645"/>
            <a:ext cx="7430135" cy="612775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zh-CN" altLang="en-US" sz="4000" b="1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高考题</a:t>
            </a:r>
            <a:r>
              <a:rPr lang="zh-CN" altLang="en-US" sz="4000" b="1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中</a:t>
            </a:r>
            <a:endParaRPr lang="en-US" altLang="zh-CN" sz="4000" b="1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indent="0">
              <a:buNone/>
            </a:pPr>
            <a:r>
              <a:rPr lang="zh-CN" altLang="en-US" sz="3200" b="1" smtClean="0">
                <a:solidFill>
                  <a:srgbClr val="FF0000"/>
                </a:solidFill>
              </a:rPr>
              <a:t>      新型仪器、装置简介（好好</a:t>
            </a:r>
            <a:r>
              <a:rPr lang="zh-CN" altLang="en-US" sz="3200" b="1" smtClean="0">
                <a:solidFill>
                  <a:srgbClr val="FF0000"/>
                </a:solidFill>
              </a:rPr>
              <a:t>学！）</a:t>
            </a:r>
            <a:endParaRPr lang="zh-CN" altLang="en-US" sz="3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6454" y="169429"/>
            <a:ext cx="8780356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2020·</a:t>
            </a:r>
            <a:r>
              <a:rPr lang="zh-CN" altLang="en-US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全国卷</a:t>
            </a:r>
            <a:r>
              <a:rPr lang="en-US" altLang="zh-CN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Ⅲ</a:t>
            </a:r>
            <a:r>
              <a:rPr lang="zh-CN" altLang="en-US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26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）实验室中利用下图装置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部分装置省略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制备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KClO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1950" b="0" i="0" u="none" strike="noStrike" cap="none" normalizeH="0" baseline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NaClO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，探究其氧化还原性质。</a:t>
            </a:r>
            <a:endParaRPr kumimoji="0" lang="zh-CN" alt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9742" y="1113588"/>
            <a:ext cx="4484433" cy="19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9532" y="2869637"/>
            <a:ext cx="8370930" cy="186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回答下列问题：</a:t>
            </a:r>
            <a:endParaRPr kumimoji="0" lang="zh-CN" altLang="zh-CN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 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采用冰水浴冷却的目的是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___________________________________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kumimoji="0" lang="zh-CN" alt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(2)d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的作用是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___________________________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，可选用试剂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______(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填字母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kumimoji="0" lang="zh-CN" alt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  	B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          C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Ca(OH)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	D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endParaRPr kumimoji="0" lang="en-US" altLang="zh-CN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1880" y="3335609"/>
            <a:ext cx="4573329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反应放热，防止温度过高</a:t>
            </a: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生成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NaClO</a:t>
            </a:r>
            <a:r>
              <a:rPr lang="en-US" altLang="zh-CN" sz="1950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17694" y="3839284"/>
            <a:ext cx="3599286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吸收尾气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1950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，防止污染空气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7568" y="3839284"/>
            <a:ext cx="514732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AC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6823" y="408865"/>
            <a:ext cx="8390354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3.</a:t>
            </a:r>
            <a:r>
              <a:rPr lang="zh-CN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冷凝回流装置</a:t>
            </a:r>
            <a:r>
              <a:rPr lang="en-US" altLang="zh-CN" sz="2100" kern="1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见图</a:t>
            </a:r>
            <a:r>
              <a:rPr lang="en-US" altLang="zh-CN" sz="2100" b="1" kern="1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、图</a:t>
            </a:r>
            <a:r>
              <a:rPr lang="en-US" altLang="zh-CN" sz="2100" b="1" kern="1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100" kern="1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100" kern="100">
              <a:solidFill>
                <a:srgbClr val="002060"/>
              </a:solidFill>
              <a:latin typeface="Times New Roman" panose="02020603050405020304" pitchFamily="18" charset="0"/>
              <a:ea typeface="汉仪大黑简" panose="0201060900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71746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427" y="961338"/>
            <a:ext cx="3111146" cy="2633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34610" y="3637932"/>
            <a:ext cx="2894330" cy="575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4.</a:t>
            </a:r>
            <a:r>
              <a:rPr lang="zh-CN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冷凝分离装置</a:t>
            </a:r>
            <a:r>
              <a:rPr lang="en-US" altLang="zh-CN" sz="2100" kern="1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见图</a:t>
            </a:r>
            <a:r>
              <a:rPr lang="en-US" altLang="zh-CN" sz="2100" b="1" kern="1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100" kern="1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100" kern="100">
              <a:solidFill>
                <a:srgbClr val="002060"/>
              </a:solidFill>
              <a:latin typeface="Times New Roman" panose="02020603050405020304" pitchFamily="18" charset="0"/>
              <a:ea typeface="汉仪大黑简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1595" y="2139791"/>
            <a:ext cx="1589723" cy="541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50">
                <a:latin typeface="微软雅黑" panose="020B0503020204020204" charset="-122"/>
                <a:ea typeface="微软雅黑" panose="020B0503020204020204" charset="-122"/>
              </a:rPr>
              <a:t>导气、冷凝</a:t>
            </a:r>
            <a:endParaRPr lang="zh-CN" altLang="en-US" sz="19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08083" y="3651885"/>
            <a:ext cx="1925955" cy="1441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50">
                <a:latin typeface="微软雅黑" panose="020B0503020204020204" charset="-122"/>
                <a:ea typeface="微软雅黑" panose="020B0503020204020204" charset="-122"/>
                <a:sym typeface="+mn-ea"/>
              </a:rPr>
              <a:t>冷凝回流，防止气体逸出，提高产率</a:t>
            </a:r>
            <a:endParaRPr lang="zh-CN" altLang="en-US" sz="195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762476" y="209550"/>
            <a:ext cx="71616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eaLnBrk="0" hangingPunct="0">
              <a:buClrTx/>
              <a:buSzTx/>
              <a:buFontTx/>
              <a:buNone/>
            </a:pPr>
            <a:r>
              <a:rPr kumimoji="0" lang="zh-CN" altLang="en-US" sz="2800" b="1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油水分离器（分水器）</a:t>
            </a:r>
            <a:endParaRPr kumimoji="0" lang="zh-CN" altLang="en-US" sz="2800" b="1" kern="1200" cap="none" spc="0" normalizeH="0" baseline="0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algn="r" defTabSz="914400" eaLnBrk="0" hangingPunct="0">
              <a:buClrTx/>
              <a:buSzTx/>
              <a:buFontTx/>
              <a:buNone/>
            </a:pPr>
            <a:endParaRPr kumimoji="0" lang="zh-CN" altLang="en-US" sz="2800" b="1" kern="1200" cap="none" spc="0" normalizeH="0" baseline="0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3490" name="图片 1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43" y="843439"/>
            <a:ext cx="3362325" cy="36802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01629" y="465773"/>
            <a:ext cx="870109" cy="1993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08158" y="666750"/>
            <a:ext cx="451485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33149" y="1069181"/>
            <a:ext cx="4589859" cy="1364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08158" y="2571750"/>
            <a:ext cx="4183856" cy="9108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5" name="TextBox 3"/>
          <p:cNvSpPr txBox="1"/>
          <p:nvPr>
            <p:custDataLst>
              <p:tags r:id="rId12"/>
            </p:custDataLst>
          </p:nvPr>
        </p:nvSpPr>
        <p:spPr>
          <a:xfrm>
            <a:off x="4216480" y="3650456"/>
            <a:ext cx="45720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 eaLnBrk="0" hangingPunct="0"/>
            <a:r>
              <a:rPr lang="zh-CN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）该反应为可逆反应，及时分离出水可以使平衡正向移动；</a:t>
            </a:r>
            <a:endParaRPr lang="zh-CN" altLang="zh-CN" sz="135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r" eaLnBrk="0" hangingPunct="0"/>
            <a:r>
              <a:rPr lang="zh-CN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）当水层高度不再改变，反应达到平衡；</a:t>
            </a:r>
            <a:endParaRPr lang="zh-CN" altLang="zh-CN" sz="135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3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6823" y="544986"/>
            <a:ext cx="8390354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5.</a:t>
            </a:r>
            <a:r>
              <a:rPr lang="zh-CN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常见的液封措施及装置</a:t>
            </a:r>
            <a:endParaRPr lang="zh-CN" altLang="zh-CN" sz="2100" kern="100">
              <a:solidFill>
                <a:srgbClr val="002060"/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pic>
        <p:nvPicPr>
          <p:cNvPr id="668674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687" y="1069951"/>
            <a:ext cx="3714626" cy="151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86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4687" y="2733768"/>
            <a:ext cx="3714626" cy="178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39075" y="8696325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762476" y="209550"/>
            <a:ext cx="71616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defTabSz="914400" eaLnBrk="0" hangingPunct="0">
              <a:buClrTx/>
              <a:buSzTx/>
              <a:buFontTx/>
              <a:buNone/>
            </a:pPr>
            <a:r>
              <a:rPr kumimoji="0" lang="zh-CN" altLang="en-US" sz="2800" b="1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油水分离器（分水器）</a:t>
            </a:r>
            <a:endParaRPr kumimoji="0" lang="zh-CN" altLang="en-US" sz="2800" b="1" kern="1200" cap="none" spc="0" normalizeH="0" baseline="0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R="0" algn="r" defTabSz="914400" eaLnBrk="0" hangingPunct="0">
              <a:buClrTx/>
              <a:buSzTx/>
              <a:buFontTx/>
              <a:buNone/>
            </a:pPr>
            <a:endParaRPr kumimoji="0" lang="zh-CN" altLang="en-US" sz="2800" b="1" kern="1200" cap="none" spc="0" normalizeH="0" baseline="0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3490" name="图片 1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243" y="843439"/>
            <a:ext cx="3362325" cy="36802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01629" y="465773"/>
            <a:ext cx="870109" cy="19931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2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308158" y="666750"/>
            <a:ext cx="451485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3" name="Pictur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33149" y="1069181"/>
            <a:ext cx="4589859" cy="1364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Pictur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308158" y="2571750"/>
            <a:ext cx="4183856" cy="9108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5" name="TextBox 3"/>
          <p:cNvSpPr txBox="1"/>
          <p:nvPr>
            <p:custDataLst>
              <p:tags r:id="rId12"/>
            </p:custDataLst>
          </p:nvPr>
        </p:nvSpPr>
        <p:spPr>
          <a:xfrm>
            <a:off x="4216480" y="3650456"/>
            <a:ext cx="4572000" cy="714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 eaLnBrk="0" hangingPunct="0"/>
            <a:r>
              <a:rPr lang="zh-CN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）该反应为可逆反应，及时分离出水可以使平衡正向移动；</a:t>
            </a:r>
            <a:endParaRPr lang="zh-CN" altLang="zh-CN" sz="135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r" eaLnBrk="0" hangingPunct="0"/>
            <a:r>
              <a:rPr lang="zh-CN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1350" b="1">
                <a:latin typeface="Times New Roman" panose="02020603050405020304" pitchFamily="18" charset="0"/>
                <a:ea typeface="宋体" panose="02010600030101010101" pitchFamily="2" charset="-122"/>
              </a:rPr>
              <a:t>）当水层高度不再改变，反应达到平衡；</a:t>
            </a:r>
            <a:endParaRPr lang="zh-CN" altLang="zh-CN" sz="135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13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97644" y="141446"/>
            <a:ext cx="8096250" cy="4661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135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2015·</a:t>
            </a:r>
            <a:r>
              <a:rPr lang="zh-CN" sz="1350" b="0">
                <a:solidFill>
                  <a:srgbClr val="FF0000"/>
                </a:solidFill>
                <a:ea typeface="宋体" panose="02010600030101010101" pitchFamily="2" charset="-122"/>
              </a:rPr>
              <a:t>新课标</a:t>
            </a:r>
            <a:r>
              <a:rPr lang="en-US" sz="1350" b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Ⅱ</a:t>
            </a:r>
            <a:r>
              <a:rPr lang="zh-CN" sz="1350" b="0">
                <a:solidFill>
                  <a:srgbClr val="FF0000"/>
                </a:solidFill>
                <a:ea typeface="宋体" panose="02010600030101010101" pitchFamily="2" charset="-122"/>
              </a:rPr>
              <a:t>卷</a:t>
            </a:r>
            <a:r>
              <a:rPr lang="en-US" altLang="zh-CN" sz="1350" b="0">
                <a:ea typeface="宋体" panose="02010600030101010101" pitchFamily="2" charset="-122"/>
              </a:rPr>
              <a:t>  </a:t>
            </a:r>
            <a:r>
              <a:rPr lang="en-US" altLang="zh-CN" sz="1800" b="0">
                <a:ea typeface="宋体" panose="02010600030101010101" pitchFamily="2" charset="-122"/>
              </a:rPr>
              <a:t> (3)用右图装置可以测定混合气中ClO</a:t>
            </a:r>
            <a:r>
              <a:rPr lang="en-US" altLang="zh-CN" sz="1800" b="0" baseline="-25000">
                <a:ea typeface="宋体" panose="02010600030101010101" pitchFamily="2" charset="-122"/>
              </a:rPr>
              <a:t>2</a:t>
            </a:r>
            <a:r>
              <a:rPr lang="en-US" altLang="zh-CN" sz="1800" b="0">
                <a:ea typeface="宋体" panose="02010600030101010101" pitchFamily="2" charset="-122"/>
              </a:rPr>
              <a:t>的含量：</a:t>
            </a:r>
            <a:endParaRPr lang="en-US" altLang="zh-CN" sz="1800" b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0">
                <a:ea typeface="宋体" panose="02010600030101010101" pitchFamily="2" charset="-122"/>
              </a:rPr>
              <a:t>Ⅰ.在锥形瓶中加入足量的碘化钾，用50 mL水溶解后，再加入3 mL稀硫酸；</a:t>
            </a:r>
            <a:endParaRPr lang="en-US" altLang="zh-CN" sz="1800" b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0">
                <a:ea typeface="宋体" panose="02010600030101010101" pitchFamily="2" charset="-122"/>
              </a:rPr>
              <a:t>Ⅱ.在玻璃液封装置中加入水，使液面没过玻璃液封管的管口；</a:t>
            </a:r>
            <a:endParaRPr lang="en-US" altLang="zh-CN" sz="1800" b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0">
                <a:ea typeface="宋体" panose="02010600030101010101" pitchFamily="2" charset="-122"/>
              </a:rPr>
              <a:t>Ⅲ.将一定量的混合气体通入锥形瓶中吸收；</a:t>
            </a:r>
            <a:endParaRPr lang="en-US" altLang="zh-CN" sz="1800" b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0">
                <a:ea typeface="宋体" panose="02010600030101010101" pitchFamily="2" charset="-122"/>
              </a:rPr>
              <a:t>Ⅳ.将玻璃液封装置中的水倒入锥形瓶中；</a:t>
            </a:r>
            <a:endParaRPr lang="en-US" altLang="zh-CN" sz="1800" b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0">
                <a:ea typeface="宋体" panose="02010600030101010101" pitchFamily="2" charset="-122"/>
              </a:rPr>
              <a:t>Ⅴ.用0.100 0 mol·L</a:t>
            </a:r>
            <a:r>
              <a:rPr lang="en-US" altLang="zh-CN" sz="1800" b="0" baseline="30000">
                <a:ea typeface="宋体" panose="02010600030101010101" pitchFamily="2" charset="-122"/>
              </a:rPr>
              <a:t>－1</a:t>
            </a:r>
            <a:r>
              <a:rPr lang="en-US" altLang="zh-CN" sz="1800" b="0">
                <a:ea typeface="宋体" panose="02010600030101010101" pitchFamily="2" charset="-122"/>
              </a:rPr>
              <a:t>硫代硫酸钠标准溶液滴定锥形瓶中的溶液(I</a:t>
            </a:r>
            <a:r>
              <a:rPr lang="en-US" altLang="zh-CN" sz="1800" b="0" baseline="-25000">
                <a:ea typeface="宋体" panose="02010600030101010101" pitchFamily="2" charset="-122"/>
              </a:rPr>
              <a:t>2</a:t>
            </a:r>
            <a:r>
              <a:rPr lang="en-US" altLang="zh-CN" sz="1800" b="0">
                <a:ea typeface="宋体" panose="02010600030101010101" pitchFamily="2" charset="-122"/>
              </a:rPr>
              <a:t>＋2S</a:t>
            </a:r>
            <a:r>
              <a:rPr lang="en-US" altLang="zh-CN" sz="1800" b="0" baseline="-25000">
                <a:ea typeface="宋体" panose="02010600030101010101" pitchFamily="2" charset="-122"/>
              </a:rPr>
              <a:t>2</a:t>
            </a:r>
            <a:r>
              <a:rPr lang="en-US" altLang="zh-CN" sz="1800" b="0">
                <a:ea typeface="宋体" panose="02010600030101010101" pitchFamily="2" charset="-122"/>
              </a:rPr>
              <a:t>O</a:t>
            </a:r>
            <a:r>
              <a:rPr lang="en-US" altLang="zh-CN" sz="1800" b="0" baseline="-25000">
                <a:ea typeface="宋体" panose="02010600030101010101" pitchFamily="2" charset="-122"/>
              </a:rPr>
              <a:t>3</a:t>
            </a:r>
            <a:r>
              <a:rPr lang="en-US" altLang="zh-CN" sz="1800" b="0" baseline="30000">
                <a:ea typeface="宋体" panose="02010600030101010101" pitchFamily="2" charset="-122"/>
              </a:rPr>
              <a:t>2-</a:t>
            </a:r>
            <a:r>
              <a:rPr lang="en-US" altLang="zh-CN" sz="1800" b="0">
                <a:ea typeface="宋体" panose="02010600030101010101" pitchFamily="2" charset="-122"/>
              </a:rPr>
              <a:t>===2I</a:t>
            </a:r>
            <a:r>
              <a:rPr lang="en-US" altLang="zh-CN" sz="1800" b="0" baseline="30000">
                <a:ea typeface="宋体" panose="02010600030101010101" pitchFamily="2" charset="-122"/>
              </a:rPr>
              <a:t>－</a:t>
            </a:r>
            <a:r>
              <a:rPr lang="en-US" altLang="zh-CN" sz="1800" b="0">
                <a:ea typeface="宋体" panose="02010600030101010101" pitchFamily="2" charset="-122"/>
              </a:rPr>
              <a:t>＋SO</a:t>
            </a:r>
            <a:r>
              <a:rPr lang="en-US" altLang="zh-CN" sz="1800" b="0" baseline="-25000">
                <a:ea typeface="宋体" panose="02010600030101010101" pitchFamily="2" charset="-122"/>
              </a:rPr>
              <a:t>4</a:t>
            </a:r>
            <a:r>
              <a:rPr lang="en-US" altLang="zh-CN" sz="1800" baseline="30000">
                <a:ea typeface="宋体" panose="02010600030101010101" pitchFamily="2" charset="-122"/>
                <a:sym typeface="+mn-ea"/>
              </a:rPr>
              <a:t>2-</a:t>
            </a:r>
            <a:r>
              <a:rPr lang="en-US" altLang="zh-CN" sz="1800" b="0">
                <a:ea typeface="宋体" panose="02010600030101010101" pitchFamily="2" charset="-122"/>
              </a:rPr>
              <a:t>)，指示剂显示终点时共用去20.00 mL硫代硫酸钠溶液。在此过程中：①锥形瓶内ClO</a:t>
            </a:r>
            <a:r>
              <a:rPr lang="en-US" altLang="zh-CN" sz="1800" b="0" baseline="-25000">
                <a:ea typeface="宋体" panose="02010600030101010101" pitchFamily="2" charset="-122"/>
              </a:rPr>
              <a:t>2</a:t>
            </a:r>
            <a:r>
              <a:rPr lang="en-US" altLang="zh-CN" sz="1800" b="0">
                <a:ea typeface="宋体" panose="02010600030101010101" pitchFamily="2" charset="-122"/>
              </a:rPr>
              <a:t>与碘化钾反应的离子方程式为___________________________。</a:t>
            </a:r>
            <a:endParaRPr lang="en-US" altLang="zh-CN" sz="1800" b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0">
                <a:ea typeface="宋体" panose="02010600030101010101" pitchFamily="2" charset="-122"/>
              </a:rPr>
              <a:t>②玻璃液封装置的作用是_______________________________。</a:t>
            </a:r>
            <a:endParaRPr lang="en-US" altLang="zh-CN" sz="1800" b="0">
              <a:ea typeface="宋体" panose="02010600030101010101" pitchFamily="2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b="0">
                <a:ea typeface="宋体" panose="02010600030101010101" pitchFamily="2" charset="-122"/>
              </a:rPr>
              <a:t>③V中加入的指示剂通常为________，滴定至终点的现象________________。</a:t>
            </a:r>
            <a:endParaRPr lang="en-US" altLang="zh-CN" sz="1800" b="0">
              <a:ea typeface="宋体" panose="02010600030101010101" pitchFamily="2" charset="-122"/>
            </a:endParaRPr>
          </a:p>
        </p:txBody>
      </p:sp>
      <p:pic>
        <p:nvPicPr>
          <p:cNvPr id="2" name="Pictur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2405" y="627698"/>
            <a:ext cx="1086326" cy="1708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75310" y="3543776"/>
            <a:ext cx="488299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2ClO</a:t>
            </a:r>
            <a:r>
              <a:rPr lang="en-US" sz="1800" b="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1800" b="0">
                <a:solidFill>
                  <a:srgbClr val="FF0000"/>
                </a:solidFill>
                <a:ea typeface="宋体" panose="02010600030101010101" pitchFamily="2" charset="-122"/>
              </a:rPr>
              <a:t>＋</a:t>
            </a:r>
            <a:r>
              <a:rPr lang="en-US" sz="1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10I</a:t>
            </a:r>
            <a:r>
              <a:rPr lang="zh-CN" sz="1800" b="0" baseline="30000">
                <a:solidFill>
                  <a:srgbClr val="FF0000"/>
                </a:solidFill>
                <a:ea typeface="宋体" panose="02010600030101010101" pitchFamily="2" charset="-122"/>
              </a:rPr>
              <a:t>－</a:t>
            </a:r>
            <a:r>
              <a:rPr lang="zh-CN" sz="1800" b="0">
                <a:solidFill>
                  <a:srgbClr val="FF0000"/>
                </a:solidFill>
                <a:ea typeface="宋体" panose="02010600030101010101" pitchFamily="2" charset="-122"/>
              </a:rPr>
              <a:t>＋</a:t>
            </a:r>
            <a:r>
              <a:rPr lang="en-US" sz="1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8H</a:t>
            </a:r>
            <a:r>
              <a:rPr lang="zh-CN" sz="1800" b="0" baseline="30000">
                <a:solidFill>
                  <a:srgbClr val="FF0000"/>
                </a:solidFill>
                <a:ea typeface="宋体" panose="02010600030101010101" pitchFamily="2" charset="-122"/>
              </a:rPr>
              <a:t>＋</a:t>
            </a:r>
            <a:r>
              <a:rPr lang="en-US" sz="1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===5I</a:t>
            </a:r>
            <a:r>
              <a:rPr lang="en-US" sz="1800" b="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1800" b="0">
                <a:solidFill>
                  <a:srgbClr val="FF0000"/>
                </a:solidFill>
                <a:ea typeface="宋体" panose="02010600030101010101" pitchFamily="2" charset="-122"/>
              </a:rPr>
              <a:t>＋</a:t>
            </a:r>
            <a:r>
              <a:rPr lang="en-US" sz="1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4H</a:t>
            </a:r>
            <a:r>
              <a:rPr lang="en-US" sz="1800" b="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1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zh-CN" sz="1800" b="0">
                <a:solidFill>
                  <a:srgbClr val="FF0000"/>
                </a:solidFill>
                <a:ea typeface="宋体" panose="02010600030101010101" pitchFamily="2" charset="-122"/>
              </a:rPr>
              <a:t>＋</a:t>
            </a:r>
            <a:r>
              <a:rPr lang="en-US" sz="1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2Cl</a:t>
            </a:r>
            <a:r>
              <a:rPr lang="zh-CN" sz="1800" b="0" baseline="30000">
                <a:solidFill>
                  <a:srgbClr val="FF0000"/>
                </a:solidFill>
                <a:ea typeface="宋体" panose="02010600030101010101" pitchFamily="2" charset="-122"/>
              </a:rPr>
              <a:t>－</a:t>
            </a:r>
            <a:endParaRPr lang="zh-CN" altLang="en-US" sz="1800" b="0" baseline="300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5614" y="3868103"/>
            <a:ext cx="492823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800" b="0">
                <a:solidFill>
                  <a:srgbClr val="FF0000"/>
                </a:solidFill>
                <a:ea typeface="宋体" panose="02010600030101010101" pitchFamily="2" charset="-122"/>
              </a:rPr>
              <a:t>吸收残余的二氧化氯气体</a:t>
            </a:r>
            <a:r>
              <a:rPr lang="en-US" sz="1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sz="1800" b="0">
                <a:solidFill>
                  <a:srgbClr val="FF0000"/>
                </a:solidFill>
                <a:ea typeface="宋体" panose="02010600030101010101" pitchFamily="2" charset="-122"/>
              </a:rPr>
              <a:t>避免碘的逸出</a:t>
            </a:r>
            <a:r>
              <a:rPr lang="en-US" sz="18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en-US" sz="180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93520" y="4780598"/>
            <a:ext cx="6937534" cy="299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350" b="0">
                <a:solidFill>
                  <a:srgbClr val="FF0000"/>
                </a:solidFill>
                <a:ea typeface="宋体" panose="02010600030101010101" pitchFamily="2" charset="-122"/>
              </a:rPr>
              <a:t>淀粉溶液　</a:t>
            </a:r>
            <a:r>
              <a:rPr lang="en-US" altLang="zh-CN" sz="1350" b="0">
                <a:solidFill>
                  <a:srgbClr val="FF0000"/>
                </a:solidFill>
                <a:ea typeface="宋体" panose="02010600030101010101" pitchFamily="2" charset="-122"/>
              </a:rPr>
              <a:t>                      </a:t>
            </a:r>
            <a:r>
              <a:rPr lang="zh-CN" sz="1350" b="0">
                <a:solidFill>
                  <a:srgbClr val="FF0000"/>
                </a:solidFill>
                <a:ea typeface="宋体" panose="02010600030101010101" pitchFamily="2" charset="-122"/>
              </a:rPr>
              <a:t>溶液由蓝色变为无色，且半分钟内溶液颜色不再改变</a:t>
            </a:r>
            <a:endParaRPr lang="zh-CN" altLang="en-US" sz="1350" b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4429" y="230413"/>
            <a:ext cx="7178040" cy="34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lvl="0" eaLnBrk="0" hangingPunct="0"/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用如图装置</a:t>
            </a: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测定</a:t>
            </a: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某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[Co(NH</a:t>
            </a:r>
            <a:r>
              <a:rPr kumimoji="0" lang="en-US" altLang="zh-CN" sz="18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18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]Cl</a:t>
            </a:r>
            <a:r>
              <a:rPr kumimoji="0" lang="en-US" altLang="zh-CN" sz="18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样品中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kumimoji="0" lang="en-US" altLang="zh-CN" sz="1800" b="0" i="0" u="none" strike="noStrike" cap="none" normalizeH="0" baseline="-3000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的含量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部分装置已省略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533450"/>
            <a:ext cx="5225420" cy="256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4429" y="3101353"/>
            <a:ext cx="8780069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蒸氨：取</a:t>
            </a:r>
            <a:r>
              <a:rPr kumimoji="0" lang="en-US" altLang="zh-CN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g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样品加入过量试剂后，加热三颈烧瓶，蒸出的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kumimoji="0" lang="en-US" altLang="zh-CN" sz="18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通入盛有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8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180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标准溶液的锥形瓶中，将液封装置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中的水倒入锥形瓶中，用</a:t>
            </a:r>
            <a:r>
              <a:rPr kumimoji="0" lang="en-US" altLang="zh-CN" sz="1800" b="0" i="0" u="none" strike="noStrike" kern="100" cap="none" normalizeH="0" baseline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kumimoji="0" lang="zh-CN" altLang="en-US" sz="1800" b="0" i="0" u="none" strike="noStrike" kern="100" cap="none" normalizeH="0" baseline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标准溶液滴定剩余硫酸。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①液封装置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的作用是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________________________________________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②液封装置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的作用是</a:t>
            </a:r>
            <a:r>
              <a:rPr kumimoji="0" lang="en-US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_____________________________</a:t>
            </a:r>
            <a:r>
              <a: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81790" y="3966541"/>
            <a:ext cx="4573329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平衡气压，防止倒吸，防止氨气逸出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35796" y="4430252"/>
            <a:ext cx="4573329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防止氨气逸出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2" b="16362"/>
          <a:stretch>
            <a:fillRect/>
          </a:stretch>
        </p:blipFill>
        <p:spPr>
          <a:xfrm>
            <a:off x="35776" y="249461"/>
            <a:ext cx="9000186" cy="31901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5144" y="4157238"/>
            <a:ext cx="7736807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>
                <a:solidFill>
                  <a:srgbClr val="FF0000"/>
                </a:solidFill>
                <a:highlight>
                  <a:srgbClr val="00FFFF"/>
                </a:highlight>
              </a:rPr>
              <a:t>通入水蒸气后，关闭</a:t>
            </a:r>
            <a:r>
              <a:rPr lang="en-US" altLang="zh-CN" sz="1350" b="1">
                <a:solidFill>
                  <a:srgbClr val="FF0000"/>
                </a:solidFill>
                <a:highlight>
                  <a:srgbClr val="00FFFF"/>
                </a:highlight>
              </a:rPr>
              <a:t>k</a:t>
            </a:r>
            <a:r>
              <a:rPr lang="en-US" altLang="zh-CN" sz="1350" b="1" baseline="-25000">
                <a:solidFill>
                  <a:srgbClr val="FF0000"/>
                </a:solidFill>
                <a:highlight>
                  <a:srgbClr val="00FFFF"/>
                </a:highlight>
              </a:rPr>
              <a:t>1</a:t>
            </a:r>
            <a:r>
              <a:rPr lang="en-US" altLang="zh-CN" sz="1350" b="1">
                <a:solidFill>
                  <a:srgbClr val="FF0000"/>
                </a:solidFill>
                <a:highlight>
                  <a:srgbClr val="00FFFF"/>
                </a:highlight>
              </a:rPr>
              <a:t> </a:t>
            </a:r>
            <a:r>
              <a:rPr lang="zh-CN" altLang="en-US" sz="1350" b="1">
                <a:solidFill>
                  <a:srgbClr val="FF0000"/>
                </a:solidFill>
                <a:highlight>
                  <a:srgbClr val="00FFFF"/>
                </a:highlight>
              </a:rPr>
              <a:t>，温度降低，水蒸气变为液体，气压降低，远低于大气压，</a:t>
            </a:r>
            <a:r>
              <a:rPr lang="en-US" altLang="zh-CN" sz="1350" b="1">
                <a:solidFill>
                  <a:srgbClr val="FF0000"/>
                </a:solidFill>
                <a:highlight>
                  <a:srgbClr val="00FFFF"/>
                </a:highlight>
              </a:rPr>
              <a:t>g</a:t>
            </a:r>
            <a:r>
              <a:rPr lang="zh-CN" altLang="en-US" sz="1350" b="1">
                <a:solidFill>
                  <a:srgbClr val="FF0000"/>
                </a:solidFill>
                <a:highlight>
                  <a:srgbClr val="00FFFF"/>
                </a:highlight>
              </a:rPr>
              <a:t>中蒸馏水倒吸入</a:t>
            </a:r>
            <a:r>
              <a:rPr lang="en-US" altLang="zh-CN" sz="1350" b="1">
                <a:solidFill>
                  <a:srgbClr val="FF0000"/>
                </a:solidFill>
                <a:highlight>
                  <a:srgbClr val="00FFFF"/>
                </a:highlight>
              </a:rPr>
              <a:t>e</a:t>
            </a:r>
            <a:endParaRPr lang="en-US" altLang="zh-CN" sz="1350" b="1" baseline="-2500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4871" y="141480"/>
            <a:ext cx="8474258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向烧杯中加入硼酸溶液及指示剂。</a:t>
            </a: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消化</a:t>
            </a:r>
            <a:endParaRPr lang="en-US" altLang="zh-CN" sz="21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液</a:t>
            </a:r>
            <a:r>
              <a:rPr lang="zh-CN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由样液入口注入反应室，并注入一</a:t>
            </a: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定量</a:t>
            </a:r>
            <a:endParaRPr lang="en-US" altLang="zh-CN" sz="21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氢氧化钠溶液，用蒸馏水冲洗后，</a:t>
            </a: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封闭</a:t>
            </a:r>
            <a:endParaRPr lang="en-US" altLang="zh-CN" sz="21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样</a:t>
            </a:r>
            <a:r>
              <a:rPr lang="zh-CN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液入口。反应室内反应的离子方程式</a:t>
            </a: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1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ct val="0"/>
              </a:spcAft>
            </a:pPr>
            <a:r>
              <a:rPr lang="en-US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</a:t>
            </a: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，烧杯中</a:t>
            </a:r>
            <a:endParaRPr lang="en-US" altLang="zh-CN" sz="21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发生反应</a:t>
            </a:r>
            <a:r>
              <a:rPr lang="zh-CN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的化学方程式为</a:t>
            </a:r>
            <a:r>
              <a:rPr lang="en-US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</a:t>
            </a: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1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00" kern="1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反应装置</a:t>
            </a:r>
            <a:r>
              <a:rPr lang="zh-CN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使用了双层玻璃，其作用</a:t>
            </a: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</a:t>
            </a:r>
            <a:r>
              <a:rPr lang="en-US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</a:t>
            </a:r>
            <a:r>
              <a:rPr lang="zh-CN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79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检验蒸馏操作中氨已完全蒸出的方法是</a:t>
            </a:r>
            <a:r>
              <a:rPr lang="en-US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</a:t>
            </a:r>
            <a:endParaRPr lang="en-US" altLang="zh-CN" sz="21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79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950811" y="4812023"/>
            <a:ext cx="189000" cy="1890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/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050">
              <a:solidFill>
                <a:schemeClr val="bg1"/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945883" y="4812023"/>
            <a:ext cx="189000" cy="189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197115" y="4812023"/>
            <a:ext cx="189000" cy="189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smtClean="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448347" y="4812023"/>
            <a:ext cx="189000" cy="189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699579" y="4812023"/>
            <a:ext cx="189000" cy="189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1694651" y="4812023"/>
            <a:ext cx="189000" cy="189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>
                <a:solidFill>
                  <a:schemeClr val="bg1">
                    <a:lumMod val="50000"/>
                  </a:schemeClr>
                </a:solidFill>
                <a:latin typeface="Broadway" panose="04040905080B02020502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05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893" y="331377"/>
            <a:ext cx="3489569" cy="248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30667" y="2096180"/>
          <a:ext cx="3721894" cy="827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3" imgW="4963795" imgH="1104900" progId="Word.Document.12">
                  <p:embed/>
                </p:oleObj>
              </mc:Choice>
              <mc:Fallback>
                <p:oleObj name="文档" r:id="rId3" imgW="4963795" imgH="110490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667" y="2096180"/>
                        <a:ext cx="3721894" cy="827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332567" y="2662679"/>
            <a:ext cx="4508500" cy="575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2NH</a:t>
            </a:r>
            <a:r>
              <a:rPr lang="en-US" altLang="zh-CN" sz="21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4H</a:t>
            </a:r>
            <a:r>
              <a:rPr lang="en-US" altLang="zh-CN" sz="21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BO</a:t>
            </a:r>
            <a:r>
              <a:rPr lang="en-US" altLang="zh-CN" sz="21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100" kern="100" spc="-8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=(NH</a:t>
            </a:r>
            <a:r>
              <a:rPr lang="en-US" altLang="zh-CN" sz="21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1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1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1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5H</a:t>
            </a:r>
            <a:r>
              <a:rPr lang="en-US" altLang="zh-CN" sz="21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zh-CN" sz="790" kern="10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80337" y="3177517"/>
            <a:ext cx="2849880" cy="575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1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保温，使氨气完全蒸出</a:t>
            </a:r>
            <a:endParaRPr lang="zh-CN" altLang="zh-CN" sz="21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79098" y="3632402"/>
            <a:ext cx="3442335" cy="575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用</a:t>
            </a:r>
            <a:r>
              <a:rPr lang="en-US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pH</a:t>
            </a:r>
            <a:r>
              <a:rPr lang="zh-CN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试纸检验馏出液为</a:t>
            </a:r>
            <a:r>
              <a:rPr lang="zh-CN" altLang="zh-CN" sz="21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中性</a:t>
            </a:r>
            <a:endParaRPr lang="zh-CN" altLang="zh-CN" sz="790" kern="10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3820" y="4101806"/>
            <a:ext cx="1427480" cy="575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00" kern="10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合理即可</a:t>
            </a:r>
            <a:r>
              <a:rPr lang="en-US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790" kern="100">
              <a:solidFill>
                <a:srgbClr val="C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4" y="4745750"/>
            <a:ext cx="714377" cy="2994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6823" y="242310"/>
            <a:ext cx="8390354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6.</a:t>
            </a:r>
            <a:r>
              <a:rPr lang="zh-CN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几种多用途装置</a:t>
            </a:r>
            <a:endParaRPr lang="zh-CN" altLang="zh-CN" sz="2100" kern="100">
              <a:solidFill>
                <a:srgbClr val="002060"/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00500" y="937339"/>
          <a:ext cx="8342630" cy="3686175"/>
        </p:xfrm>
        <a:graphic>
          <a:graphicData uri="http://schemas.openxmlformats.org/drawingml/2006/table">
            <a:tbl>
              <a:tblPr/>
              <a:tblGrid>
                <a:gridCol w="2118995"/>
                <a:gridCol w="2052320"/>
                <a:gridCol w="4171315"/>
              </a:tblGrid>
              <a:tr h="65278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多管洗气瓶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4965" marR="349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平衡压强装置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4965" marR="349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恒压分液</a:t>
                      </a:r>
                      <a:r>
                        <a:rPr lang="en-US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滴液</a:t>
                      </a:r>
                      <a:r>
                        <a:rPr lang="en-US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漏斗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4965" marR="349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1460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4965" marR="349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4965" marR="349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4965" marR="349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1935"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干燥气体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混合气体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观察气体流速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4965" marR="349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平衡气压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防倒吸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观察是否堵塞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4965" marR="349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平衡气压，便于液体顺利滴下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en-US" sz="21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1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定量实验中加入的液体不占体积</a:t>
                      </a:r>
                      <a:endParaRPr lang="zh-CN" sz="21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4965" marR="34965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70722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341" y="1803143"/>
            <a:ext cx="1111371" cy="109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07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425" y="1818742"/>
            <a:ext cx="677498" cy="10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5483" y="1702338"/>
            <a:ext cx="1092811" cy="130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新型仪器、装置简</a:t>
            </a:r>
            <a:r>
              <a:rPr lang="zh-CN" altLang="en-US" b="1" smtClean="0"/>
              <a:t>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smtClean="0">
                <a:solidFill>
                  <a:schemeClr val="accent2"/>
                </a:solidFill>
              </a:rPr>
              <a:t>1</a:t>
            </a:r>
            <a:r>
              <a:rPr lang="zh-CN" altLang="en-US" b="1" smtClean="0">
                <a:solidFill>
                  <a:schemeClr val="accent2"/>
                </a:solidFill>
              </a:rPr>
              <a:t>、玻璃液封管         </a:t>
            </a:r>
            <a:r>
              <a:rPr lang="en-US" altLang="zh-CN" b="1" smtClean="0">
                <a:solidFill>
                  <a:schemeClr val="accent2"/>
                </a:solidFill>
              </a:rPr>
              <a:t>2</a:t>
            </a:r>
            <a:r>
              <a:rPr lang="zh-CN" altLang="en-US" b="1" smtClean="0">
                <a:solidFill>
                  <a:schemeClr val="accent2"/>
                </a:solidFill>
              </a:rPr>
              <a:t>、抽滤装置</a:t>
            </a:r>
            <a:endParaRPr lang="en-US" altLang="zh-CN" b="1" smtClean="0">
              <a:solidFill>
                <a:schemeClr val="accent2"/>
              </a:solidFill>
            </a:endParaRPr>
          </a:p>
          <a:p>
            <a:r>
              <a:rPr lang="en-US" altLang="zh-CN" b="1" smtClean="0">
                <a:solidFill>
                  <a:schemeClr val="accent2"/>
                </a:solidFill>
              </a:rPr>
              <a:t>3</a:t>
            </a:r>
            <a:r>
              <a:rPr lang="zh-CN" altLang="en-US" b="1" smtClean="0">
                <a:solidFill>
                  <a:schemeClr val="accent2"/>
                </a:solidFill>
              </a:rPr>
              <a:t>、恒压漏斗             </a:t>
            </a:r>
            <a:r>
              <a:rPr lang="en-US" altLang="zh-CN" b="1" smtClean="0">
                <a:solidFill>
                  <a:schemeClr val="accent2"/>
                </a:solidFill>
              </a:rPr>
              <a:t>4</a:t>
            </a:r>
            <a:r>
              <a:rPr lang="zh-CN" altLang="en-US" b="1" smtClean="0">
                <a:solidFill>
                  <a:schemeClr val="accent2"/>
                </a:solidFill>
              </a:rPr>
              <a:t>、启普发生器</a:t>
            </a:r>
            <a:endParaRPr lang="en-US" altLang="zh-CN" b="1" smtClean="0">
              <a:solidFill>
                <a:schemeClr val="accent2"/>
              </a:solidFill>
            </a:endParaRPr>
          </a:p>
          <a:p>
            <a:r>
              <a:rPr lang="en-US" altLang="zh-CN" b="1" smtClean="0">
                <a:solidFill>
                  <a:schemeClr val="accent2"/>
                </a:solidFill>
              </a:rPr>
              <a:t>5</a:t>
            </a:r>
            <a:r>
              <a:rPr lang="zh-CN" altLang="en-US" b="1" smtClean="0">
                <a:solidFill>
                  <a:schemeClr val="accent2"/>
                </a:solidFill>
              </a:rPr>
              <a:t>、索氏提取器         </a:t>
            </a:r>
            <a:r>
              <a:rPr lang="en-US" altLang="zh-CN" b="1" smtClean="0">
                <a:solidFill>
                  <a:schemeClr val="accent2"/>
                </a:solidFill>
              </a:rPr>
              <a:t>6</a:t>
            </a:r>
            <a:r>
              <a:rPr lang="zh-CN" altLang="en-US" b="1" smtClean="0">
                <a:solidFill>
                  <a:schemeClr val="accent2"/>
                </a:solidFill>
              </a:rPr>
              <a:t>、凯氏定氮装置</a:t>
            </a:r>
            <a:endParaRPr lang="en-US" altLang="zh-CN" b="1" smtClean="0">
              <a:solidFill>
                <a:schemeClr val="accent2"/>
              </a:solidFill>
            </a:endParaRPr>
          </a:p>
          <a:p>
            <a:r>
              <a:rPr lang="en-US" altLang="zh-CN" b="1" smtClean="0">
                <a:solidFill>
                  <a:schemeClr val="accent2"/>
                </a:solidFill>
              </a:rPr>
              <a:t>7</a:t>
            </a:r>
            <a:r>
              <a:rPr lang="zh-CN" altLang="en-US" b="1" smtClean="0">
                <a:solidFill>
                  <a:schemeClr val="accent2"/>
                </a:solidFill>
              </a:rPr>
              <a:t>、水蒸气蒸馏装置  </a:t>
            </a:r>
            <a:r>
              <a:rPr lang="en-US" altLang="zh-CN" b="1" smtClean="0">
                <a:solidFill>
                  <a:schemeClr val="accent2"/>
                </a:solidFill>
              </a:rPr>
              <a:t>8</a:t>
            </a:r>
            <a:r>
              <a:rPr lang="zh-CN" altLang="en-US" b="1" smtClean="0">
                <a:solidFill>
                  <a:schemeClr val="accent2"/>
                </a:solidFill>
              </a:rPr>
              <a:t>、离子交换柱</a:t>
            </a:r>
            <a:endParaRPr lang="en-US" altLang="zh-CN" b="1" smtClean="0">
              <a:solidFill>
                <a:schemeClr val="accent2"/>
              </a:solidFill>
            </a:endParaRPr>
          </a:p>
          <a:p>
            <a:r>
              <a:rPr lang="en-US" altLang="zh-CN" b="1" smtClean="0">
                <a:solidFill>
                  <a:schemeClr val="accent2"/>
                </a:solidFill>
              </a:rPr>
              <a:t>9</a:t>
            </a:r>
            <a:r>
              <a:rPr lang="zh-CN" altLang="en-US" b="1" smtClean="0">
                <a:solidFill>
                  <a:schemeClr val="accent2"/>
                </a:solidFill>
              </a:rPr>
              <a:t>、分水器</a:t>
            </a:r>
            <a:endParaRPr lang="zh-CN" alt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837360" y="1251649"/>
          <a:ext cx="2664738" cy="394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1" imgW="1536700" imgH="228600" progId="Equation.DSMT4">
                  <p:embed/>
                </p:oleObj>
              </mc:Choice>
              <mc:Fallback>
                <p:oleObj name="" r:id="rId1" imgW="153670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37360" y="1251649"/>
                        <a:ext cx="2664738" cy="394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837674" y="1654218"/>
          <a:ext cx="2828925" cy="41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3" imgW="1638300" imgH="241300" progId="Equation.DSMT4">
                  <p:embed/>
                </p:oleObj>
              </mc:Choice>
              <mc:Fallback>
                <p:oleObj name="" r:id="rId3" imgW="16383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37674" y="1654218"/>
                        <a:ext cx="2828925" cy="416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7544" y="756906"/>
            <a:ext cx="711028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lvl="0" eaLnBrk="0" fontAlgn="ctr" hangingPunct="0"/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95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2020</a:t>
            </a:r>
            <a:r>
              <a:rPr lang="zh-CN" altLang="en-US" sz="195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天津卷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CuSO</a:t>
            </a:r>
            <a:r>
              <a:rPr lang="en-US" altLang="zh-CN" sz="195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1950" kern="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溶液浓度测定</a:t>
            </a:r>
            <a:endParaRPr kumimoji="0" lang="zh-CN" altLang="zh-CN" sz="1950" b="0" i="0" u="none" strike="noStrike" cap="none" normalizeH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39736"/>
            <a:ext cx="7110282" cy="18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75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kumimoji="0" lang="zh-CN" altLang="zh-CN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574356"/>
            <a:ext cx="7110282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/>
          </a:p>
        </p:txBody>
      </p:sp>
      <p:sp>
        <p:nvSpPr>
          <p:cNvPr id="8" name="文本框 7"/>
          <p:cNvSpPr txBox="1"/>
          <p:nvPr/>
        </p:nvSpPr>
        <p:spPr>
          <a:xfrm>
            <a:off x="629611" y="1239862"/>
            <a:ext cx="1566125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zh-CN" sz="195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实验原理：</a:t>
            </a:r>
            <a:endParaRPr lang="zh-CN" altLang="en-US" sz="195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29611" y="3365606"/>
            <a:ext cx="4573329" cy="144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若</a:t>
            </a:r>
            <a:r>
              <a:rPr lang="zh-CN" altLang="en-US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读数时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E</a:t>
            </a:r>
            <a:r>
              <a:rPr lang="zh-CN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管液面高于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</a:t>
            </a:r>
            <a:r>
              <a:rPr lang="zh-CN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管，未调液面即读数，则测得</a:t>
            </a:r>
            <a:r>
              <a:rPr lang="en-US" altLang="zh-CN" sz="195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(CuSO</a:t>
            </a:r>
            <a:r>
              <a:rPr lang="en-US" altLang="zh-CN" sz="1950" kern="100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)________(</a:t>
            </a:r>
            <a:r>
              <a:rPr lang="zh-CN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偏高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偏低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r>
              <a:rPr lang="zh-CN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或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无影响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”)</a:t>
            </a:r>
            <a:r>
              <a:rPr lang="zh-CN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195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12778" y="3864131"/>
            <a:ext cx="1259222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偏</a:t>
            </a:r>
            <a:r>
              <a:rPr lang="zh-CN" altLang="en-US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高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8084" y="1008302"/>
            <a:ext cx="3275483" cy="29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629611" y="1974739"/>
            <a:ext cx="4573329" cy="1441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仪器</a:t>
            </a:r>
            <a:r>
              <a:rPr lang="en-US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BC</a:t>
            </a:r>
            <a:r>
              <a:rPr lang="zh-CN" altLang="en-US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 </a:t>
            </a:r>
            <a:endParaRPr lang="en-US" altLang="zh-CN" sz="195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950" u="sng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           </a:t>
            </a:r>
            <a:endParaRPr lang="en-US" altLang="zh-CN" sz="1950" u="sng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50" u="sng" kern="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zh-CN" altLang="zh-CN" sz="1950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 sz="195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2183" y="2367416"/>
            <a:ext cx="4573329" cy="99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95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平衡气压，</a:t>
            </a:r>
            <a:r>
              <a:rPr lang="zh-CN" altLang="en-US" sz="195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使</a:t>
            </a:r>
            <a:r>
              <a:rPr lang="zh-CN" altLang="zh-CN" sz="195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液体顺利滴下</a:t>
            </a:r>
            <a:r>
              <a:rPr lang="zh-CN" altLang="en-US" sz="195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；</a:t>
            </a:r>
            <a:r>
              <a:rPr lang="zh-CN" altLang="zh-CN" sz="195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加入的液体不占体积</a:t>
            </a:r>
            <a:r>
              <a:rPr lang="zh-CN" altLang="en-US" sz="195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，防止影响气体体积的测定</a:t>
            </a:r>
            <a:endParaRPr lang="zh-CN" altLang="en-US" sz="1950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圆角 8"/>
          <p:cNvSpPr/>
          <p:nvPr/>
        </p:nvSpPr>
        <p:spPr>
          <a:xfrm>
            <a:off x="89535" y="221456"/>
            <a:ext cx="508159" cy="43862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n w="18415" cmpd="sng">
                <a:solidFill>
                  <a:srgbClr val="0066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189" y="1164585"/>
            <a:ext cx="2538282" cy="64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4121" y="1113635"/>
            <a:ext cx="2586730" cy="24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691" y="2020856"/>
            <a:ext cx="4266474" cy="134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5526" y="195744"/>
            <a:ext cx="8424936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zh-CN" altLang="en-US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2023·</a:t>
            </a:r>
            <a:r>
              <a:rPr lang="zh-CN" altLang="en-US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湖南）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邻硝基苯胺的催化氢化反应反应的原理和实验装置图如下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夹持装置和搅拌装置略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。装置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Ⅰ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用于储存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和监测反应过程。</a:t>
            </a:r>
            <a:endParaRPr kumimoji="0" lang="zh-CN" alt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9532" y="1341934"/>
            <a:ext cx="26416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95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1330" y="3571822"/>
            <a:ext cx="8279324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向集气管中充入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时，三通阀的孔路位置如下图所示；发生氢化反应时，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集气管向装置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Ⅱ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供气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，此时孔路位置需调节为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kumimoji="0" lang="zh-CN" alt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08508" y="4137910"/>
            <a:ext cx="347980" cy="391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5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5835" y="4584851"/>
            <a:ext cx="8559000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仪器</a:t>
            </a:r>
            <a:r>
              <a:rPr lang="en-US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的名称是</a:t>
            </a:r>
            <a:r>
              <a:rPr lang="en-US" altLang="zh-CN" sz="21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</a:t>
            </a:r>
            <a:r>
              <a:rPr lang="zh-CN" altLang="zh-CN" sz="21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79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41805" y="4530845"/>
            <a:ext cx="1783080" cy="575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1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恒压滴液漏斗</a:t>
            </a:r>
            <a:endParaRPr lang="zh-CN" altLang="zh-CN" sz="2100" kern="10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502" y="188953"/>
            <a:ext cx="508380" cy="471235"/>
            <a:chOff x="438088" y="386715"/>
            <a:chExt cx="2152528" cy="628313"/>
          </a:xfrm>
        </p:grpSpPr>
        <p:sp>
          <p:nvSpPr>
            <p:cNvPr id="3" name="矩形: 圆角 2"/>
            <p:cNvSpPr/>
            <p:nvPr/>
          </p:nvSpPr>
          <p:spPr>
            <a:xfrm>
              <a:off x="438088" y="430253"/>
              <a:ext cx="2152528" cy="58477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" name="文本框 177203"/>
            <p:cNvSpPr txBox="1"/>
            <p:nvPr/>
          </p:nvSpPr>
          <p:spPr>
            <a:xfrm>
              <a:off x="908749" y="386715"/>
              <a:ext cx="1633176" cy="61383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anchor="t">
              <a:spAutoFit/>
            </a:bodyPr>
            <a:lstStyle/>
            <a:p>
              <a:pPr algn="just">
                <a:spcBef>
                  <a:spcPct val="50000"/>
                </a:spcBef>
              </a:pPr>
              <a:endParaRPr lang="zh-CN" altLang="en-US" sz="2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panose="02010600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83568" y="242959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减压蒸馏装置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73863" y="829297"/>
            <a:ext cx="8046894" cy="186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除杂后的葡萄糖醛酸溶液的浓缩过程、内酯化过程均在减压蒸馏下进行，减压蒸馏装置如图所示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部分加热、夹持装置略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。减压蒸馏需控制温度在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50 ℃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kumimoji="0" lang="zh-CN" alt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4756" y="1815666"/>
            <a:ext cx="4158462" cy="218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0601" y="2763171"/>
            <a:ext cx="4757482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该装置接真空系统的目的是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kumimoji="0" lang="zh-CN" alt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9301" y="3255276"/>
            <a:ext cx="4573329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950" kern="100">
                <a:solidFill>
                  <a:srgbClr val="C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减小装置内的压强，降低物质的沸点</a:t>
            </a:r>
            <a:endParaRPr lang="zh-CN" altLang="en-US" sz="195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0602" y="3823102"/>
            <a:ext cx="5821822" cy="991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(2)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毛细管的作用是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____________________________________________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950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6612" y="4339460"/>
            <a:ext cx="5438529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950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可吸入少量的空气，产生微小气泡，防止暴沸</a:t>
            </a:r>
            <a:endParaRPr lang="zh-CN" altLang="en-US" sz="1950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197644" y="33338"/>
            <a:ext cx="3903345" cy="2575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contrast="12000"/>
          </a:blip>
          <a:stretch>
            <a:fillRect/>
          </a:stretch>
        </p:blipFill>
        <p:spPr>
          <a:xfrm>
            <a:off x="4292441" y="2463641"/>
            <a:ext cx="4527233" cy="24831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9596" y="2758916"/>
            <a:ext cx="2372201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减压蒸馏</a:t>
            </a:r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2232660" y="675799"/>
            <a:ext cx="5125403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克氏蒸馏头：</a:t>
            </a:r>
            <a:r>
              <a:rPr lang="zh-CN" altLang="en-US" sz="1350">
                <a:solidFill>
                  <a:schemeClr val="tx1"/>
                </a:solidFill>
              </a:rPr>
              <a:t>可以防止</a:t>
            </a:r>
            <a:r>
              <a:rPr lang="en-US" altLang="zh-CN" sz="1350">
                <a:solidFill>
                  <a:schemeClr val="tx1"/>
                </a:solidFill>
              </a:rPr>
              <a:t>   </a:t>
            </a:r>
            <a:r>
              <a:rPr lang="zh-CN" altLang="en-US" sz="1350">
                <a:solidFill>
                  <a:schemeClr val="tx1"/>
                </a:solidFill>
              </a:rPr>
              <a:t>液体冲出进入冷凝管</a:t>
            </a:r>
            <a:endParaRPr lang="zh-CN" altLang="en-US" sz="1350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>
            <a:endCxn id="5" idx="1"/>
          </p:cNvCxnSpPr>
          <p:nvPr/>
        </p:nvCxnSpPr>
        <p:spPr>
          <a:xfrm flipV="1">
            <a:off x="403860" y="619125"/>
            <a:ext cx="1270635" cy="45720"/>
          </a:xfrm>
          <a:prstGeom prst="line">
            <a:avLst/>
          </a:prstGeom>
          <a:noFill/>
          <a:ln>
            <a:noFill/>
          </a:ln>
        </p:spPr>
      </p:cxnSp>
      <p:cxnSp>
        <p:nvCxnSpPr>
          <p:cNvPr id="7" name="直接连接符 6"/>
          <p:cNvCxnSpPr/>
          <p:nvPr/>
        </p:nvCxnSpPr>
        <p:spPr>
          <a:xfrm>
            <a:off x="941546" y="880586"/>
            <a:ext cx="1362075" cy="1666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327910" y="211455"/>
            <a:ext cx="663892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毛细管可使少量空气进入液体产生微小气泡。防止液体暴沸</a:t>
            </a:r>
            <a:endParaRPr lang="zh-CN" altLang="en-US" sz="1350"/>
          </a:p>
        </p:txBody>
      </p:sp>
      <p:sp>
        <p:nvSpPr>
          <p:cNvPr id="10" name="文本框 9"/>
          <p:cNvSpPr txBox="1"/>
          <p:nvPr/>
        </p:nvSpPr>
        <p:spPr>
          <a:xfrm>
            <a:off x="3908584" y="4309586"/>
            <a:ext cx="547544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/>
              <a:t>                                 </a:t>
            </a:r>
            <a:r>
              <a:rPr lang="zh-CN" altLang="en-US" sz="1350"/>
              <a:t>样品瓶</a:t>
            </a:r>
            <a:endParaRPr lang="zh-CN" altLang="en-US" sz="1350"/>
          </a:p>
          <a:p>
            <a:r>
              <a:rPr lang="zh-CN" altLang="en-US" sz="1350"/>
              <a:t>斜放，可防止液体溅起进入冷凝管</a:t>
            </a:r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5656421" y="2193608"/>
            <a:ext cx="2103596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水蒸气蒸馏</a:t>
            </a:r>
            <a:endParaRPr lang="zh-CN" altLang="en-US" sz="1350"/>
          </a:p>
        </p:txBody>
      </p:sp>
      <p:sp>
        <p:nvSpPr>
          <p:cNvPr id="12" name="文本框 11"/>
          <p:cNvSpPr txBox="1"/>
          <p:nvPr/>
        </p:nvSpPr>
        <p:spPr>
          <a:xfrm>
            <a:off x="847725" y="3579019"/>
            <a:ext cx="298180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/>
              <a:t>实验结束，先打开</a:t>
            </a:r>
            <a:r>
              <a:rPr lang="en-US" altLang="zh-CN" sz="1350"/>
              <a:t>K</a:t>
            </a:r>
            <a:r>
              <a:rPr lang="zh-CN" altLang="en-US" sz="1350"/>
              <a:t>，再停止加热，最后关冷凝水</a:t>
            </a:r>
            <a:endParaRPr lang="zh-CN" altLang="en-US" sz="1350"/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3654266" y="3394234"/>
            <a:ext cx="1462564" cy="365284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112068" y="3233738"/>
            <a:ext cx="369094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/>
              <a:t>K</a:t>
            </a:r>
            <a:endParaRPr lang="en-US" altLang="zh-CN" sz="1350"/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1000" y="258604"/>
            <a:ext cx="33451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六、</a:t>
            </a:r>
            <a:r>
              <a:rPr lang="zh-CN" altLang="en-US" sz="2400" b="1" smtClean="0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减压过滤（抽滤）</a:t>
            </a:r>
            <a:endParaRPr lang="zh-CN" altLang="en-US" sz="2400" b="1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2" name="Picture 2" descr="YZ6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931" y="1654244"/>
            <a:ext cx="4470980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42458" y="910098"/>
            <a:ext cx="8459837" cy="53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 知识</a:t>
            </a:r>
            <a:r>
              <a:rPr kumimoji="0" lang="zh-CN" sz="15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点溯源：</a:t>
            </a:r>
            <a:r>
              <a:rPr kumimoji="0" lang="zh-CN" sz="15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“减压过滤”来自苏教版选修</a:t>
            </a:r>
            <a:r>
              <a:rPr kumimoji="0" lang="en-US" altLang="zh-CN" sz="15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6《</a:t>
            </a: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实验化学</a:t>
            </a:r>
            <a:r>
              <a:rPr kumimoji="0" lang="en-US" altLang="zh-CN" sz="15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》</a:t>
            </a: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硝酸钾晶体的制备，第</a:t>
            </a:r>
            <a:r>
              <a:rPr kumimoji="0" lang="en-US" altLang="zh-CN" sz="15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14</a:t>
            </a: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Arial" panose="020B0604020202020204" pitchFamily="34" charset="0"/>
              </a:rPr>
              <a:t>页“操作向导”。装置示意图如图所示。</a:t>
            </a: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021" y="4408550"/>
            <a:ext cx="37264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 smtClean="0">
                <a:solidFill>
                  <a:srgbClr val="0000FF"/>
                </a:solidFill>
                <a:latin typeface="+mj-ea"/>
                <a:ea typeface="+mj-ea"/>
              </a:rPr>
              <a:t>简述产生“气压差”的原理</a:t>
            </a:r>
            <a:endParaRPr lang="zh-CN" altLang="en-US" sz="1800" b="1" smtClean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6015" y="2225822"/>
            <a:ext cx="4318694" cy="922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 kern="10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核心观念： </a:t>
            </a:r>
            <a:r>
              <a:rPr lang="zh-CN" altLang="zh-CN" sz="1800" b="1" smtClean="0">
                <a:solidFill>
                  <a:srgbClr val="FF0000"/>
                </a:solidFill>
                <a:latin typeface="+mj-ea"/>
                <a:ea typeface="+mj-ea"/>
              </a:rPr>
              <a:t>通过</a:t>
            </a:r>
            <a:r>
              <a:rPr lang="zh-CN" altLang="en-US" sz="1800" b="1" smtClean="0">
                <a:solidFill>
                  <a:srgbClr val="FF0000"/>
                </a:solidFill>
                <a:latin typeface="+mj-ea"/>
                <a:ea typeface="+mj-ea"/>
              </a:rPr>
              <a:t>制造气压差（产生负压）加快过滤速率，得到更干燥固体。</a:t>
            </a:r>
            <a:endParaRPr lang="zh-CN" altLang="en-US" sz="1800" b="1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270827" y="1267246"/>
            <a:ext cx="7560840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YZ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1514" y="2833706"/>
            <a:ext cx="3596223" cy="19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89000" y="481921"/>
            <a:ext cx="8640960" cy="69151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1500" b="1" smtClean="0">
                <a:latin typeface="+mj-ea"/>
                <a:ea typeface="+mj-ea"/>
              </a:rPr>
              <a:t>      </a:t>
            </a:r>
            <a:r>
              <a:rPr lang="zh-CN" altLang="zh-CN" sz="1500" b="1" smtClean="0">
                <a:latin typeface="+mj-ea"/>
                <a:ea typeface="+mj-ea"/>
              </a:rPr>
              <a:t>工业废铁屑表面常有铁锈</a:t>
            </a:r>
            <a:r>
              <a:rPr lang="en-US" altLang="zh-CN" sz="1500" b="1" smtClean="0">
                <a:latin typeface="+mj-ea"/>
                <a:ea typeface="+mj-ea"/>
              </a:rPr>
              <a:t>(</a:t>
            </a:r>
            <a:r>
              <a:rPr lang="zh-CN" altLang="zh-CN" sz="1500" b="1" smtClean="0">
                <a:latin typeface="+mj-ea"/>
                <a:ea typeface="+mj-ea"/>
              </a:rPr>
              <a:t>成分为</a:t>
            </a:r>
            <a:r>
              <a:rPr lang="en-US" altLang="zh-CN" sz="1500" b="1" smtClean="0">
                <a:latin typeface="+mj-ea"/>
                <a:ea typeface="+mj-ea"/>
              </a:rPr>
              <a:t>Fe</a:t>
            </a:r>
            <a:r>
              <a:rPr lang="en-US" altLang="zh-CN" sz="1500" b="1" baseline="-25000" smtClean="0">
                <a:latin typeface="+mj-ea"/>
                <a:ea typeface="+mj-ea"/>
              </a:rPr>
              <a:t>2</a:t>
            </a:r>
            <a:r>
              <a:rPr lang="en-US" altLang="zh-CN" sz="1500" b="1" smtClean="0">
                <a:latin typeface="+mj-ea"/>
                <a:ea typeface="+mj-ea"/>
              </a:rPr>
              <a:t>O</a:t>
            </a:r>
            <a:r>
              <a:rPr lang="en-US" altLang="zh-CN" sz="1500" b="1" baseline="-25000" smtClean="0">
                <a:latin typeface="+mj-ea"/>
                <a:ea typeface="+mj-ea"/>
              </a:rPr>
              <a:t>3</a:t>
            </a:r>
            <a:r>
              <a:rPr lang="en-US" altLang="zh-CN" sz="1500" b="1" smtClean="0">
                <a:latin typeface="+mj-ea"/>
                <a:ea typeface="+mj-ea"/>
              </a:rPr>
              <a:t>)</a:t>
            </a:r>
            <a:r>
              <a:rPr lang="zh-CN" altLang="zh-CN" sz="1500" b="1" smtClean="0">
                <a:latin typeface="+mj-ea"/>
                <a:ea typeface="+mj-ea"/>
              </a:rPr>
              <a:t>，并沾有油污。某校研究性学习小组设计实验方案，按以下</a:t>
            </a:r>
            <a:r>
              <a:rPr lang="en-US" altLang="zh-CN" sz="1500" b="1" smtClean="0">
                <a:latin typeface="+mj-ea"/>
                <a:ea typeface="+mj-ea"/>
              </a:rPr>
              <a:t>①</a:t>
            </a:r>
            <a:r>
              <a:rPr lang="zh-CN" altLang="zh-CN" sz="1500" b="1" smtClean="0">
                <a:latin typeface="+mj-ea"/>
                <a:ea typeface="+mj-ea"/>
              </a:rPr>
              <a:t>～</a:t>
            </a:r>
            <a:r>
              <a:rPr lang="en-US" altLang="zh-CN" sz="1500" b="1" smtClean="0">
                <a:latin typeface="+mj-ea"/>
                <a:ea typeface="+mj-ea"/>
              </a:rPr>
              <a:t>④</a:t>
            </a:r>
            <a:r>
              <a:rPr lang="zh-CN" altLang="zh-CN" sz="1500" b="1" smtClean="0">
                <a:latin typeface="+mj-ea"/>
                <a:ea typeface="+mj-ea"/>
              </a:rPr>
              <a:t>步骤用废铁屑制备绿矾</a:t>
            </a:r>
            <a:r>
              <a:rPr lang="en-US" altLang="zh-CN" sz="1500" b="1" smtClean="0">
                <a:latin typeface="+mj-ea"/>
                <a:ea typeface="+mj-ea"/>
              </a:rPr>
              <a:t>(FeSO</a:t>
            </a:r>
            <a:r>
              <a:rPr lang="en-US" altLang="zh-CN" sz="1500" b="1" baseline="-25000" smtClean="0">
                <a:latin typeface="+mj-ea"/>
                <a:ea typeface="+mj-ea"/>
              </a:rPr>
              <a:t>4</a:t>
            </a:r>
            <a:r>
              <a:rPr lang="en-US" altLang="zh-CN" sz="1500" b="1" smtClean="0">
                <a:latin typeface="+mj-ea"/>
                <a:ea typeface="+mj-ea"/>
              </a:rPr>
              <a:t>·7H</a:t>
            </a:r>
            <a:r>
              <a:rPr lang="en-US" altLang="zh-CN" sz="1500" b="1" baseline="-25000" smtClean="0">
                <a:latin typeface="+mj-ea"/>
                <a:ea typeface="+mj-ea"/>
              </a:rPr>
              <a:t>2</a:t>
            </a:r>
            <a:r>
              <a:rPr lang="en-US" altLang="zh-CN" sz="1500" b="1" smtClean="0">
                <a:latin typeface="+mj-ea"/>
                <a:ea typeface="+mj-ea"/>
              </a:rPr>
              <a:t>O)</a:t>
            </a:r>
            <a:r>
              <a:rPr lang="zh-CN" altLang="zh-CN" sz="1500" b="1" smtClean="0">
                <a:latin typeface="+mj-ea"/>
                <a:ea typeface="+mj-ea"/>
              </a:rPr>
              <a:t>晶体。</a:t>
            </a:r>
            <a:endParaRPr lang="zh-CN" altLang="en-US" sz="1500" b="1">
              <a:latin typeface="+mj-ea"/>
              <a:ea typeface="+mj-ea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4201" y="90662"/>
            <a:ext cx="1709087" cy="391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1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针对训练</a:t>
            </a:r>
            <a:endParaRPr kumimoji="0" lang="zh-CN" sz="21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97395" y="49136"/>
            <a:ext cx="8748972" cy="283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l"/>
              </a:tabLst>
            </a:pPr>
            <a:r>
              <a:rPr kumimoji="0" lang="zh-CN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Courier New" panose="02070309020205020404" pitchFamily="49" charset="0"/>
              </a:rPr>
              <a:t>根据该实验方案，回答下列问题：</a:t>
            </a:r>
            <a:endParaRPr kumimoji="0" lang="zh-CN" sz="1500" b="1" i="0" u="none" strike="noStrike" cap="none" normalizeH="0" baseline="0" smtClean="0">
              <a:ln>
                <a:noFill/>
              </a:ln>
              <a:effectLst/>
              <a:latin typeface="+mj-ea"/>
              <a:ea typeface="+mj-ea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l"/>
              </a:tabLst>
            </a:pPr>
            <a:r>
              <a:rPr kumimoji="0" lang="en-US" altLang="zh-CN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Times New Roman" panose="02020603050405020304" pitchFamily="18" charset="0"/>
              </a:rPr>
              <a:t>(1) </a:t>
            </a: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Courier New" panose="02070309020205020404" pitchFamily="49" charset="0"/>
              </a:rPr>
              <a:t>步骤②中烧杯底部留有少量铁屑的理由是</a:t>
            </a:r>
            <a:r>
              <a:rPr kumimoji="0" lang="en-US" altLang="zh-CN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Times New Roman" panose="02020603050405020304" pitchFamily="18" charset="0"/>
              </a:rPr>
              <a:t>____________________________</a:t>
            </a: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Courier New" panose="02070309020205020404" pitchFamily="49" charset="0"/>
              </a:rPr>
              <a:t>。</a:t>
            </a:r>
            <a:endParaRPr kumimoji="0" lang="zh-CN" altLang="en-US" sz="1500" b="1" i="0" u="none" strike="noStrike" cap="none" normalizeH="0" baseline="0" smtClean="0">
              <a:ln>
                <a:noFill/>
              </a:ln>
              <a:effectLst/>
              <a:latin typeface="+mj-ea"/>
              <a:ea typeface="+mj-ea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l"/>
              </a:tabLst>
            </a:pPr>
            <a:r>
              <a:rPr kumimoji="0" lang="en-US" altLang="zh-CN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Times New Roman" panose="02020603050405020304" pitchFamily="18" charset="0"/>
              </a:rPr>
              <a:t>(2) </a:t>
            </a: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Courier New" panose="02070309020205020404" pitchFamily="49" charset="0"/>
              </a:rPr>
              <a:t>步骤③过滤装置如下图所示，采用这种装置过滤的主要优点是：</a:t>
            </a:r>
            <a:endParaRPr kumimoji="0" lang="en-US" altLang="zh-CN" sz="1500" b="1" i="0" u="none" strike="noStrike" cap="none" normalizeH="0" baseline="0" smtClean="0">
              <a:ln>
                <a:noFill/>
              </a:ln>
              <a:effectLst/>
              <a:latin typeface="+mj-ea"/>
              <a:ea typeface="+mj-ea"/>
              <a:cs typeface="Courier New" panose="02070309020205020404" pitchFamily="49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l"/>
              </a:tabLst>
            </a:pPr>
            <a:endParaRPr kumimoji="0" lang="zh-CN" altLang="en-US" sz="1500" b="1" i="0" u="none" strike="noStrike" cap="none" normalizeH="0" baseline="0" smtClean="0">
              <a:ln>
                <a:noFill/>
              </a:ln>
              <a:effectLst/>
              <a:latin typeface="+mj-ea"/>
              <a:ea typeface="+mj-ea"/>
              <a:cs typeface="宋体" panose="02010600030101010101" pitchFamily="2" charset="-122"/>
            </a:endParaRPr>
          </a:p>
          <a:p>
            <a:pPr lvl="0" indent="2667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2700020" algn="l"/>
              </a:tabLst>
            </a:pP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Courier New" panose="02070309020205020404" pitchFamily="49" charset="0"/>
              </a:rPr>
              <a:t>这种装置工作的主要原理是</a:t>
            </a:r>
            <a:r>
              <a:rPr lang="en-US" altLang="zh-CN" sz="1500" b="1" smtClean="0">
                <a:latin typeface="+mj-ea"/>
                <a:ea typeface="+mj-ea"/>
                <a:cs typeface="Times New Roman" panose="02020603050405020304" pitchFamily="18" charset="0"/>
              </a:rPr>
              <a:t>:</a:t>
            </a:r>
            <a:endParaRPr kumimoji="0" lang="zh-CN" altLang="en-US" sz="15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l"/>
              </a:tabLst>
            </a:pPr>
            <a:endParaRPr kumimoji="0" lang="en-US" altLang="zh-CN" sz="1500" b="1" i="0" u="none" strike="noStrike" cap="none" normalizeH="0" baseline="0" smtClean="0">
              <a:ln>
                <a:noFill/>
              </a:ln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l"/>
              </a:tabLst>
            </a:pPr>
            <a:r>
              <a:rPr kumimoji="0" lang="en-US" altLang="zh-CN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Times New Roman" panose="02020603050405020304" pitchFamily="18" charset="0"/>
              </a:rPr>
              <a:t>(3)</a:t>
            </a: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Courier New" panose="02070309020205020404" pitchFamily="49" charset="0"/>
              </a:rPr>
              <a:t>在步骤③中，该小组采用如图抽气过滤</a:t>
            </a:r>
            <a:r>
              <a:rPr kumimoji="0" lang="en-US" altLang="zh-CN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Courier New" panose="02070309020205020404" pitchFamily="49" charset="0"/>
              </a:rPr>
              <a:t>减压过滤</a:t>
            </a:r>
            <a:r>
              <a:rPr kumimoji="0" lang="en-US" altLang="zh-CN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Courier New" panose="02070309020205020404" pitchFamily="49" charset="0"/>
              </a:rPr>
              <a:t>装置代替普通漏斗，其目的是</a:t>
            </a:r>
            <a:r>
              <a:rPr kumimoji="0" lang="en-US" altLang="zh-CN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Times New Roman" panose="02020603050405020304" pitchFamily="18" charset="0"/>
              </a:rPr>
              <a:t>______________________________________________________</a:t>
            </a:r>
            <a:r>
              <a:rPr kumimoji="0" lang="zh-CN" altLang="en-US" sz="1500" b="1" i="0" u="none" strike="noStrike" cap="none" normalizeH="0" baseline="0" smtClean="0">
                <a:ln>
                  <a:noFill/>
                </a:ln>
                <a:effectLst/>
                <a:latin typeface="+mj-ea"/>
                <a:ea typeface="+mj-ea"/>
                <a:cs typeface="Courier New" panose="02070309020205020404" pitchFamily="49" charset="0"/>
              </a:rPr>
              <a:t>。</a:t>
            </a:r>
            <a:endParaRPr kumimoji="0" lang="zh-CN" altLang="en-US" sz="1500" b="1" i="0" u="none" strike="noStrike" cap="none" normalizeH="0" baseline="0" smtClean="0">
              <a:ln>
                <a:noFill/>
              </a:ln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94938" y="3240227"/>
            <a:ext cx="7560840" cy="156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785711" y="512445"/>
            <a:ext cx="3971449" cy="276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p>
            <a:pPr marL="0" marR="0" lvl="0" indent="2667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020" algn="l"/>
              </a:tabLst>
            </a:pPr>
            <a:r>
              <a:rPr kumimoji="0" lang="zh-CN" sz="135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防止</a:t>
            </a:r>
            <a:r>
              <a:rPr kumimoji="0" lang="en-US" altLang="zh-CN" sz="135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kumimoji="0" lang="en-US" altLang="zh-CN" sz="135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kumimoji="0" lang="zh-CN" altLang="en-US" sz="135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kumimoji="0" lang="zh-CN" altLang="en-US" sz="135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被氧化为</a:t>
            </a:r>
            <a:r>
              <a:rPr kumimoji="0" lang="en-US" altLang="zh-CN" sz="135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kumimoji="0" lang="en-US" altLang="zh-CN" sz="135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kumimoji="0" lang="zh-CN" altLang="en-US" sz="135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kumimoji="0" lang="zh-CN" altLang="en-US" sz="135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　</a:t>
            </a:r>
            <a:r>
              <a:rPr kumimoji="0" lang="en-US" altLang="zh-CN" sz="135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2Fe</a:t>
            </a:r>
            <a:r>
              <a:rPr kumimoji="0" lang="en-US" altLang="zh-CN" sz="135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kumimoji="0" lang="zh-CN" altLang="en-US" sz="135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kumimoji="0" lang="zh-CN" altLang="en-US" sz="135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r>
              <a:rPr kumimoji="0" lang="en-US" altLang="zh-CN" sz="135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Fe==3Fe</a:t>
            </a:r>
            <a:r>
              <a:rPr kumimoji="0" lang="en-US" altLang="zh-CN" sz="135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kumimoji="0" lang="zh-CN" altLang="en-US" sz="1350" b="1" i="0" u="none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Courier New" panose="02070309020205020404" pitchFamily="49" charset="0"/>
              </a:rPr>
              <a:t>＋</a:t>
            </a:r>
            <a:endParaRPr kumimoji="0" lang="zh-CN" altLang="en-US" sz="1350" b="1" i="0" u="none" strike="noStrike" cap="none" normalizeH="0" baseline="3000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4346" y="1876425"/>
            <a:ext cx="8570595" cy="321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1500" b="1" u="sng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当自来水龙头打开时，把装置内部的气体随水流带走，导致装置内部的压强降低，使过滤的速度加快</a:t>
            </a:r>
            <a:r>
              <a:rPr lang="zh-CN" altLang="en-US" sz="15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Courier New" panose="02070309020205020404" pitchFamily="49" charset="0"/>
              </a:rPr>
              <a:t>。</a:t>
            </a:r>
            <a:endParaRPr lang="zh-CN" altLang="en-US" sz="15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752" y="2541955"/>
            <a:ext cx="8748972" cy="321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15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使吸滤瓶内的压强减小，提高过滤的速率；减少滤液与空气的接触，避免</a:t>
            </a:r>
            <a:r>
              <a:rPr lang="en-US" altLang="zh-CN" sz="15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Fe</a:t>
            </a:r>
            <a:r>
              <a:rPr lang="en-US" altLang="zh-CN" sz="1500" b="1" baseline="30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zh-CN" sz="1500" b="1" baseline="300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zh-CN" altLang="zh-CN" sz="15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被氧化</a:t>
            </a:r>
            <a:endParaRPr lang="zh-CN" altLang="en-US" sz="15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27090" y="1234005"/>
            <a:ext cx="4698522" cy="321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zh-CN" sz="1500" b="1" smtClean="0">
                <a:solidFill>
                  <a:srgbClr val="FF0000"/>
                </a:solidFill>
              </a:rPr>
              <a:t>过滤速度较快；可以得到比较干燥的固体</a:t>
            </a:r>
            <a:endParaRPr lang="zh-CN" altLang="zh-CN" sz="15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364858" y="450496"/>
            <a:ext cx="3743174" cy="396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91272" y="1892329"/>
            <a:ext cx="2268252" cy="239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091272" y="1908658"/>
            <a:ext cx="2268252" cy="2376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1040822" y="4606871"/>
            <a:ext cx="7560840" cy="506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 kern="10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核心观念：</a:t>
            </a:r>
            <a:r>
              <a:rPr lang="zh-CN" altLang="en-US" sz="1800" b="1" smtClean="0">
                <a:solidFill>
                  <a:srgbClr val="FF0000"/>
                </a:solidFill>
                <a:latin typeface="+mj-ea"/>
                <a:ea typeface="+mj-ea"/>
              </a:rPr>
              <a:t>通过</a:t>
            </a:r>
            <a:r>
              <a:rPr lang="zh-CN" altLang="zh-CN" sz="1800" b="1" smtClean="0">
                <a:solidFill>
                  <a:srgbClr val="FF0000"/>
                </a:solidFill>
                <a:latin typeface="+mj-ea"/>
                <a:ea typeface="+mj-ea"/>
              </a:rPr>
              <a:t>减压蒸馏</a:t>
            </a:r>
            <a:r>
              <a:rPr lang="zh-CN" altLang="en-US" sz="1800" b="1" smtClean="0">
                <a:solidFill>
                  <a:srgbClr val="FF0000"/>
                </a:solidFill>
                <a:latin typeface="+mj-ea"/>
                <a:ea typeface="+mj-ea"/>
              </a:rPr>
              <a:t>可以加快蒸馏速率，防止蒸馏物的分解或氧化。</a:t>
            </a:r>
            <a:endParaRPr lang="zh-CN" altLang="en-US" sz="18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355" y="105251"/>
            <a:ext cx="1819751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 smtClean="0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减压蒸馏</a:t>
            </a:r>
            <a:endParaRPr lang="zh-CN" altLang="en-US" sz="2400" b="1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40519" y="128588"/>
            <a:ext cx="1508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mtClean="0">
                <a:solidFill>
                  <a:srgbClr val="0000FF"/>
                </a:solidFill>
                <a:latin typeface="+mj-ea"/>
                <a:ea typeface="+mj-ea"/>
              </a:rPr>
              <a:t>减压蒸发</a:t>
            </a:r>
            <a:endParaRPr lang="zh-CN" altLang="en-US" sz="2400" b="1" smtClean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152" y="519971"/>
            <a:ext cx="8694966" cy="1315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p>
            <a:pPr marL="0" marR="0" lvl="0" indent="2667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减压蒸发也称为减压浓缩或真空蒸发。</a:t>
            </a:r>
            <a:endParaRPr kumimoji="0" lang="zh-CN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操作原理：在密闭的容器内，抽真空使液体处于一个大气压下的环境，从而降低水的沸腾温度，以此进行蒸发浓缩。</a:t>
            </a:r>
            <a:endParaRPr kumimoji="0" lang="zh-CN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timgsa.baidu.com/timg?image&amp;quality=80&amp;size=b9999_10000&amp;sec=1592313897065&amp;di=abf23ad011044e2e175a2163f006baff&amp;imgtype=0&amp;src=http%3A%2F%2Fe.hiphotos.baidu.com%2Fbaike%2Fpic%2Fitem%2Fd439b6003af33a87757e8294cc5c10385343b529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599297" y="1546232"/>
            <a:ext cx="5408795" cy="334837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40556" y="2302316"/>
            <a:ext cx="3294366" cy="133794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 kern="10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核心观念：</a:t>
            </a:r>
            <a:r>
              <a:rPr lang="zh-CN" altLang="en-US" sz="1800" b="1" smtClean="0">
                <a:solidFill>
                  <a:srgbClr val="FF0000"/>
                </a:solidFill>
                <a:latin typeface="+mj-ea"/>
                <a:ea typeface="+mj-ea"/>
              </a:rPr>
              <a:t>通过</a:t>
            </a:r>
            <a:r>
              <a:rPr lang="zh-CN" altLang="zh-CN" sz="1800" b="1" smtClean="0">
                <a:solidFill>
                  <a:srgbClr val="FF0000"/>
                </a:solidFill>
                <a:latin typeface="+mj-ea"/>
                <a:ea typeface="+mj-ea"/>
              </a:rPr>
              <a:t>减压</a:t>
            </a:r>
            <a:r>
              <a:rPr lang="zh-CN" altLang="en-US" sz="1800" b="1" smtClean="0">
                <a:solidFill>
                  <a:srgbClr val="FF0000"/>
                </a:solidFill>
                <a:latin typeface="+mj-ea"/>
                <a:ea typeface="+mj-ea"/>
              </a:rPr>
              <a:t>蒸发可以加快蒸发速率，防止蒸发物的分解或氧化。</a:t>
            </a:r>
            <a:endParaRPr lang="zh-CN" altLang="en-US" sz="1800" b="1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59093" y="173355"/>
            <a:ext cx="175164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smtClean="0">
                <a:solidFill>
                  <a:srgbClr val="0000FF"/>
                </a:solidFill>
                <a:latin typeface="+mj-ea"/>
                <a:ea typeface="+mj-ea"/>
              </a:rPr>
              <a:t>减压干燥</a:t>
            </a:r>
            <a:endParaRPr lang="zh-CN" altLang="en-US" sz="2400" b="1" smtClean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7395" y="581306"/>
            <a:ext cx="8586954" cy="11474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p>
            <a:pPr marL="0" marR="0" lvl="0" indent="2667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也叫真空干燥</a:t>
            </a:r>
            <a:endParaRPr kumimoji="0" lang="en-US" altLang="zh-CN" sz="18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0" marR="0" lvl="0" indent="26670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操作原理：减压干燥的干燥原理是湿物料表面处水分气化的结果，使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湿</a:t>
            </a:r>
            <a:r>
              <a:rPr kumimoji="0" lang="zh-CN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Times New Roman" panose="02020603050405020304" pitchFamily="18" charset="0"/>
              </a:rPr>
              <a:t>物料内部与表面之间产生水分浓度差，从而使物体干燥。</a:t>
            </a:r>
            <a:r>
              <a:rPr kumimoji="0" lang="zh-CN" altLang="en-US" sz="18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 </a:t>
            </a: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pic>
        <p:nvPicPr>
          <p:cNvPr id="3074" name="图片 3" descr="真空干燥器模拟图"/>
          <p:cNvPicPr>
            <a:picLocks noChangeAspect="1" noChangeArrowheads="1"/>
          </p:cNvPicPr>
          <p:nvPr/>
        </p:nvPicPr>
        <p:blipFill>
          <a:blip r:embed="rId1">
            <a:lum contrast="26000"/>
          </a:blip>
          <a:stretch>
            <a:fillRect/>
          </a:stretch>
        </p:blipFill>
        <p:spPr bwMode="auto">
          <a:xfrm>
            <a:off x="358937" y="1870268"/>
            <a:ext cx="27003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221255" y="2734364"/>
            <a:ext cx="5562618" cy="9220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1800" b="1" kern="10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核心观念：</a:t>
            </a:r>
            <a:r>
              <a:rPr lang="zh-CN" altLang="en-US" sz="1800" b="1" smtClean="0">
                <a:solidFill>
                  <a:srgbClr val="FF0000"/>
                </a:solidFill>
                <a:latin typeface="+mj-ea"/>
                <a:ea typeface="+mj-ea"/>
              </a:rPr>
              <a:t>通过</a:t>
            </a:r>
            <a:r>
              <a:rPr lang="zh-CN" altLang="zh-CN" sz="1800" b="1" smtClean="0">
                <a:solidFill>
                  <a:srgbClr val="FF0000"/>
                </a:solidFill>
                <a:latin typeface="+mj-ea"/>
                <a:ea typeface="+mj-ea"/>
              </a:rPr>
              <a:t>减</a:t>
            </a:r>
            <a:r>
              <a:rPr lang="zh-CN" altLang="en-US" sz="1800" b="1" smtClean="0">
                <a:solidFill>
                  <a:srgbClr val="FF0000"/>
                </a:solidFill>
                <a:latin typeface="+mj-ea"/>
                <a:ea typeface="+mj-ea"/>
              </a:rPr>
              <a:t>小干燥器中的压强加快干燥速率，防止固体被氧化。</a:t>
            </a:r>
            <a:endParaRPr lang="zh-CN" altLang="en-US" sz="1800" b="1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97726" y="843644"/>
            <a:ext cx="855900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zh-CN" altLang="zh-CN" sz="21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一、熟记常考装置的作用</a:t>
            </a:r>
            <a:endParaRPr lang="zh-CN" altLang="zh-CN" sz="790" b="1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1.</a:t>
            </a:r>
            <a:r>
              <a:rPr lang="zh-CN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常见的防倒吸装置</a:t>
            </a:r>
            <a:endParaRPr lang="zh-CN" altLang="zh-CN" sz="2100" kern="100">
              <a:solidFill>
                <a:srgbClr val="002060"/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pic>
        <p:nvPicPr>
          <p:cNvPr id="667650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9894" y="1027968"/>
            <a:ext cx="4851242" cy="142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818025" y="195681"/>
            <a:ext cx="4977100" cy="58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700" b="1" spc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特殊装置</a:t>
            </a:r>
            <a:r>
              <a:rPr lang="en-US" altLang="zh-CN" sz="2700" b="1" spc="1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700" b="1" spc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仪器</a:t>
            </a:r>
            <a:r>
              <a:rPr lang="en-US" altLang="zh-CN" sz="2700" b="1" spc="1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700" b="1" spc="1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的作用</a:t>
            </a:r>
            <a:endParaRPr lang="zh-CN" altLang="en-US" sz="2700" b="1" spc="1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110071" y="2625804"/>
            <a:ext cx="1367462" cy="1307306"/>
            <a:chOff x="1127448" y="1411470"/>
            <a:chExt cx="1823283" cy="174307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rcRect r="48993"/>
            <a:stretch>
              <a:fillRect/>
            </a:stretch>
          </p:blipFill>
          <p:spPr>
            <a:xfrm>
              <a:off x="1415480" y="1411470"/>
              <a:ext cx="1535251" cy="1743075"/>
            </a:xfrm>
            <a:prstGeom prst="rect">
              <a:avLst/>
            </a:prstGeom>
          </p:spPr>
        </p:pic>
        <p:cxnSp>
          <p:nvCxnSpPr>
            <p:cNvPr id="3" name="直接箭头连接符 2"/>
            <p:cNvCxnSpPr/>
            <p:nvPr/>
          </p:nvCxnSpPr>
          <p:spPr>
            <a:xfrm>
              <a:off x="1127448" y="1700808"/>
              <a:ext cx="288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82316" y="3057848"/>
            <a:ext cx="1878611" cy="985735"/>
          </a:xfrm>
          <a:prstGeom prst="rect">
            <a:avLst/>
          </a:prstGeom>
        </p:spPr>
      </p:pic>
      <p:pic>
        <p:nvPicPr>
          <p:cNvPr id="4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r="5522"/>
          <a:stretch>
            <a:fillRect/>
          </a:stretch>
        </p:blipFill>
        <p:spPr>
          <a:xfrm>
            <a:off x="305276" y="2506980"/>
            <a:ext cx="4012406" cy="17921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242395" y="4353776"/>
            <a:ext cx="85144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9240" indent="-269240"/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(2020</a:t>
            </a:r>
            <a:r>
              <a:rPr lang="zh-CN" alt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浙江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)Na</a:t>
            </a:r>
            <a:r>
              <a:rPr lang="en-US" sz="1800" b="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S</a:t>
            </a:r>
            <a:r>
              <a:rPr lang="en-US" sz="1800" b="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O</a:t>
            </a:r>
            <a:r>
              <a:rPr lang="en-US" sz="1800" b="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r>
              <a:rPr lang="zh-CN" sz="1800" b="0">
                <a:solidFill>
                  <a:schemeClr val="tx1"/>
                </a:solidFill>
                <a:ea typeface="宋体" panose="02010600030101010101" pitchFamily="2" charset="-122"/>
              </a:rPr>
              <a:t>制备：装置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A</a:t>
            </a:r>
            <a:r>
              <a:rPr lang="zh-CN" sz="1800" b="0">
                <a:solidFill>
                  <a:schemeClr val="tx1"/>
                </a:solidFill>
                <a:ea typeface="宋体" panose="02010600030101010101" pitchFamily="2" charset="-122"/>
              </a:rPr>
              <a:t>制备的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SO</a:t>
            </a:r>
            <a:r>
              <a:rPr lang="en-US" sz="1800" b="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zh-CN" sz="1800" b="0">
                <a:solidFill>
                  <a:schemeClr val="tx1"/>
                </a:solidFill>
                <a:ea typeface="宋体" panose="02010600030101010101" pitchFamily="2" charset="-122"/>
              </a:rPr>
              <a:t>经过单向阀通入装置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C</a:t>
            </a:r>
            <a:r>
              <a:rPr lang="zh-CN" sz="1800" b="0">
                <a:solidFill>
                  <a:schemeClr val="tx1"/>
                </a:solidFill>
                <a:ea typeface="宋体" panose="02010600030101010101" pitchFamily="2" charset="-122"/>
              </a:rPr>
              <a:t>中的混合溶液，加热、搅拌，至溶液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PH</a:t>
            </a:r>
            <a:r>
              <a:rPr lang="zh-CN" sz="1800" b="0">
                <a:solidFill>
                  <a:schemeClr val="tx1"/>
                </a:solidFill>
                <a:ea typeface="宋体" panose="02010600030101010101" pitchFamily="2" charset="-122"/>
              </a:rPr>
              <a:t>约为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  <a:r>
              <a:rPr lang="zh-CN" sz="1800" b="0">
                <a:solidFill>
                  <a:schemeClr val="tx1"/>
                </a:solidFill>
                <a:ea typeface="宋体" panose="02010600030101010101" pitchFamily="2" charset="-122"/>
              </a:rPr>
              <a:t>时，停止通入</a:t>
            </a:r>
            <a:r>
              <a:rPr lang="en-US" sz="1800" b="0">
                <a:solidFill>
                  <a:schemeClr val="tx1"/>
                </a:solidFill>
                <a:latin typeface="Times New Roman" panose="02020603050405020304" pitchFamily="18" charset="0"/>
              </a:rPr>
              <a:t>SO</a:t>
            </a:r>
            <a:r>
              <a:rPr lang="en-US" sz="1800" b="0" baseline="-2500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r>
              <a:rPr lang="zh-CN" sz="1800" b="0">
                <a:solidFill>
                  <a:schemeClr val="tx1"/>
                </a:solidFill>
                <a:ea typeface="宋体" panose="02010600030101010101" pitchFamily="2" charset="-122"/>
              </a:rPr>
              <a:t>气体，得产品混合溶液。</a:t>
            </a:r>
            <a:endParaRPr lang="zh-CN" altLang="en-US" sz="18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140" y="1131364"/>
            <a:ext cx="8271973" cy="352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1</a:t>
            </a:r>
            <a:r>
              <a:rPr lang="zh-CN" altLang="en-US" b="1" smtClean="0"/>
              <a:t>、玻璃液封管（</a:t>
            </a:r>
            <a:r>
              <a:rPr lang="en-US" altLang="zh-CN" b="1" smtClean="0"/>
              <a:t>2015</a:t>
            </a:r>
            <a:r>
              <a:rPr lang="zh-CN" altLang="en-US" b="1" smtClean="0"/>
              <a:t>高考题）</a:t>
            </a:r>
            <a:endParaRPr lang="zh-CN" altLang="en-US" b="1"/>
          </a:p>
        </p:txBody>
      </p:sp>
      <p:sp>
        <p:nvSpPr>
          <p:cNvPr id="4" name="圆角矩形标注 3"/>
          <p:cNvSpPr/>
          <p:nvPr/>
        </p:nvSpPr>
        <p:spPr>
          <a:xfrm>
            <a:off x="5638800" y="1733550"/>
            <a:ext cx="2353446" cy="990600"/>
          </a:xfrm>
          <a:prstGeom prst="wedgeRoundRectCallout">
            <a:avLst>
              <a:gd name="adj1" fmla="val -48114"/>
              <a:gd name="adj2" fmla="val 701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b="1">
                <a:solidFill>
                  <a:srgbClr val="FF0000"/>
                </a:solidFill>
              </a:rPr>
              <a:t>吸收残余的二氧化氯气体，并使锥形瓶内外压强相等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3028" y="1192936"/>
            <a:ext cx="1737221" cy="336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399" y="2799332"/>
            <a:ext cx="2470055" cy="175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06015"/>
            <a:ext cx="8610600" cy="857400"/>
          </a:xfrm>
        </p:spPr>
        <p:txBody>
          <a:bodyPr/>
          <a:lstStyle/>
          <a:p>
            <a:r>
              <a:rPr lang="en-US" altLang="zh-CN" sz="2800" b="1" smtClean="0"/>
              <a:t>2</a:t>
            </a:r>
            <a:r>
              <a:rPr lang="zh-CN" altLang="en-US" sz="2800" b="1" smtClean="0"/>
              <a:t>、抽滤（减压过滤）装置</a:t>
            </a:r>
            <a:endParaRPr lang="zh-CN" altLang="en-US" sz="28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901" y="1227716"/>
            <a:ext cx="8077200" cy="274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206015"/>
            <a:ext cx="8458200" cy="857400"/>
          </a:xfrm>
        </p:spPr>
        <p:txBody>
          <a:bodyPr/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与常压过滤相比，过滤速度更快，得到的固体更干燥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199" y="1276350"/>
            <a:ext cx="3628611" cy="329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307502"/>
            <a:ext cx="3743661" cy="336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504950"/>
            <a:ext cx="1470093" cy="284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3970" y="1757755"/>
            <a:ext cx="2057400" cy="222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1325425"/>
            <a:ext cx="2418534" cy="308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3</a:t>
            </a:r>
            <a:r>
              <a:rPr lang="zh-CN" altLang="en-US" b="1" smtClean="0"/>
              <a:t>、恒压漏斗</a:t>
            </a:r>
            <a:endParaRPr lang="zh-CN" altLang="en-US" b="1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715" y="114364"/>
            <a:ext cx="8344209" cy="491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3028950"/>
            <a:ext cx="201972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b="1" smtClean="0"/>
              <a:t>能够平</a:t>
            </a:r>
            <a:r>
              <a:rPr lang="zh-CN" altLang="en-US" b="1"/>
              <a:t>衡气压，有利于液体顺利滴下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742950"/>
            <a:ext cx="397271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1"/>
          <p:cNvSpPr txBox="1"/>
          <p:nvPr/>
        </p:nvSpPr>
        <p:spPr>
          <a:xfrm>
            <a:off x="4724400" y="206014"/>
            <a:ext cx="3962400" cy="4346935"/>
          </a:xfrm>
          <a:prstGeom prst="rect">
            <a:avLst/>
          </a:prstGeom>
        </p:spPr>
        <p:txBody>
          <a:bodyPr/>
          <a:lstStyle>
            <a:lvl1pPr marL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mtClean="0"/>
              <a:t>橡皮管的作用：</a:t>
            </a:r>
            <a:endParaRPr lang="en-US" altLang="zh-CN" b="1" smtClean="0"/>
          </a:p>
          <a:p>
            <a:r>
              <a:rPr lang="en-US" altLang="zh-CN" b="1" smtClean="0"/>
              <a:t>1</a:t>
            </a:r>
            <a:r>
              <a:rPr lang="zh-CN" altLang="en-US" b="1" smtClean="0"/>
              <a:t>、平衡气压，有利于液体顺利滴下；</a:t>
            </a:r>
            <a:endParaRPr lang="en-US" altLang="zh-CN" b="1" smtClean="0"/>
          </a:p>
          <a:p>
            <a:r>
              <a:rPr lang="en-US" altLang="zh-CN" b="1" smtClean="0"/>
              <a:t>2</a:t>
            </a:r>
            <a:r>
              <a:rPr lang="zh-CN" altLang="en-US" b="1" smtClean="0"/>
              <a:t>、测量气体体积时，防止因液体滴入引起的误差</a:t>
            </a:r>
            <a:endParaRPr lang="zh-CN" altLang="en-US" b="1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4</a:t>
            </a:r>
            <a:r>
              <a:rPr lang="zh-CN" altLang="en-US" b="1" smtClean="0"/>
              <a:t>、启普发生器</a:t>
            </a:r>
            <a:r>
              <a:rPr lang="en-US" altLang="zh-CN" b="1" smtClean="0"/>
              <a:t>:</a:t>
            </a:r>
            <a:r>
              <a:rPr lang="zh-CN" altLang="en-US" b="1" smtClean="0"/>
              <a:t>随开随用，随关随停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0" y="1352655"/>
            <a:ext cx="3962400" cy="2895390"/>
          </a:xfrm>
        </p:spPr>
        <p:txBody>
          <a:bodyPr/>
          <a:lstStyle/>
          <a:p>
            <a:r>
              <a:rPr lang="zh-CN" altLang="en-US" smtClean="0"/>
              <a:t>适用范围：块状固体与液体不加热制气体</a:t>
            </a:r>
            <a:endParaRPr lang="en-US" altLang="zh-CN" smtClean="0"/>
          </a:p>
          <a:p>
            <a:r>
              <a:rPr lang="zh-CN" altLang="en-US"/>
              <a:t>常用</a:t>
            </a:r>
            <a:r>
              <a:rPr lang="zh-CN" altLang="en-US" smtClean="0"/>
              <a:t>于制备：</a:t>
            </a:r>
            <a:r>
              <a:rPr lang="en-US" altLang="zh-CN" smtClean="0"/>
              <a:t>H</a:t>
            </a:r>
            <a:r>
              <a:rPr lang="en-US" altLang="zh-CN" baseline="-25000" smtClean="0"/>
              <a:t>2</a:t>
            </a:r>
            <a:r>
              <a:rPr lang="zh-CN" altLang="en-US" smtClean="0"/>
              <a:t>，</a:t>
            </a:r>
            <a:r>
              <a:rPr lang="en-US" altLang="zh-CN" smtClean="0"/>
              <a:t>CO</a:t>
            </a:r>
            <a:r>
              <a:rPr lang="en-US" altLang="zh-CN" baseline="-25000" smtClean="0"/>
              <a:t>2</a:t>
            </a:r>
            <a:r>
              <a:rPr lang="zh-CN" altLang="en-US" smtClean="0"/>
              <a:t>，</a:t>
            </a:r>
            <a:r>
              <a:rPr lang="en-US" altLang="zh-CN" smtClean="0"/>
              <a:t>H</a:t>
            </a:r>
            <a:r>
              <a:rPr lang="en-US" altLang="zh-CN" baseline="-25000" smtClean="0"/>
              <a:t>2</a:t>
            </a:r>
            <a:r>
              <a:rPr lang="en-US" altLang="zh-CN" smtClean="0"/>
              <a:t>S</a:t>
            </a:r>
            <a:endParaRPr lang="en-US" altLang="zh-CN" smtClean="0"/>
          </a:p>
          <a:p>
            <a:r>
              <a:rPr lang="zh-CN" altLang="en-US"/>
              <a:t>不能用</a:t>
            </a:r>
            <a:r>
              <a:rPr lang="zh-CN" altLang="en-US" smtClean="0"/>
              <a:t>于制备氯气，乙炔二氧化硫等气体</a:t>
            </a:r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04950"/>
            <a:ext cx="328589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58" name="图片 602113" descr="wpsC30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1" y="171450"/>
            <a:ext cx="6200775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59" name="标题 60211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457200"/>
            <a:ext cx="2514600" cy="857250"/>
          </a:xfrm>
        </p:spPr>
        <p:txBody>
          <a:bodyPr>
            <a:normAutofit fontScale="90000"/>
          </a:bodyPr>
          <a:lstStyle/>
          <a:p>
            <a:r>
              <a:rPr lang="en-US" altLang="zh-CN" sz="4000" smtClean="0"/>
              <a:t>2017</a:t>
            </a:r>
            <a:r>
              <a:rPr lang="zh-CN" altLang="en-US" sz="4000" smtClean="0"/>
              <a:t>全</a:t>
            </a:r>
            <a:r>
              <a:rPr lang="zh-CN" altLang="en-US" sz="4000"/>
              <a:t>国</a:t>
            </a:r>
            <a:r>
              <a:rPr lang="en-US" altLang="zh-CN" sz="4000"/>
              <a:t>Ⅰ--9</a:t>
            </a:r>
            <a:endParaRPr lang="zh-CN" altLang="en-US" sz="4000"/>
          </a:p>
        </p:txBody>
      </p:sp>
      <p:sp>
        <p:nvSpPr>
          <p:cNvPr id="403460" name="文本占位符 602115"/>
          <p:cNvSpPr>
            <a:spLocks noGrp="1" noRot="1" noChangeArrowheads="1"/>
          </p:cNvSpPr>
          <p:nvPr>
            <p:ph idx="4294967295"/>
          </p:nvPr>
        </p:nvSpPr>
        <p:spPr>
          <a:xfrm>
            <a:off x="177315" y="1974532"/>
            <a:ext cx="8540750" cy="314563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000" b="1" smtClean="0"/>
              <a:t>实</a:t>
            </a:r>
            <a:r>
              <a:rPr lang="zh-CN" altLang="en-US" sz="2000" b="1"/>
              <a:t>验室用</a:t>
            </a:r>
            <a:r>
              <a:rPr lang="en-US" altLang="zh-CN" sz="2000" b="1"/>
              <a:t>H</a:t>
            </a:r>
            <a:r>
              <a:rPr lang="en-US" altLang="zh-CN" sz="2000" b="1" baseline="-25000"/>
              <a:t>2</a:t>
            </a:r>
            <a:r>
              <a:rPr lang="zh-CN" altLang="en-US" sz="2000" b="1"/>
              <a:t>还原</a:t>
            </a:r>
            <a:r>
              <a:rPr lang="en-US" altLang="zh-CN" sz="2000" b="1"/>
              <a:t>WO</a:t>
            </a:r>
            <a:r>
              <a:rPr lang="en-US" altLang="zh-CN" sz="2000" b="1" baseline="-25000"/>
              <a:t>3</a:t>
            </a:r>
            <a:r>
              <a:rPr lang="zh-CN" altLang="en-US" sz="2000" b="1"/>
              <a:t>制备金属</a:t>
            </a:r>
            <a:r>
              <a:rPr lang="en-US" altLang="zh-CN" sz="2000" b="1"/>
              <a:t>W</a:t>
            </a:r>
            <a:r>
              <a:rPr lang="zh-CN" altLang="en-US" sz="2000" b="1"/>
              <a:t>的装置如图所示（</a:t>
            </a:r>
            <a:r>
              <a:rPr lang="en-US" altLang="zh-CN" sz="2000" b="1"/>
              <a:t>Zn</a:t>
            </a:r>
            <a:r>
              <a:rPr lang="zh-CN" altLang="en-US" sz="2000" b="1"/>
              <a:t>粒中往往含有硫等杂质，焦性没食子酸溶液用于吸收少量氧气），下列说法正确的是 </a:t>
            </a:r>
            <a:endParaRPr lang="zh-CN" altLang="en-US" sz="2000" b="1"/>
          </a:p>
          <a:p>
            <a:pPr>
              <a:lnSpc>
                <a:spcPct val="80000"/>
              </a:lnSpc>
            </a:pPr>
            <a:r>
              <a:rPr lang="en-US" altLang="zh-CN" sz="2000" b="1"/>
              <a:t>A</a:t>
            </a:r>
            <a:r>
              <a:rPr lang="zh-CN" altLang="en-US" sz="2000" b="1"/>
              <a:t>．①、②、③中依次盛装</a:t>
            </a:r>
            <a:r>
              <a:rPr lang="en-US" altLang="zh-CN" sz="2000" b="1"/>
              <a:t>KMnO</a:t>
            </a:r>
            <a:r>
              <a:rPr lang="en-US" altLang="zh-CN" sz="2000" b="1" baseline="-25000"/>
              <a:t>4</a:t>
            </a:r>
            <a:r>
              <a:rPr lang="zh-CN" altLang="en-US" sz="2000" b="1"/>
              <a:t>溶液、浓</a:t>
            </a:r>
            <a:r>
              <a:rPr lang="en-US" altLang="zh-CN" sz="2000" b="1"/>
              <a:t>H</a:t>
            </a:r>
            <a:r>
              <a:rPr lang="en-US" altLang="zh-CN" sz="2000" b="1" baseline="-25000"/>
              <a:t>2</a:t>
            </a:r>
            <a:r>
              <a:rPr lang="en-US" altLang="zh-CN" sz="2000" b="1"/>
              <a:t>SO</a:t>
            </a:r>
            <a:r>
              <a:rPr lang="en-US" altLang="zh-CN" sz="2000" b="1" baseline="-25000"/>
              <a:t>4</a:t>
            </a:r>
            <a:r>
              <a:rPr lang="zh-CN" altLang="en-US" sz="2000" b="1"/>
              <a:t>、焦性没食子酸溶液</a:t>
            </a:r>
            <a:endParaRPr lang="zh-CN" altLang="en-US" sz="2000" b="1"/>
          </a:p>
          <a:p>
            <a:pPr>
              <a:lnSpc>
                <a:spcPct val="80000"/>
              </a:lnSpc>
            </a:pPr>
            <a:r>
              <a:rPr lang="en-US" altLang="zh-CN" sz="2000" b="1"/>
              <a:t>B</a:t>
            </a:r>
            <a:r>
              <a:rPr lang="zh-CN" altLang="en-US" sz="2000" b="1"/>
              <a:t>．管式炉加热前，用试管在④处收集气体并点燃，通过声音判断气体纯度</a:t>
            </a:r>
            <a:endParaRPr lang="zh-CN" altLang="en-US" sz="2000" b="1"/>
          </a:p>
          <a:p>
            <a:pPr>
              <a:lnSpc>
                <a:spcPct val="80000"/>
              </a:lnSpc>
            </a:pPr>
            <a:r>
              <a:rPr lang="en-US" altLang="zh-CN" sz="2000" b="1"/>
              <a:t>C</a:t>
            </a:r>
            <a:r>
              <a:rPr lang="zh-CN" altLang="en-US" sz="2000" b="1"/>
              <a:t>．结束反应时，先关闭活塞</a:t>
            </a:r>
            <a:r>
              <a:rPr lang="en-US" altLang="zh-CN" sz="2000" b="1"/>
              <a:t>K</a:t>
            </a:r>
            <a:r>
              <a:rPr lang="zh-CN" altLang="en-US" sz="2000" b="1"/>
              <a:t>，再停止加热</a:t>
            </a:r>
            <a:endParaRPr lang="zh-CN" altLang="en-US" sz="2000" b="1"/>
          </a:p>
          <a:p>
            <a:pPr>
              <a:lnSpc>
                <a:spcPct val="80000"/>
              </a:lnSpc>
            </a:pPr>
            <a:r>
              <a:rPr lang="en-US" altLang="zh-CN" sz="2000" b="1">
                <a:solidFill>
                  <a:srgbClr val="FF0000"/>
                </a:solidFill>
              </a:rPr>
              <a:t>D</a:t>
            </a:r>
            <a:r>
              <a:rPr lang="zh-CN" altLang="en-US" sz="2000" b="1">
                <a:solidFill>
                  <a:srgbClr val="FF0000"/>
                </a:solidFill>
              </a:rPr>
              <a:t>．装置</a:t>
            </a:r>
            <a:r>
              <a:rPr lang="en-US" altLang="zh-CN" sz="2000" b="1">
                <a:solidFill>
                  <a:srgbClr val="FF0000"/>
                </a:solidFill>
              </a:rPr>
              <a:t>Q</a:t>
            </a:r>
            <a:r>
              <a:rPr lang="zh-CN" altLang="en-US" sz="2000" b="1">
                <a:solidFill>
                  <a:srgbClr val="FF0000"/>
                </a:solidFill>
              </a:rPr>
              <a:t>（启普发生器）</a:t>
            </a:r>
            <a:r>
              <a:rPr lang="zh-CN" altLang="en-US" sz="2000" b="1"/>
              <a:t>也可用于二氧化锰与浓盐酸反应制备氯气</a:t>
            </a:r>
            <a:endParaRPr lang="zh-CN" altLang="en-US" sz="2000" b="1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0984" y="1504950"/>
            <a:ext cx="511397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788324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/>
              <a:t>5</a:t>
            </a:r>
            <a:r>
              <a:rPr lang="zh-CN" altLang="en-US" sz="2800" b="1" smtClean="0"/>
              <a:t>、连续萃取装置：索氏提取器</a:t>
            </a:r>
            <a:endParaRPr lang="zh-CN" altLang="en-US" sz="2800" b="1"/>
          </a:p>
        </p:txBody>
      </p:sp>
      <p:sp>
        <p:nvSpPr>
          <p:cNvPr id="3" name="TextBox 2"/>
          <p:cNvSpPr txBox="1"/>
          <p:nvPr/>
        </p:nvSpPr>
        <p:spPr>
          <a:xfrm>
            <a:off x="3636982" y="2844284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solidFill>
                  <a:srgbClr val="FF0000"/>
                </a:solidFill>
              </a:rPr>
              <a:t>能连续萃取，萃取效率高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005" y="3714750"/>
            <a:ext cx="241419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smtClean="0"/>
              <a:t>2019</a:t>
            </a:r>
            <a:r>
              <a:rPr lang="zh-CN" altLang="en-US" sz="3200" b="1" smtClean="0"/>
              <a:t>高考题</a:t>
            </a:r>
            <a:endParaRPr lang="zh-CN" altLang="en-US" sz="32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25" y="585787"/>
            <a:ext cx="32289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7035" y="202051"/>
            <a:ext cx="415982" cy="414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8513" y="1354029"/>
            <a:ext cx="2579595" cy="20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3090122" y="1008903"/>
            <a:ext cx="3078705" cy="1661579"/>
            <a:chOff x="-664446" y="468053"/>
            <a:chExt cx="4104940" cy="2215439"/>
          </a:xfrm>
        </p:grpSpPr>
        <p:pic>
          <p:nvPicPr>
            <p:cNvPr id="8" name="Picture 2" descr="未标题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8031" y="1336686"/>
              <a:ext cx="952463" cy="126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上弧形箭头 8"/>
            <p:cNvSpPr/>
            <p:nvPr/>
          </p:nvSpPr>
          <p:spPr>
            <a:xfrm>
              <a:off x="-520652" y="468053"/>
              <a:ext cx="3676851" cy="792309"/>
            </a:xfrm>
            <a:prstGeom prst="curved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-664446" y="1250791"/>
              <a:ext cx="437398" cy="143270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48311" y="1354030"/>
            <a:ext cx="3435319" cy="1540121"/>
            <a:chOff x="3756535" y="823403"/>
            <a:chExt cx="4580425" cy="2053495"/>
          </a:xfrm>
        </p:grpSpPr>
        <p:sp>
          <p:nvSpPr>
            <p:cNvPr id="12" name="椭圆 11"/>
            <p:cNvSpPr/>
            <p:nvPr/>
          </p:nvSpPr>
          <p:spPr>
            <a:xfrm>
              <a:off x="3756535" y="1211064"/>
              <a:ext cx="437398" cy="78927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975234" y="823403"/>
              <a:ext cx="4361726" cy="2053495"/>
              <a:chOff x="3975234" y="823403"/>
              <a:chExt cx="4361726" cy="2053495"/>
            </a:xfrm>
          </p:grpSpPr>
          <p:pic>
            <p:nvPicPr>
              <p:cNvPr id="14" name="Picture 3" descr="F:\杂项\2013\化学\一轮人教版\AB7.TIF"/>
              <p:cNvPicPr>
                <a:picLocks noChangeAspect="1" noChangeArrowheads="1"/>
              </p:cNvPicPr>
              <p:nvPr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3534" b="7277"/>
              <a:stretch>
                <a:fillRect/>
              </a:stretch>
            </p:blipFill>
            <p:spPr bwMode="auto">
              <a:xfrm>
                <a:off x="7740295" y="1146462"/>
                <a:ext cx="596665" cy="1730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上弧形箭头 14"/>
              <p:cNvSpPr/>
              <p:nvPr/>
            </p:nvSpPr>
            <p:spPr>
              <a:xfrm>
                <a:off x="3975234" y="823403"/>
                <a:ext cx="4063393" cy="399005"/>
              </a:xfrm>
              <a:prstGeom prst="curved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726567" y="2061396"/>
            <a:ext cx="4661857" cy="1320445"/>
            <a:chOff x="3912620" y="1794148"/>
            <a:chExt cx="6215809" cy="1760593"/>
          </a:xfrm>
        </p:grpSpPr>
        <p:pic>
          <p:nvPicPr>
            <p:cNvPr id="17" name="Picture 4" descr="F:\杂项\2013\化学\一轮人教版\AB45.TIF"/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269" b="29568"/>
            <a:stretch>
              <a:fillRect/>
            </a:stretch>
          </p:blipFill>
          <p:spPr bwMode="auto">
            <a:xfrm>
              <a:off x="8914475" y="1809548"/>
              <a:ext cx="1213954" cy="1618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椭圆 17"/>
            <p:cNvSpPr/>
            <p:nvPr/>
          </p:nvSpPr>
          <p:spPr>
            <a:xfrm rot="19838892">
              <a:off x="3912620" y="1794148"/>
              <a:ext cx="529230" cy="11415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下弧形箭头 18"/>
            <p:cNvSpPr/>
            <p:nvPr/>
          </p:nvSpPr>
          <p:spPr>
            <a:xfrm>
              <a:off x="4292300" y="2881609"/>
              <a:ext cx="4966636" cy="673132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783016" y="3867150"/>
            <a:ext cx="305509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smtClean="0">
                <a:solidFill>
                  <a:schemeClr val="accent2"/>
                </a:solidFill>
              </a:rPr>
              <a:t>2017</a:t>
            </a:r>
            <a:r>
              <a:rPr lang="zh-CN" altLang="en-US" sz="2800" b="1" smtClean="0">
                <a:solidFill>
                  <a:schemeClr val="accent2"/>
                </a:solidFill>
              </a:rPr>
              <a:t>年全国</a:t>
            </a:r>
            <a:r>
              <a:rPr lang="en-US" altLang="zh-CN" sz="2800" b="1" smtClean="0">
                <a:solidFill>
                  <a:schemeClr val="accent2"/>
                </a:solidFill>
              </a:rPr>
              <a:t>Ⅰ</a:t>
            </a:r>
            <a:r>
              <a:rPr lang="zh-CN" altLang="en-US" sz="2800" b="1" smtClean="0">
                <a:solidFill>
                  <a:schemeClr val="accent2"/>
                </a:solidFill>
              </a:rPr>
              <a:t>卷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461987" y="151503"/>
            <a:ext cx="8229600" cy="857400"/>
          </a:xfrm>
        </p:spPr>
        <p:txBody>
          <a:bodyPr/>
          <a:lstStyle/>
          <a:p>
            <a:r>
              <a:rPr lang="en-US" altLang="zh-CN" b="1" smtClean="0"/>
              <a:t>6</a:t>
            </a:r>
            <a:r>
              <a:rPr lang="zh-CN" altLang="en-US" b="1" smtClean="0"/>
              <a:t>、凯氏定氮装置</a:t>
            </a:r>
            <a:endParaRPr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18" name="图片 1000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9538" y="1707992"/>
            <a:ext cx="2855297" cy="194718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97235" y="1923734"/>
            <a:ext cx="4806767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（2）</a:t>
            </a:r>
            <a:r>
              <a:rPr lang="en-US" sz="135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Ⅰ</a:t>
            </a:r>
            <a:r>
              <a:rPr 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中</a:t>
            </a:r>
            <a:r>
              <a:rPr lang="en-US" sz="135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仪器的作用是</a:t>
            </a:r>
            <a:r>
              <a:rPr lang="en-US" alt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    </a:t>
            </a:r>
            <a:r>
              <a:rPr 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_______；</a:t>
            </a:r>
            <a:r>
              <a:rPr lang="en-US" sz="135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Ⅲ</a:t>
            </a:r>
            <a:r>
              <a:rPr 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中的试剂应选用_______；</a:t>
            </a:r>
            <a:endParaRPr lang="zh-CN" altLang="en-US" sz="135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98319" y="1707833"/>
            <a:ext cx="1703070" cy="3062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/>
            <a:r>
              <a:rPr lang="zh-CN" sz="1350" b="0">
                <a:solidFill>
                  <a:srgbClr val="FF0000"/>
                </a:solidFill>
                <a:ea typeface="宋体" panose="02010600030101010101" pitchFamily="2" charset="-122"/>
              </a:rPr>
              <a:t>防止倒吸</a:t>
            </a:r>
            <a:r>
              <a:rPr lang="en-US" sz="135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en-US" sz="1350" b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sz="135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</a:t>
            </a:r>
            <a:r>
              <a:rPr lang="en-US" sz="135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en-US" sz="1350" b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08083" y="2463641"/>
            <a:ext cx="1794510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50">
                <a:solidFill>
                  <a:srgbClr val="FF0000"/>
                </a:solidFill>
                <a:sym typeface="+mn-ea"/>
              </a:rPr>
              <a:t>CuSO</a:t>
            </a:r>
            <a:r>
              <a:rPr lang="en-US" sz="1350" baseline="-25000">
                <a:solidFill>
                  <a:srgbClr val="FF0000"/>
                </a:solidFill>
                <a:sym typeface="+mn-ea"/>
              </a:rPr>
              <a:t>4</a:t>
            </a:r>
            <a:r>
              <a:rPr lang="zh-CN" sz="1350">
                <a:solidFill>
                  <a:srgbClr val="FF0000"/>
                </a:solidFill>
                <a:sym typeface="+mn-ea"/>
              </a:rPr>
              <a:t>溶液</a:t>
            </a:r>
            <a:r>
              <a:rPr lang="en-US" sz="1350">
                <a:cs typeface="宋体" panose="02010600030101010101" pitchFamily="2" charset="-122"/>
                <a:sym typeface="+mn-ea"/>
              </a:rPr>
              <a:t> </a:t>
            </a:r>
            <a:endParaRPr lang="en-US" altLang="en-US" sz="1350"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89530" y="296465"/>
            <a:ext cx="8146836" cy="714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2022-</a:t>
            </a:r>
            <a:r>
              <a:rPr lang="zh-CN" altLang="en-US" sz="1350" b="0">
                <a:solidFill>
                  <a:srgbClr val="000000"/>
                </a:solidFill>
                <a:ea typeface="宋体" panose="02010600030101010101" pitchFamily="2" charset="-122"/>
              </a:rPr>
              <a:t>湖南</a:t>
            </a:r>
            <a:r>
              <a:rPr 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）步骤</a:t>
            </a:r>
            <a:r>
              <a:rPr lang="en-US" sz="1350" b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en-US" sz="135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BaCl</a:t>
            </a:r>
            <a:r>
              <a:rPr lang="en-US" sz="1350" b="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sz="1350" b="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sz="135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2H</a:t>
            </a:r>
            <a:r>
              <a:rPr lang="en-US" sz="1350" b="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sz="135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的制备按如图所示装置进行实验，得到</a:t>
            </a:r>
            <a:r>
              <a:rPr lang="en-US" sz="135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BaCl</a:t>
            </a:r>
            <a:r>
              <a:rPr lang="en-US" sz="1350" b="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溶液，经一系列步骤获</a:t>
            </a:r>
            <a:r>
              <a:rPr lang="en-US" sz="135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BaCl</a:t>
            </a:r>
            <a:r>
              <a:rPr lang="en-US" sz="1350" b="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sz="1350" b="0" baseline="30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sz="135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2H</a:t>
            </a:r>
            <a:r>
              <a:rPr lang="en-US" sz="1350" b="0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sz="1350" b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zh-CN" sz="1350" b="0">
                <a:solidFill>
                  <a:srgbClr val="000000"/>
                </a:solidFill>
                <a:ea typeface="宋体" panose="02010600030101010101" pitchFamily="2" charset="-122"/>
              </a:rPr>
              <a:t>产品。
</a:t>
            </a:r>
            <a:endParaRPr lang="zh-CN" altLang="en-US" sz="135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6</a:t>
            </a:r>
            <a:r>
              <a:rPr lang="zh-CN" altLang="en-US" b="1" smtClean="0"/>
              <a:t>、凯氏定氮装置</a:t>
            </a:r>
            <a:endParaRPr lang="zh-CN" altLang="en-US" b="1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10609" r="5282" b="3126"/>
          <a:stretch>
            <a:fillRect/>
          </a:stretch>
        </p:blipFill>
        <p:spPr bwMode="auto">
          <a:xfrm>
            <a:off x="249705" y="1200150"/>
            <a:ext cx="452938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2743200" y="4629150"/>
            <a:ext cx="4267200" cy="400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/>
          <a:lstStyle>
            <a:lvl1pPr marL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smtClean="0"/>
              <a:t>2017</a:t>
            </a:r>
            <a:r>
              <a:rPr lang="zh-CN" altLang="en-US" sz="2000" b="1" smtClean="0"/>
              <a:t>高考题：凯氏定氮法</a:t>
            </a:r>
            <a:endParaRPr lang="zh-CN" altLang="en-US" sz="2000" b="1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6</a:t>
            </a:r>
            <a:r>
              <a:rPr lang="zh-CN" altLang="en-US" b="1" smtClean="0"/>
              <a:t>、凯氏定氮装置</a:t>
            </a:r>
            <a:endParaRPr lang="zh-CN" altLang="en-US" b="1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" t="10609" r="5282" b="3126"/>
          <a:stretch>
            <a:fillRect/>
          </a:stretch>
        </p:blipFill>
        <p:spPr bwMode="auto">
          <a:xfrm>
            <a:off x="249705" y="1200150"/>
            <a:ext cx="452938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971550"/>
            <a:ext cx="411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2743200" y="4629150"/>
            <a:ext cx="4267200" cy="400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/>
          <a:lstStyle>
            <a:lvl1pPr marL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smtClean="0"/>
              <a:t>2017</a:t>
            </a:r>
            <a:r>
              <a:rPr lang="zh-CN" altLang="en-US" sz="2000" b="1" smtClean="0"/>
              <a:t>高考题：凯氏定氮法</a:t>
            </a:r>
            <a:endParaRPr lang="zh-CN" altLang="en-US" sz="2000" b="1"/>
          </a:p>
        </p:txBody>
      </p:sp>
      <p:sp>
        <p:nvSpPr>
          <p:cNvPr id="3" name="TextBox 2"/>
          <p:cNvSpPr txBox="1"/>
          <p:nvPr/>
        </p:nvSpPr>
        <p:spPr>
          <a:xfrm>
            <a:off x="5562600" y="97155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平衡压强，</a:t>
            </a:r>
            <a:r>
              <a:rPr lang="zh-CN" altLang="zh-CN" b="1" smtClean="0">
                <a:solidFill>
                  <a:srgbClr val="FF0000"/>
                </a:solidFill>
              </a:rPr>
              <a:t>避</a:t>
            </a:r>
            <a:r>
              <a:rPr lang="zh-CN" altLang="zh-CN" b="1">
                <a:solidFill>
                  <a:srgbClr val="FF0000"/>
                </a:solidFill>
              </a:rPr>
              <a:t>免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lang="zh-CN" altLang="zh-CN" b="1">
                <a:solidFill>
                  <a:srgbClr val="FF0000"/>
                </a:solidFill>
              </a:rPr>
              <a:t>中压强过大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190750"/>
            <a:ext cx="346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c</a:t>
            </a:r>
            <a:r>
              <a:rPr lang="zh-CN" altLang="zh-CN" b="1">
                <a:solidFill>
                  <a:srgbClr val="FF0000"/>
                </a:solidFill>
              </a:rPr>
              <a:t>中温度下降，管路中形成负压</a:t>
            </a:r>
            <a:endParaRPr lang="zh-CN" altLang="zh-CN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5381" y="356235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smtClean="0">
                <a:solidFill>
                  <a:srgbClr val="FF0000"/>
                </a:solidFill>
              </a:rPr>
              <a:t>液封，防止氨气逸出 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108" y="4400550"/>
            <a:ext cx="4003964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7</a:t>
            </a:r>
            <a:r>
              <a:rPr lang="zh-CN" altLang="en-US" b="1" smtClean="0"/>
              <a:t>、水蒸气蒸馏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705" y="1581150"/>
            <a:ext cx="4114800" cy="237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399" y="1657350"/>
            <a:ext cx="40166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2438400" y="3295650"/>
            <a:ext cx="1210446" cy="342900"/>
          </a:xfrm>
          <a:prstGeom prst="wedgeRoundRectCallout">
            <a:avLst>
              <a:gd name="adj1" fmla="val -2656"/>
              <a:gd name="adj2" fmla="val -111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rgbClr val="FF0000"/>
                </a:solidFill>
              </a:rPr>
              <a:t>桔皮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82705" y="2623325"/>
            <a:ext cx="484095" cy="287375"/>
          </a:xfrm>
          <a:prstGeom prst="wedgeRoundRectCallout">
            <a:avLst>
              <a:gd name="adj1" fmla="val 95939"/>
              <a:gd name="adj2" fmla="val 302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mtClean="0">
                <a:solidFill>
                  <a:srgbClr val="FF0000"/>
                </a:solidFill>
              </a:rPr>
              <a:t>水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750738"/>
            <a:ext cx="5943600" cy="41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0200" y="3790950"/>
            <a:ext cx="17526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mtClean="0"/>
              <a:t>2018</a:t>
            </a:r>
            <a:r>
              <a:rPr lang="zh-CN" altLang="en-US" smtClean="0"/>
              <a:t>高考题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715000" y="1581150"/>
            <a:ext cx="2743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mtClean="0"/>
              <a:t>2HR+Ca</a:t>
            </a:r>
            <a:r>
              <a:rPr lang="en-US" altLang="zh-CN" baseline="30000" smtClean="0"/>
              <a:t>2+</a:t>
            </a:r>
            <a:r>
              <a:rPr lang="en-US" altLang="zh-CN" smtClean="0"/>
              <a:t>→2H</a:t>
            </a:r>
            <a:r>
              <a:rPr lang="en-US" altLang="zh-CN" baseline="30000" smtClean="0"/>
              <a:t>+</a:t>
            </a:r>
            <a:r>
              <a:rPr lang="en-US" altLang="zh-CN" smtClean="0"/>
              <a:t>+CaR</a:t>
            </a:r>
            <a:r>
              <a:rPr lang="en-US" altLang="zh-CN" baseline="-25000" smtClean="0"/>
              <a:t>2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2819671"/>
            <a:ext cx="19202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mtClean="0"/>
              <a:t>SO</a:t>
            </a:r>
            <a:r>
              <a:rPr lang="en-US" altLang="zh-CN" baseline="-25000" smtClean="0"/>
              <a:t>4</a:t>
            </a:r>
            <a:r>
              <a:rPr lang="en-US" altLang="zh-CN" baseline="30000" smtClean="0"/>
              <a:t>2-</a:t>
            </a:r>
            <a:r>
              <a:rPr lang="en-US" altLang="zh-CN" smtClean="0"/>
              <a:t>→2OH</a:t>
            </a:r>
            <a:r>
              <a:rPr lang="en-US" altLang="zh-CN" baseline="30000" smtClean="0"/>
              <a:t>-</a:t>
            </a:r>
            <a:endParaRPr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457200" y="206015"/>
            <a:ext cx="8229600" cy="857400"/>
          </a:xfrm>
          <a:prstGeom prst="rect">
            <a:avLst/>
          </a:prstGeom>
        </p:spPr>
        <p:txBody>
          <a:bodyPr/>
          <a:lstStyle>
            <a:lvl1pPr marL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smtClean="0"/>
              <a:t>8</a:t>
            </a:r>
            <a:r>
              <a:rPr lang="zh-CN" altLang="en-US" b="1" smtClean="0"/>
              <a:t>、离子交换柱</a:t>
            </a:r>
            <a:endParaRPr lang="zh-CN" altLang="en-US" b="1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0"/>
            <a:ext cx="7155815" cy="49510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81000" y="1085850"/>
            <a:ext cx="3362325" cy="3680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209550"/>
            <a:ext cx="71628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mtClean="0"/>
              <a:t>9</a:t>
            </a:r>
            <a:r>
              <a:rPr lang="zh-CN" altLang="en-US" sz="2800" b="1" smtClean="0"/>
              <a:t>、油水分离器（分水器）</a:t>
            </a:r>
            <a:endParaRPr lang="zh-CN" altLang="en-US" sz="2800" b="1" smtClean="0"/>
          </a:p>
          <a:p>
            <a:endParaRPr lang="zh-CN" altLang="en-US" sz="2800" b="1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399" y="895350"/>
            <a:ext cx="45148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430" y="1297641"/>
            <a:ext cx="4589820" cy="13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399" y="2800350"/>
            <a:ext cx="4183390" cy="9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1396" y="3878649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zh-CN" b="1">
                <a:solidFill>
                  <a:srgbClr val="FF0000"/>
                </a:solidFill>
              </a:rPr>
              <a:t>）该反应为可逆反应，及时分离出水可以使平衡正向移动；</a:t>
            </a:r>
            <a:endParaRPr lang="zh-CN" altLang="zh-CN">
              <a:solidFill>
                <a:srgbClr val="FF0000"/>
              </a:solidFill>
            </a:endParaRPr>
          </a:p>
          <a:p>
            <a:r>
              <a:rPr lang="zh-CN" altLang="zh-CN" b="1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zh-CN" b="1">
                <a:solidFill>
                  <a:srgbClr val="FF0000"/>
                </a:solidFill>
              </a:rPr>
              <a:t>）当水层高度不再改变，反应达到平衡；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935424"/>
            <a:ext cx="1613764" cy="36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1887200" y="11201400"/>
            <a:ext cx="342900" cy="2413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5104" y="1907225"/>
            <a:ext cx="5455027" cy="2341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(1)B</a:t>
            </a:r>
            <a:r>
              <a:rPr lang="zh-CN" altLang="en-US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装置的作用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__________________________________________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950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(2)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干燥管中无水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CaCl</a:t>
            </a:r>
            <a:r>
              <a:rPr lang="en-US" altLang="zh-CN" sz="1950" kern="100" baseline="-250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不能换成碱石灰，原因是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________________________________________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1950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(3)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仪器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的作用为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1950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8523" y="341270"/>
            <a:ext cx="8586954" cy="1441450"/>
            <a:chOff x="371364" y="455027"/>
            <a:chExt cx="11449272" cy="1921933"/>
          </a:xfrm>
        </p:grpSpPr>
        <p:sp>
          <p:nvSpPr>
            <p:cNvPr id="3" name="文本框 2"/>
            <p:cNvSpPr txBox="1"/>
            <p:nvPr/>
          </p:nvSpPr>
          <p:spPr>
            <a:xfrm>
              <a:off x="371364" y="455027"/>
              <a:ext cx="11449272" cy="1921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              </a:t>
              </a:r>
              <a:r>
                <a:rPr lang="zh-CN" altLang="en-US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95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2022·</a:t>
              </a:r>
              <a:r>
                <a:rPr lang="zh-CN" altLang="zh-CN" sz="195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天津</a:t>
              </a:r>
              <a:r>
                <a:rPr lang="zh-CN" altLang="en-US" sz="195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卷）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将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FeCl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·6H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与液体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SOCl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混合并加热，制得无水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FeCl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。已知</a:t>
              </a:r>
              <a:r>
                <a:rPr lang="en-US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SOCl</a:t>
              </a:r>
              <a:r>
                <a:rPr lang="en-US" altLang="zh-CN" sz="1950" kern="100" baseline="-25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沸点为</a:t>
              </a:r>
              <a:r>
                <a:rPr lang="en-US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77 ℃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，反应方程式为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FeCl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·6H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6SOCl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             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FeCl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6SO</a:t>
              </a:r>
              <a:r>
                <a:rPr lang="en-US" altLang="zh-CN" sz="1950" kern="100" baseline="-25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↑</a:t>
              </a:r>
              <a:r>
                <a:rPr lang="zh-CN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12HCl↑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，装置如图所示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夹持和加热装置略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。</a:t>
              </a:r>
              <a:endPara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72464" y="959087"/>
              <a:ext cx="606682" cy="573590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13538" y="2363639"/>
            <a:ext cx="5256995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吸收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lang="en-US" altLang="zh-CN" sz="1950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等尾气，防止污染</a:t>
            </a:r>
            <a:r>
              <a:rPr lang="zh-CN" altLang="en-US" sz="195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空气；</a:t>
            </a:r>
            <a:r>
              <a:rPr lang="zh-CN" altLang="en-US" sz="195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防倒吸</a:t>
            </a:r>
            <a:endParaRPr lang="zh-CN" altLang="en-US" sz="1950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3538" y="3189385"/>
            <a:ext cx="5017148" cy="541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碱石灰与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lang="en-US" altLang="zh-CN" sz="1950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气体反应，失去干燥作用</a:t>
            </a:r>
            <a:endParaRPr lang="zh-CN" altLang="zh-CN" sz="1950" kern="100">
              <a:solidFill>
                <a:srgbClr val="C0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19772" y="3744980"/>
            <a:ext cx="2376264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冷凝回流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SOCl</a:t>
            </a:r>
            <a:r>
              <a:rPr lang="en-US" altLang="zh-CN" sz="1950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49031" y="2165822"/>
            <a:ext cx="3355442" cy="2318001"/>
            <a:chOff x="7532041" y="2887762"/>
            <a:chExt cx="4473922" cy="309066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32041" y="2887762"/>
              <a:ext cx="4473922" cy="284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19"/>
            <p:cNvSpPr txBox="1"/>
            <p:nvPr/>
          </p:nvSpPr>
          <p:spPr>
            <a:xfrm>
              <a:off x="10068722" y="5549170"/>
              <a:ext cx="413173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7753" y="411636"/>
            <a:ext cx="8390354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2.</a:t>
            </a:r>
            <a:r>
              <a:rPr lang="zh-CN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常见的气体冷却装置</a:t>
            </a:r>
            <a:endParaRPr lang="zh-CN" altLang="zh-CN" sz="2100" kern="100">
              <a:solidFill>
                <a:srgbClr val="002060"/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pic>
        <p:nvPicPr>
          <p:cNvPr id="669698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846" y="1437911"/>
            <a:ext cx="2770095" cy="124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4896323" y="2733615"/>
            <a:ext cx="3402378" cy="99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50">
                <a:latin typeface="微软雅黑" panose="020B0503020204020204" charset="-122"/>
                <a:ea typeface="微软雅黑" panose="020B0503020204020204" charset="-122"/>
              </a:rPr>
              <a:t>分离提纯；冷凝，收集某物质</a:t>
            </a:r>
            <a:endParaRPr lang="en-US" altLang="zh-CN" sz="195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950">
                <a:latin typeface="微软雅黑" panose="020B0503020204020204" charset="-122"/>
                <a:ea typeface="微软雅黑" panose="020B0503020204020204" charset="-122"/>
              </a:rPr>
              <a:t>防止挥发、分解、产生副产物</a:t>
            </a:r>
            <a:endParaRPr lang="zh-CN" altLang="en-US" sz="19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6454" y="169429"/>
            <a:ext cx="8780356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2020·</a:t>
            </a:r>
            <a:r>
              <a:rPr lang="zh-CN" altLang="en-US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全国卷</a:t>
            </a:r>
            <a:r>
              <a:rPr lang="en-US" altLang="zh-CN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Ⅲ</a:t>
            </a:r>
            <a:r>
              <a:rPr lang="zh-CN" altLang="en-US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195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26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）实验室中利用下图装置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部分装置省略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制备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KClO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1950" b="0" i="0" u="none" strike="noStrike" cap="none" normalizeH="0" baseline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NaClO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，探究其氧化还原性质。</a:t>
            </a:r>
            <a:endParaRPr kumimoji="0" lang="zh-CN" alt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9742" y="1113588"/>
            <a:ext cx="4484433" cy="193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9532" y="2869637"/>
            <a:ext cx="8370930" cy="186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回答下列问题：</a:t>
            </a:r>
            <a:endParaRPr kumimoji="0" lang="zh-CN" altLang="zh-CN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 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采用冰水浴冷却的目的是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___________________________________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kumimoji="0" lang="zh-CN" alt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(2)d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的作用是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___________________________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，可选用试剂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______(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填字母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kumimoji="0" lang="zh-CN" altLang="en-US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  	B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          C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Ca(OH)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	D</a:t>
            </a:r>
            <a:r>
              <a:rPr kumimoji="0" lang="zh-CN" altLang="en-US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．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19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kumimoji="0" lang="en-US" altLang="zh-CN" sz="1950" b="0" i="0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endParaRPr kumimoji="0" lang="en-US" altLang="zh-CN" sz="19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1880" y="3335609"/>
            <a:ext cx="4573329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反应放热，防止温度过高</a:t>
            </a: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生成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NaClO</a:t>
            </a:r>
            <a:r>
              <a:rPr lang="en-US" altLang="zh-CN" sz="1950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17694" y="3839284"/>
            <a:ext cx="3599286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吸收尾气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1950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，防止污染空气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57568" y="3839284"/>
            <a:ext cx="514732" cy="691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AC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5104" y="1907225"/>
            <a:ext cx="5455027" cy="2341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(1)B</a:t>
            </a:r>
            <a:r>
              <a:rPr lang="zh-CN" altLang="en-US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装置的作用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__________________________________________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950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(2)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干燥管中无水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CaCl</a:t>
            </a:r>
            <a:r>
              <a:rPr lang="en-US" altLang="zh-CN" sz="1950" kern="100" baseline="-250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不能换成碱石灰，原因是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________________________________________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1950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(3)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仪器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的作用为</a:t>
            </a:r>
            <a:r>
              <a:rPr lang="en-US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____________________</a:t>
            </a:r>
            <a:r>
              <a: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en-US" altLang="zh-CN" sz="1950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78523" y="341270"/>
            <a:ext cx="8586954" cy="1441450"/>
            <a:chOff x="371364" y="455027"/>
            <a:chExt cx="11449272" cy="1921933"/>
          </a:xfrm>
        </p:grpSpPr>
        <p:sp>
          <p:nvSpPr>
            <p:cNvPr id="3" name="文本框 2"/>
            <p:cNvSpPr txBox="1"/>
            <p:nvPr/>
          </p:nvSpPr>
          <p:spPr>
            <a:xfrm>
              <a:off x="371364" y="455027"/>
              <a:ext cx="11449272" cy="1921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                </a:t>
              </a:r>
              <a:r>
                <a:rPr lang="zh-CN" altLang="en-US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95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2022·</a:t>
              </a:r>
              <a:r>
                <a:rPr lang="zh-CN" altLang="zh-CN" sz="195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天津</a:t>
              </a:r>
              <a:r>
                <a:rPr lang="zh-CN" altLang="en-US" sz="1950" kern="1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卷）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将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FeCl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·6H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与液体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SOCl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混合并加热，制得无水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FeCl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。已知</a:t>
              </a:r>
              <a:r>
                <a:rPr lang="en-US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SOCl</a:t>
              </a:r>
              <a:r>
                <a:rPr lang="en-US" altLang="zh-CN" sz="1950" kern="100" baseline="-25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沸点为</a:t>
              </a:r>
              <a:r>
                <a:rPr lang="en-US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77 ℃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，反应方程式为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FeCl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·6H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6SOCl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             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FeCl</a:t>
              </a:r>
              <a:r>
                <a:rPr lang="en-US" altLang="zh-CN" sz="1950" kern="100" baseline="-250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3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6SO</a:t>
              </a:r>
              <a:r>
                <a:rPr lang="en-US" altLang="zh-CN" sz="1950" kern="100" baseline="-25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↑</a:t>
              </a:r>
              <a:r>
                <a:rPr lang="zh-CN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1950" kern="1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12HCl↑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，装置如图所示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(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夹持和加热装置略</a:t>
              </a:r>
              <a:r>
                <a:rPr lang="en-US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)</a:t>
              </a:r>
              <a:r>
                <a:rPr lang="zh-CN" altLang="zh-CN" sz="1950" kern="100"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。</a:t>
              </a:r>
              <a:endParaRPr lang="zh-CN" altLang="zh-CN" sz="1950" kern="10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72464" y="959087"/>
              <a:ext cx="606682" cy="573590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413538" y="2363639"/>
            <a:ext cx="5256995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吸收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lang="en-US" altLang="zh-CN" sz="1950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等尾气，防止污染</a:t>
            </a:r>
            <a:r>
              <a:rPr lang="zh-CN" altLang="en-US" sz="1950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空气；</a:t>
            </a:r>
            <a:r>
              <a:rPr lang="zh-CN" altLang="en-US" sz="195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防倒吸</a:t>
            </a:r>
            <a:endParaRPr lang="zh-CN" altLang="en-US" sz="1950">
              <a:solidFill>
                <a:srgbClr val="C0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3538" y="3189385"/>
            <a:ext cx="5017148" cy="541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碱石灰与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</a:t>
            </a:r>
            <a:r>
              <a:rPr lang="en-US" altLang="zh-CN" sz="1950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气体反应，失去干燥作用</a:t>
            </a:r>
            <a:endParaRPr lang="zh-CN" altLang="zh-CN" sz="1950" kern="100">
              <a:solidFill>
                <a:srgbClr val="C00000"/>
              </a:solidFill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519772" y="3744980"/>
            <a:ext cx="2376264" cy="391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冷凝回流</a:t>
            </a:r>
            <a:r>
              <a:rPr lang="en-US" altLang="zh-CN" sz="1950" kern="1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SOCl</a:t>
            </a:r>
            <a:r>
              <a:rPr lang="en-US" altLang="zh-CN" sz="1950" kern="100" baseline="-250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zh-CN" altLang="en-US" sz="195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49031" y="2165822"/>
            <a:ext cx="3355442" cy="2318001"/>
            <a:chOff x="7532041" y="2887762"/>
            <a:chExt cx="4473922" cy="309066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32041" y="2887762"/>
              <a:ext cx="4473922" cy="284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19"/>
            <p:cNvSpPr txBox="1"/>
            <p:nvPr/>
          </p:nvSpPr>
          <p:spPr>
            <a:xfrm>
              <a:off x="10068722" y="5549170"/>
              <a:ext cx="413173" cy="429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15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7753" y="411636"/>
            <a:ext cx="8390354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2.</a:t>
            </a:r>
            <a:r>
              <a:rPr lang="zh-CN" altLang="zh-CN" sz="2100" kern="100">
                <a:solidFill>
                  <a:srgbClr val="002060"/>
                </a:solidFill>
                <a:latin typeface="汉仪大黑简" panose="02010609000101010101" pitchFamily="49" charset="-122"/>
                <a:ea typeface="汉仪大黑简" panose="02010609000101010101" pitchFamily="49" charset="-122"/>
              </a:rPr>
              <a:t>常见的气体冷却装置</a:t>
            </a:r>
            <a:endParaRPr lang="zh-CN" altLang="zh-CN" sz="2100" kern="100">
              <a:solidFill>
                <a:srgbClr val="002060"/>
              </a:solidFill>
              <a:latin typeface="汉仪大黑简" panose="02010609000101010101" pitchFamily="49" charset="-122"/>
              <a:ea typeface="汉仪大黑简" panose="02010609000101010101" pitchFamily="49" charset="-122"/>
            </a:endParaRPr>
          </a:p>
        </p:txBody>
      </p:sp>
      <p:pic>
        <p:nvPicPr>
          <p:cNvPr id="669698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846" y="1437911"/>
            <a:ext cx="2770095" cy="124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4896323" y="2733615"/>
            <a:ext cx="3402378" cy="991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50">
                <a:latin typeface="微软雅黑" panose="020B0503020204020204" charset="-122"/>
                <a:ea typeface="微软雅黑" panose="020B0503020204020204" charset="-122"/>
              </a:rPr>
              <a:t>分离提纯；冷凝，收集某物质</a:t>
            </a:r>
            <a:endParaRPr lang="en-US" altLang="zh-CN" sz="195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950">
                <a:latin typeface="微软雅黑" panose="020B0503020204020204" charset="-122"/>
                <a:ea typeface="微软雅黑" panose="020B0503020204020204" charset="-122"/>
              </a:rPr>
              <a:t>防止挥发、分解、产生副产物</a:t>
            </a:r>
            <a:endParaRPr lang="zh-CN" altLang="en-US" sz="195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5184</Words>
  <Application>WPS 演示</Application>
  <PresentationFormat>On-screen Show (16:9)</PresentationFormat>
  <Paragraphs>369</Paragraphs>
  <Slides>45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69" baseType="lpstr">
      <vt:lpstr>Arial</vt:lpstr>
      <vt:lpstr>宋体</vt:lpstr>
      <vt:lpstr>Wingdings</vt:lpstr>
      <vt:lpstr>Lato Light</vt:lpstr>
      <vt:lpstr>Segoe Print</vt:lpstr>
      <vt:lpstr>微软雅黑</vt:lpstr>
      <vt:lpstr>Roboto Regular</vt:lpstr>
      <vt:lpstr>黑体</vt:lpstr>
      <vt:lpstr>Times New Roman</vt:lpstr>
      <vt:lpstr>Courier New</vt:lpstr>
      <vt:lpstr>汉仪大黑简</vt:lpstr>
      <vt:lpstr>Arial Unicode MS</vt:lpstr>
      <vt:lpstr>Calibri</vt:lpstr>
      <vt:lpstr>方正中等线简体</vt:lpstr>
      <vt:lpstr>Broadway</vt:lpstr>
      <vt:lpstr>楷体</vt:lpstr>
      <vt:lpstr>经典繁仿黑</vt:lpstr>
      <vt:lpstr>Arial Black</vt:lpstr>
      <vt:lpstr>1_默认设计模板</vt:lpstr>
      <vt:lpstr>1_Office 主题</vt:lpstr>
      <vt:lpstr>2_Office 主题</vt:lpstr>
      <vt:lpstr>Word.Document.12</vt:lpstr>
      <vt:lpstr>Equation.DSMT4</vt:lpstr>
      <vt:lpstr>Equation.DSMT4</vt:lpstr>
      <vt:lpstr>PowerPoint 演示文稿</vt:lpstr>
      <vt:lpstr>新型仪器、装置简介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1、玻璃液封管（2015高考题）</vt:lpstr>
      <vt:lpstr>2、抽滤（减压过滤）装置</vt:lpstr>
      <vt:lpstr>与常压过滤相比，过滤速度更快，得到的固体更干燥</vt:lpstr>
      <vt:lpstr>3、恒压漏斗</vt:lpstr>
      <vt:lpstr>PowerPoint 演示文稿</vt:lpstr>
      <vt:lpstr>PowerPoint 演示文稿</vt:lpstr>
      <vt:lpstr>4、启普发生器:随开随用，随关随停</vt:lpstr>
      <vt:lpstr>2017全国Ⅰ--9</vt:lpstr>
      <vt:lpstr>PowerPoint 演示文稿</vt:lpstr>
      <vt:lpstr>6、凯氏定氮装置</vt:lpstr>
      <vt:lpstr>6、凯氏定氮装置</vt:lpstr>
      <vt:lpstr>6、凯氏定氮装置</vt:lpstr>
      <vt:lpstr>7、水蒸气蒸馏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caicai</cp:lastModifiedBy>
  <cp:revision>8</cp:revision>
  <cp:lastPrinted>2021-04-26T14:32:00Z</cp:lastPrinted>
  <dcterms:created xsi:type="dcterms:W3CDTF">2021-04-26T14:32:00Z</dcterms:created>
  <dcterms:modified xsi:type="dcterms:W3CDTF">2025-01-02T11:46:21Z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E6F396EBE951467787ADB568123033FF_13</vt:lpwstr>
  </property>
  <property fmtid="{D5CDD505-2E9C-101B-9397-08002B2CF9AE}" pid="7" name="KSOProductBuildVer">
    <vt:lpwstr>2052-12.1.0.19302</vt:lpwstr>
  </property>
</Properties>
</file>