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912" r:id="rId2"/>
    <p:sldId id="2876" r:id="rId3"/>
    <p:sldId id="2936" r:id="rId4"/>
    <p:sldId id="2937" r:id="rId5"/>
    <p:sldId id="2942" r:id="rId6"/>
    <p:sldId id="2943" r:id="rId7"/>
    <p:sldId id="2938" r:id="rId8"/>
    <p:sldId id="2939" r:id="rId9"/>
    <p:sldId id="2944" r:id="rId10"/>
    <p:sldId id="2945" r:id="rId11"/>
    <p:sldId id="2940" r:id="rId12"/>
    <p:sldId id="2941" r:id="rId13"/>
    <p:sldId id="2946" r:id="rId14"/>
    <p:sldId id="2866" r:id="rId15"/>
    <p:sldId id="2867" r:id="rId16"/>
    <p:sldId id="2879" r:id="rId17"/>
    <p:sldId id="2914" r:id="rId18"/>
    <p:sldId id="2915" r:id="rId19"/>
    <p:sldId id="2916" r:id="rId20"/>
    <p:sldId id="2917" r:id="rId21"/>
    <p:sldId id="2918" r:id="rId22"/>
    <p:sldId id="2947" r:id="rId23"/>
    <p:sldId id="2927" r:id="rId24"/>
    <p:sldId id="2928" r:id="rId25"/>
    <p:sldId id="2929" r:id="rId26"/>
    <p:sldId id="2930" r:id="rId27"/>
    <p:sldId id="2931" r:id="rId28"/>
    <p:sldId id="2932" r:id="rId29"/>
    <p:sldId id="2919" r:id="rId30"/>
    <p:sldId id="2920" r:id="rId31"/>
    <p:sldId id="2921" r:id="rId32"/>
    <p:sldId id="2922" r:id="rId33"/>
    <p:sldId id="2923" r:id="rId34"/>
    <p:sldId id="2925" r:id="rId35"/>
    <p:sldId id="2926" r:id="rId36"/>
    <p:sldId id="2890" r:id="rId37"/>
    <p:sldId id="2881" r:id="rId38"/>
    <p:sldId id="2891" r:id="rId39"/>
    <p:sldId id="2913" r:id="rId40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3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0" clrIdx="0"/>
  <p:cmAuthor id="7" name="kingsoft" initials="k" lastIdx="0" clrIdx="0"/>
  <p:cmAuthor id="1" name="深度联盟http://www.deepbbs.org" initials="深" lastIdx="0" clrIdx="0"/>
  <p:cmAuthor id="8" name="姜伟光" initials="姜" lastIdx="0" clrIdx="0"/>
  <p:cmAuthor id="2" name="赵秀丽" initials="赵" lastIdx="0" clrIdx="0"/>
  <p:cmAuthor id="9" name="幸兴" initials="幸" lastIdx="0" clrIdx="8"/>
  <p:cmAuthor id="3" name="微软用户" initials="微" lastIdx="0" clrIdx="0"/>
  <p:cmAuthor id="4" name="作者" initials="作" lastIdx="0" clrIdx="1"/>
  <p:cmAuthor id="5" name="Administrator" initials="A" lastIdx="0" clrIdx="4"/>
  <p:cmAuthor id="6" name="雨林木风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42" y="30"/>
      </p:cViewPr>
      <p:guideLst>
        <p:guide orient="horz" pos="2172"/>
        <p:guide pos="371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2025/12/1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79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3" y="2588414"/>
            <a:ext cx="10852237" cy="89921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3" y="3566344"/>
            <a:ext cx="10852237" cy="951033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57"/>
            <a:ext cx="10852237" cy="504025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3" y="2588414"/>
            <a:ext cx="10852237" cy="899213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599" y="274380"/>
            <a:ext cx="10972981" cy="1143246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8599" y="1600544"/>
            <a:ext cx="10972981" cy="4724924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fld id="{4B5B59D6-4A40-42D3-A8E5-8B03F98E6CB9}" type="datetime1">
              <a:rPr kumimoji="0" lang="zh-CN" altLang="en-US" b="0" i="0" strike="noStrike" kern="1200" cap="none" spc="0" normalizeH="0" baseline="0" noProof="0">
                <a:latin typeface="+mn-lt"/>
                <a:ea typeface="+mn-ea"/>
                <a:cs typeface="+mn-cs"/>
              </a:rPr>
              <a:t>2025/12/1</a:t>
            </a:fld>
            <a:endParaRPr kumimoji="0" lang="zh-CN" altLang="en-US" sz="1600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zh-CN" b="0" i="0" strike="noStrike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base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/>
          <a:lstStyle/>
          <a:p>
            <a:pPr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ctr"/>
          <a:lstStyle/>
          <a:p>
            <a:pPr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auto"/>
            <a:fld id="{9668A302-FFE8-48AA-A5FA-1F433CB97A21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2025/12/1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auto"/>
            <a:fld id="{42B253DC-3F4C-4354-A325-4A9F801DE023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豆芽原创，请勿盗图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2084" r="10000" b="30962"/>
          <a:stretch>
            <a:fillRect/>
          </a:stretch>
        </p:blipFill>
        <p:spPr>
          <a:xfrm>
            <a:off x="516781" y="3829917"/>
            <a:ext cx="3712319" cy="302808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32022"/>
            <a:ext cx="10852237" cy="648033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3" y="1296067"/>
            <a:ext cx="10852237" cy="504161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3808926"/>
            <a:ext cx="10852237" cy="624877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907"/>
            <a:ext cx="10852237" cy="1078040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32022"/>
            <a:ext cx="10852237" cy="648033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1" y="1296067"/>
            <a:ext cx="5283243" cy="5040259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67"/>
            <a:ext cx="5283243" cy="50402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32022"/>
            <a:ext cx="10852237" cy="648033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1" y="1296067"/>
            <a:ext cx="5283243" cy="38102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135"/>
            <a:ext cx="5283200" cy="4552468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296067"/>
            <a:ext cx="5283243" cy="38102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789135"/>
            <a:ext cx="5283243" cy="4552468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1" y="1296067"/>
            <a:ext cx="5283243" cy="5040259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67"/>
            <a:ext cx="5283243" cy="5040259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57"/>
            <a:ext cx="950984" cy="5389184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49"/>
            <a:ext cx="9828101" cy="5389184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69883" y="432022"/>
            <a:ext cx="10852237" cy="648033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69883" y="1296067"/>
            <a:ext cx="10852237" cy="5040259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879743" y="6350160"/>
            <a:ext cx="2700000" cy="31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000" y="6350160"/>
            <a:ext cx="3960000" cy="31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610600" y="6350160"/>
            <a:ext cx="2700000" cy="31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3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24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10360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9.png"/><Relationship Id="rId5" Type="http://schemas.openxmlformats.org/officeDocument/2006/relationships/tags" Target="../tags/tag8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10.jpe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9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1.xml"/><Relationship Id="rId9" Type="http://schemas.openxmlformats.org/officeDocument/2006/relationships/tags" Target="../tags/tag9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4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6.png"/><Relationship Id="rId7" Type="http://schemas.openxmlformats.org/officeDocument/2006/relationships/image" Target="../media/image3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6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6.png"/><Relationship Id="rId7" Type="http://schemas.openxmlformats.org/officeDocument/2006/relationships/image" Target="../media/image49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6.png"/><Relationship Id="rId7" Type="http://schemas.openxmlformats.org/officeDocument/2006/relationships/image" Target="../media/image5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92877" y="1756899"/>
            <a:ext cx="9719280" cy="1050730"/>
          </a:xfrm>
          <a:prstGeom prst="rect">
            <a:avLst/>
          </a:prstGeom>
          <a:noFill/>
        </p:spPr>
        <p:txBody>
          <a:bodyPr wrap="none"/>
          <a:lstStyle/>
          <a:p>
            <a:pPr indent="266700"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</a:rPr>
              <a:t>山东高考实验大题分析</a:t>
            </a:r>
            <a:r>
              <a:rPr lang="en-US" altLang="zh-CN" sz="4800" b="1"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</a:rPr>
              <a:t>2020-2025</a:t>
            </a:r>
            <a:endParaRPr lang="en-US" altLang="zh-CN" sz="4800" b="1">
              <a:highlight>
                <a:srgbClr val="00FF00"/>
              </a:highlight>
              <a:latin typeface="微软雅黑" panose="020B0503020204020204" charset="-122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141495" y="3213175"/>
            <a:ext cx="12188156" cy="3762395"/>
          </a:xfrm>
          <a:prstGeom prst="rect">
            <a:avLst/>
          </a:prstGeom>
          <a:gradFill>
            <a:gsLst>
              <a:gs pos="55000">
                <a:schemeClr val="tx2">
                  <a:lumMod val="61000"/>
                  <a:lumOff val="39000"/>
                </a:schemeClr>
              </a:gs>
              <a:gs pos="0">
                <a:schemeClr val="bg1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左箭头 21"/>
          <p:cNvSpPr/>
          <p:nvPr/>
        </p:nvSpPr>
        <p:spPr>
          <a:xfrm>
            <a:off x="4224049" y="6021860"/>
            <a:ext cx="7966188" cy="647580"/>
          </a:xfrm>
          <a:prstGeom prst="leftArrow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左箭头 22"/>
          <p:cNvSpPr/>
          <p:nvPr/>
        </p:nvSpPr>
        <p:spPr>
          <a:xfrm>
            <a:off x="5952517" y="5445705"/>
            <a:ext cx="6237720" cy="647580"/>
          </a:xfrm>
          <a:prstGeom prst="leftArrow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左箭头 23"/>
          <p:cNvSpPr/>
          <p:nvPr/>
        </p:nvSpPr>
        <p:spPr>
          <a:xfrm>
            <a:off x="7679397" y="4869548"/>
            <a:ext cx="4510840" cy="647580"/>
          </a:xfrm>
          <a:prstGeom prst="leftArrow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11150" y="917575"/>
            <a:ext cx="11398250" cy="5274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(3)利用碘量法测定WCl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产品纯度，实验如下：</a:t>
            </a:r>
          </a:p>
          <a:p>
            <a:pPr indent="0" algn="l" fontAlgn="auto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①称量：将足量CS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(易挥发)加入干燥的称量瓶中，盖紧称重为m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g；开盖并计时1分钟，盖紧称重为m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g；再开盖加入待测样品并计时1分钟，盖紧称重为m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g，则样品质量为___g(不考虑空气中水蒸气的干扰)。</a:t>
            </a:r>
          </a:p>
          <a:p>
            <a:pPr indent="0" fontAlgn="auto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②滴定：先将WCl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转化为可溶的Na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WO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，通过IO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离子交换柱发生反应：WO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+Ba(IO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=BaWO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+2IO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；交换结束后，向所得含IO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的溶液中加入适量酸化的KI溶液，发生反应：IO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+5I</a:t>
            </a:r>
            <a:r>
              <a:rPr lang="zh-CN" altLang="en-US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+6H</a:t>
            </a:r>
            <a:r>
              <a:rPr lang="zh-CN" altLang="en-US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=3I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+3H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O；反应完全后，用Na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标准溶液滴定，发生反应：I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+2S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=2I</a:t>
            </a:r>
            <a:r>
              <a:rPr lang="zh-CN" altLang="en-US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。滴定达终点时消耗cmol•L</a:t>
            </a:r>
            <a:r>
              <a:rPr lang="zh-CN" altLang="en-US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的Na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溶液VmL，则样品WCl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(摩尔质量为Mg•mol</a:t>
            </a:r>
            <a:r>
              <a:rPr lang="zh-CN" altLang="en-US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)的质量分数为___。</a:t>
            </a:r>
          </a:p>
          <a:p>
            <a:pPr indent="0" fontAlgn="auto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称量时，若加入待测样品后，开盖时间超过1分钟，则滴定时消耗Na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溶液的体积将___(填“偏大”“偏小”或“不变”)，样品中WCl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质量分数的测定值将___(填“偏大”“偏小”或“不变”)。</a:t>
            </a: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56260" y="245110"/>
            <a:ext cx="65195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【2021山东高考 18】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79100" y="12522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image23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4" y="1489299"/>
            <a:ext cx="12038586" cy="5358130"/>
          </a:xfrm>
          <a:prstGeom prst="rect">
            <a:avLst/>
          </a:prstGeom>
          <a:solidFill>
            <a:srgbClr val="FFFF00">
              <a:alpha val="14000"/>
            </a:srgbClr>
          </a:solidFill>
          <a:ln w="38100" cmpd="sng">
            <a:solidFill>
              <a:srgbClr val="FF0000">
                <a:alpha val="29000"/>
              </a:srgbClr>
            </a:solidFill>
            <a:prstDash val="solid"/>
          </a:ln>
        </p:spPr>
      </p:pic>
      <p:sp>
        <p:nvSpPr>
          <p:cNvPr id="2" name="文本框 1"/>
          <p:cNvSpPr txBox="1"/>
          <p:nvPr/>
        </p:nvSpPr>
        <p:spPr>
          <a:xfrm>
            <a:off x="293370" y="167640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7480" y="636905"/>
            <a:ext cx="118662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实验室利用FeCl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·4H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O和亚硫酰氯( SOCl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2400" b="1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制备无水FeCl</a:t>
            </a:r>
            <a:r>
              <a:rPr lang="en-US" altLang="zh-CN" sz="2400" b="1" baseline="-25000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的装置如图所示(加热及夹持装置略)。已知 </a:t>
            </a:r>
            <a:r>
              <a:rPr lang="zh-CN" altLang="en-US" sz="2400" b="1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SOCl</a:t>
            </a:r>
            <a:r>
              <a:rPr lang="zh-CN" altLang="en-US" sz="2400" b="1" baseline="-25000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en-US" sz="2400" b="1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沸点为76 ℃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遇水极易反应生成两种酸性气体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。回答下列问题:</a:t>
            </a:r>
          </a:p>
        </p:txBody>
      </p:sp>
      <p:sp>
        <p:nvSpPr>
          <p:cNvPr id="6" name="矩形 5"/>
          <p:cNvSpPr/>
          <p:nvPr/>
        </p:nvSpPr>
        <p:spPr>
          <a:xfrm>
            <a:off x="3644047" y="4996605"/>
            <a:ext cx="2766001" cy="1843297"/>
          </a:xfrm>
          <a:prstGeom prst="rect">
            <a:avLst/>
          </a:prstGeom>
          <a:solidFill>
            <a:srgbClr val="FFFF00">
              <a:alpha val="22000"/>
            </a:srgbClr>
          </a:solidFill>
          <a:ln w="38100" cmpd="sng">
            <a:solidFill>
              <a:schemeClr val="tx1">
                <a:alpha val="2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28734" y="4359549"/>
            <a:ext cx="1919353" cy="645160"/>
          </a:xfrm>
          <a:prstGeom prst="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 w="38100">
            <a:solidFill>
              <a:srgbClr val="FF0000">
                <a:alpha val="22000"/>
              </a:srgbClr>
            </a:solidFill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zh-CN" altLang="en-US" sz="2400">
                <a:solidFill>
                  <a:srgbClr val="0903FB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供气  装置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36525" y="5446171"/>
            <a:ext cx="533400" cy="1198880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浓硫酸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24161" y="6360160"/>
            <a:ext cx="1026429" cy="460375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SOCl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09499" y="2145183"/>
            <a:ext cx="2827654" cy="645160"/>
          </a:xfrm>
          <a:prstGeom prst="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 w="38100">
            <a:solidFill>
              <a:srgbClr val="FF0000">
                <a:alpha val="22000"/>
              </a:srgbClr>
            </a:solidFill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zh-CN" altLang="en-US" sz="2400">
                <a:solidFill>
                  <a:srgbClr val="0903FB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制备装置</a:t>
            </a:r>
          </a:p>
        </p:txBody>
      </p:sp>
      <p:sp>
        <p:nvSpPr>
          <p:cNvPr id="11" name="矩形 10"/>
          <p:cNvSpPr/>
          <p:nvPr/>
        </p:nvSpPr>
        <p:spPr>
          <a:xfrm>
            <a:off x="5502711" y="2767134"/>
            <a:ext cx="2827655" cy="1575107"/>
          </a:xfrm>
          <a:prstGeom prst="rect">
            <a:avLst/>
          </a:prstGeom>
          <a:solidFill>
            <a:srgbClr val="FFFF00">
              <a:alpha val="22000"/>
            </a:srgbClr>
          </a:solidFill>
          <a:ln w="38100" cmpd="sng">
            <a:solidFill>
              <a:schemeClr val="tx1">
                <a:alpha val="2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67875" y="1428010"/>
            <a:ext cx="796290" cy="3407877"/>
          </a:xfrm>
          <a:prstGeom prst="rect">
            <a:avLst/>
          </a:prstGeom>
          <a:solidFill>
            <a:srgbClr val="FFFF00">
              <a:alpha val="22000"/>
            </a:srgbClr>
          </a:solidFill>
          <a:ln w="38100" cmpd="sng">
            <a:solidFill>
              <a:schemeClr val="tx1">
                <a:alpha val="2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67875" y="4962110"/>
            <a:ext cx="796290" cy="1753235"/>
          </a:xfrm>
          <a:prstGeom prst="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 w="38100">
            <a:solidFill>
              <a:srgbClr val="FF0000">
                <a:alpha val="22000"/>
              </a:srgbClr>
            </a:solidFill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400">
                <a:solidFill>
                  <a:srgbClr val="0903FB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后防水装置</a:t>
            </a:r>
          </a:p>
        </p:txBody>
      </p:sp>
      <p:sp>
        <p:nvSpPr>
          <p:cNvPr id="14" name="矩形 13"/>
          <p:cNvSpPr/>
          <p:nvPr/>
        </p:nvSpPr>
        <p:spPr>
          <a:xfrm>
            <a:off x="10530041" y="1405561"/>
            <a:ext cx="1644937" cy="3430326"/>
          </a:xfrm>
          <a:prstGeom prst="rect">
            <a:avLst/>
          </a:prstGeom>
          <a:solidFill>
            <a:srgbClr val="FFFF00">
              <a:alpha val="22000"/>
            </a:srgbClr>
          </a:solidFill>
          <a:ln w="38100" cmpd="sng">
            <a:solidFill>
              <a:schemeClr val="tx1">
                <a:alpha val="2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58380" y="4962288"/>
            <a:ext cx="1588258" cy="1198880"/>
          </a:xfrm>
          <a:prstGeom prst="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 w="38100">
            <a:solidFill>
              <a:srgbClr val="FF0000">
                <a:alpha val="22000"/>
              </a:srgbClr>
            </a:solidFill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zh-CN" altLang="en-US" sz="2400">
                <a:solidFill>
                  <a:srgbClr val="0903FB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尾气处理装置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597275" y="1440180"/>
            <a:ext cx="790258" cy="2902062"/>
          </a:xfrm>
          <a:prstGeom prst="straightConnector1">
            <a:avLst/>
          </a:prstGeom>
          <a:ln w="47625" cmpd="sng">
            <a:solidFill>
              <a:srgbClr val="00C056"/>
            </a:solidFill>
            <a:prstDash val="solid"/>
            <a:round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3653790" y="1440180"/>
            <a:ext cx="4831398" cy="810895"/>
          </a:xfrm>
          <a:prstGeom prst="straightConnector1">
            <a:avLst/>
          </a:prstGeom>
          <a:ln w="47625" cmpd="sng">
            <a:solidFill>
              <a:srgbClr val="00C056"/>
            </a:solidFill>
            <a:prstDash val="solid"/>
            <a:round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189379" y="1373505"/>
            <a:ext cx="4909579" cy="220712"/>
          </a:xfrm>
          <a:prstGeom prst="straightConnector1">
            <a:avLst/>
          </a:prstGeom>
          <a:ln w="47625" cmpd="sng">
            <a:solidFill>
              <a:srgbClr val="00C056"/>
            </a:solidFill>
            <a:prstDash val="solid"/>
            <a:round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32" idx="0"/>
          </p:cNvCxnSpPr>
          <p:nvPr/>
        </p:nvCxnSpPr>
        <p:spPr>
          <a:xfrm flipH="1">
            <a:off x="2285048" y="1353185"/>
            <a:ext cx="2904331" cy="2642771"/>
          </a:xfrm>
          <a:prstGeom prst="straightConnector1">
            <a:avLst/>
          </a:prstGeom>
          <a:ln w="47625" cmpd="sng">
            <a:solidFill>
              <a:srgbClr val="00C056"/>
            </a:solidFill>
            <a:prstDash val="solid"/>
            <a:round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391785" y="163830"/>
            <a:ext cx="5726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FeCl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en-US" altLang="zh-CN" sz="2400" b="1" baseline="30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.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4H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O+4SOCl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 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= 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FeCl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+4SO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+8HCl</a:t>
            </a:r>
          </a:p>
        </p:txBody>
      </p:sp>
      <p:cxnSp>
        <p:nvCxnSpPr>
          <p:cNvPr id="25" name="直接箭头连接符 24"/>
          <p:cNvCxnSpPr>
            <a:endCxn id="14" idx="0"/>
          </p:cNvCxnSpPr>
          <p:nvPr/>
        </p:nvCxnSpPr>
        <p:spPr>
          <a:xfrm>
            <a:off x="9605645" y="555401"/>
            <a:ext cx="1746865" cy="850160"/>
          </a:xfrm>
          <a:prstGeom prst="straightConnector1">
            <a:avLst/>
          </a:prstGeom>
          <a:ln w="47625" cmpd="sng">
            <a:solidFill>
              <a:srgbClr val="00C056"/>
            </a:solidFill>
            <a:prstDash val="solid"/>
            <a:round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endCxn id="14" idx="0"/>
          </p:cNvCxnSpPr>
          <p:nvPr/>
        </p:nvCxnSpPr>
        <p:spPr>
          <a:xfrm>
            <a:off x="10420002" y="555401"/>
            <a:ext cx="932508" cy="850160"/>
          </a:xfrm>
          <a:prstGeom prst="straightConnector1">
            <a:avLst/>
          </a:prstGeom>
          <a:ln w="47625" cmpd="sng">
            <a:solidFill>
              <a:srgbClr val="00C056"/>
            </a:solidFill>
            <a:prstDash val="solid"/>
            <a:round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069330" y="2861945"/>
            <a:ext cx="1788795" cy="460375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FeCl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·4H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O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845911" y="3485634"/>
            <a:ext cx="506095" cy="1198880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浓硫酸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595916" y="4222849"/>
            <a:ext cx="1644937" cy="461665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NaOH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溶液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892766" y="2330817"/>
            <a:ext cx="480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31" name="文本框 30"/>
          <p:cNvSpPr txBox="1"/>
          <p:nvPr/>
        </p:nvSpPr>
        <p:spPr>
          <a:xfrm flipH="1">
            <a:off x="7919720" y="53975"/>
            <a:ext cx="596900" cy="520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△</a:t>
            </a:r>
            <a:r>
              <a:rPr lang="en-US" altLang="zh-CN" sz="16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1379856" y="4645908"/>
            <a:ext cx="1810384" cy="2193994"/>
          </a:xfrm>
          <a:prstGeom prst="rect">
            <a:avLst/>
          </a:prstGeom>
          <a:solidFill>
            <a:srgbClr val="FFFF00">
              <a:alpha val="22000"/>
            </a:srgbClr>
          </a:solidFill>
          <a:ln w="38100" cmpd="sng">
            <a:solidFill>
              <a:schemeClr val="tx1">
                <a:alpha val="2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79855" y="3995790"/>
            <a:ext cx="1810385" cy="645160"/>
          </a:xfrm>
          <a:prstGeom prst="rect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 w="38100">
            <a:solidFill>
              <a:srgbClr val="FF0000">
                <a:alpha val="22000"/>
              </a:srgbClr>
            </a:solidFill>
          </a:ln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defRPr>
            </a:lvl1pPr>
          </a:lstStyle>
          <a:p>
            <a:pPr algn="ctr"/>
            <a:r>
              <a:rPr lang="zh-CN" altLang="en-US" sz="2400">
                <a:solidFill>
                  <a:srgbClr val="0903FB"/>
                </a:solidFill>
                <a:latin typeface="黑体" panose="02010609060101010101" charset="-122"/>
                <a:ea typeface="黑体" panose="02010609060101010101" charset="-122"/>
              </a:rPr>
              <a:t>前防水装置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24" grpId="0"/>
      <p:bldP spid="27" grpId="0" bldLvl="0" animBg="1"/>
      <p:bldP spid="28" grpId="0" bldLvl="0" animBg="1"/>
      <p:bldP spid="29" grpId="0" bldLvl="0" animBg="1"/>
      <p:bldP spid="30" grpId="0"/>
      <p:bldP spid="31" grpId="0"/>
      <p:bldP spid="3" grpId="0" bldLvl="0" animBg="1"/>
      <p:bldP spid="3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 l="22010" t="21306" r="25203" b="18019"/>
          <a:stretch>
            <a:fillRect/>
          </a:stretch>
        </p:blipFill>
        <p:spPr>
          <a:xfrm>
            <a:off x="404495" y="523875"/>
            <a:ext cx="11372215" cy="608203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93370" y="106680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  <p:sp>
        <p:nvSpPr>
          <p:cNvPr id="3" name="矩形标注 2"/>
          <p:cNvSpPr/>
          <p:nvPr>
            <p:custDataLst>
              <p:tags r:id="rId3"/>
            </p:custDataLst>
          </p:nvPr>
        </p:nvSpPr>
        <p:spPr>
          <a:xfrm>
            <a:off x="5892800" y="200660"/>
            <a:ext cx="2479040" cy="323215"/>
          </a:xfrm>
          <a:prstGeom prst="wedgeRectCallout">
            <a:avLst>
              <a:gd name="adj1" fmla="val -62858"/>
              <a:gd name="adj2" fmla="val 1002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</a:rPr>
              <a:t>装置加热顺序</a:t>
            </a:r>
          </a:p>
        </p:txBody>
      </p:sp>
      <p:sp>
        <p:nvSpPr>
          <p:cNvPr id="6" name="矩形标注 5"/>
          <p:cNvSpPr/>
          <p:nvPr>
            <p:custDataLst>
              <p:tags r:id="rId4"/>
            </p:custDataLst>
          </p:nvPr>
        </p:nvSpPr>
        <p:spPr>
          <a:xfrm>
            <a:off x="9264015" y="1033780"/>
            <a:ext cx="1558925" cy="685165"/>
          </a:xfrm>
          <a:prstGeom prst="wedgeRectCallout">
            <a:avLst>
              <a:gd name="adj1" fmla="val 53869"/>
              <a:gd name="adj2" fmla="val -9754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</a:rPr>
              <a:t>化学方程式的书写</a:t>
            </a:r>
          </a:p>
        </p:txBody>
      </p:sp>
      <p:sp>
        <p:nvSpPr>
          <p:cNvPr id="7" name="矩形标注 6"/>
          <p:cNvSpPr/>
          <p:nvPr>
            <p:custDataLst>
              <p:tags r:id="rId5"/>
            </p:custDataLst>
          </p:nvPr>
        </p:nvSpPr>
        <p:spPr>
          <a:xfrm>
            <a:off x="6323965" y="880745"/>
            <a:ext cx="2047875" cy="488950"/>
          </a:xfrm>
          <a:prstGeom prst="wedgeRectCallout">
            <a:avLst>
              <a:gd name="adj1" fmla="val -124883"/>
              <a:gd name="adj2" fmla="val -740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</a:rPr>
              <a:t>装置的作用</a:t>
            </a:r>
          </a:p>
        </p:txBody>
      </p:sp>
      <p:sp>
        <p:nvSpPr>
          <p:cNvPr id="8" name="矩形标注 7"/>
          <p:cNvSpPr/>
          <p:nvPr>
            <p:custDataLst>
              <p:tags r:id="rId6"/>
            </p:custDataLst>
          </p:nvPr>
        </p:nvSpPr>
        <p:spPr>
          <a:xfrm>
            <a:off x="5234305" y="2155825"/>
            <a:ext cx="1235710" cy="440055"/>
          </a:xfrm>
          <a:prstGeom prst="wedgeRectCallout">
            <a:avLst>
              <a:gd name="adj1" fmla="val -364850"/>
              <a:gd name="adj2" fmla="val 17655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</a:rPr>
              <a:t>计算</a:t>
            </a:r>
          </a:p>
        </p:txBody>
      </p:sp>
      <p:sp>
        <p:nvSpPr>
          <p:cNvPr id="9" name="矩形标注 8"/>
          <p:cNvSpPr/>
          <p:nvPr>
            <p:custDataLst>
              <p:tags r:id="rId7"/>
            </p:custDataLst>
          </p:nvPr>
        </p:nvSpPr>
        <p:spPr>
          <a:xfrm>
            <a:off x="7779385" y="2938145"/>
            <a:ext cx="1801495" cy="373380"/>
          </a:xfrm>
          <a:prstGeom prst="wedgeRectCallout">
            <a:avLst>
              <a:gd name="adj1" fmla="val -144465"/>
              <a:gd name="adj2" fmla="val 1598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</a:rPr>
              <a:t>误差分析</a:t>
            </a:r>
          </a:p>
        </p:txBody>
      </p:sp>
      <p:sp>
        <p:nvSpPr>
          <p:cNvPr id="11" name="矩形标注 10"/>
          <p:cNvSpPr/>
          <p:nvPr>
            <p:custDataLst>
              <p:tags r:id="rId8"/>
            </p:custDataLst>
          </p:nvPr>
        </p:nvSpPr>
        <p:spPr>
          <a:xfrm>
            <a:off x="7073900" y="4530725"/>
            <a:ext cx="3640455" cy="363855"/>
          </a:xfrm>
          <a:prstGeom prst="wedgeRectCallout">
            <a:avLst>
              <a:gd name="adj1" fmla="val -192194"/>
              <a:gd name="adj2" fmla="val 4751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蒸馏装置</a:t>
            </a:r>
            <a:r>
              <a:rPr lang="en-US" altLang="zh-CN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仪器的组装</a:t>
            </a:r>
          </a:p>
        </p:txBody>
      </p:sp>
      <p:sp>
        <p:nvSpPr>
          <p:cNvPr id="13" name="矩形标注 12"/>
          <p:cNvSpPr/>
          <p:nvPr>
            <p:custDataLst>
              <p:tags r:id="rId9"/>
            </p:custDataLst>
          </p:nvPr>
        </p:nvSpPr>
        <p:spPr>
          <a:xfrm>
            <a:off x="6323965" y="6108065"/>
            <a:ext cx="2898775" cy="373380"/>
          </a:xfrm>
          <a:prstGeom prst="wedgeRectCallout">
            <a:avLst>
              <a:gd name="adj1" fmla="val -82289"/>
              <a:gd name="adj2" fmla="val 3044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</a:rPr>
              <a:t>物质的分离和提纯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22010" t="21306" r="25203" b="18019"/>
          <a:stretch>
            <a:fillRect/>
          </a:stretch>
        </p:blipFill>
        <p:spPr>
          <a:xfrm>
            <a:off x="445770" y="529590"/>
            <a:ext cx="11372215" cy="608203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93370" y="106680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9105" y="514350"/>
            <a:ext cx="2248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    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  <a:r>
              <a:rPr lang="zh-CN" altLang="en-US" sz="2800">
                <a:solidFill>
                  <a:srgbClr val="FF0000"/>
                </a:solidFill>
              </a:rPr>
              <a:t>难度：</a:t>
            </a:r>
            <a:r>
              <a:rPr lang="en-US" altLang="zh-CN" sz="2800">
                <a:solidFill>
                  <a:srgbClr val="FF0000"/>
                </a:solidFill>
              </a:rPr>
              <a:t>0.4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5285" y="1099820"/>
            <a:ext cx="272034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903FB"/>
                </a:solidFill>
              </a:rPr>
              <a:t>物质制备、性质探究或含量测定为主线。</a:t>
            </a:r>
          </a:p>
          <a:p>
            <a:r>
              <a:rPr lang="zh-CN" altLang="en-US" sz="2800">
                <a:solidFill>
                  <a:srgbClr val="0903FB"/>
                </a:solidFill>
              </a:rPr>
              <a:t>考查点：</a:t>
            </a:r>
            <a:r>
              <a:rPr lang="zh-CN" altLang="en-US" sz="2800">
                <a:solidFill>
                  <a:srgbClr val="0903FB"/>
                </a:solidFill>
                <a:sym typeface="+mn-ea"/>
              </a:rPr>
              <a:t>实验完成过程的科学性和合理性；</a:t>
            </a:r>
          </a:p>
          <a:p>
            <a:r>
              <a:rPr lang="zh-CN" altLang="en-US" sz="2800">
                <a:solidFill>
                  <a:srgbClr val="0903FB"/>
                </a:solidFill>
                <a:sym typeface="+mn-ea"/>
              </a:rPr>
              <a:t>基本实验现象及实验操作；</a:t>
            </a:r>
          </a:p>
          <a:p>
            <a:r>
              <a:rPr lang="zh-CN" altLang="en-US" sz="2800">
                <a:solidFill>
                  <a:srgbClr val="0903FB"/>
                </a:solidFill>
                <a:sym typeface="+mn-ea"/>
              </a:rPr>
              <a:t>实验安全措施等。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3665" y="633095"/>
            <a:ext cx="8958580" cy="6170930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8145" y="57150"/>
            <a:ext cx="8811895" cy="64008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altLang="zh-CN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年高考</a:t>
            </a:r>
            <a:r>
              <a:rPr lang="en-US" altLang="zh-CN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18.(12</a:t>
            </a:r>
            <a:r>
              <a:rPr lang="zh-CN" altLang="en-US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lang="en-US" altLang="zh-CN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综合实验题评析</a:t>
            </a:r>
          </a:p>
        </p:txBody>
      </p:sp>
      <p:sp>
        <p:nvSpPr>
          <p:cNvPr id="13" name="矩形标注 12"/>
          <p:cNvSpPr/>
          <p:nvPr>
            <p:custDataLst>
              <p:tags r:id="rId3"/>
            </p:custDataLst>
          </p:nvPr>
        </p:nvSpPr>
        <p:spPr>
          <a:xfrm flipH="1">
            <a:off x="3018155" y="2610485"/>
            <a:ext cx="882015" cy="742315"/>
          </a:xfrm>
          <a:prstGeom prst="wedgeRectCallout">
            <a:avLst>
              <a:gd name="adj1" fmla="val -263507"/>
              <a:gd name="adj2" fmla="val 79514"/>
            </a:avLst>
          </a:prstGeom>
          <a:solidFill>
            <a:schemeClr val="accent3">
              <a:lumMod val="60000"/>
              <a:lumOff val="40000"/>
              <a:alpha val="49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实验操作</a:t>
            </a:r>
          </a:p>
        </p:txBody>
      </p:sp>
      <p:sp>
        <p:nvSpPr>
          <p:cNvPr id="15" name="矩形标注 14"/>
          <p:cNvSpPr/>
          <p:nvPr>
            <p:custDataLst>
              <p:tags r:id="rId4"/>
            </p:custDataLst>
          </p:nvPr>
        </p:nvSpPr>
        <p:spPr>
          <a:xfrm>
            <a:off x="8113395" y="3835400"/>
            <a:ext cx="862330" cy="882650"/>
          </a:xfrm>
          <a:prstGeom prst="wedgeRectCallout">
            <a:avLst>
              <a:gd name="adj1" fmla="val -242783"/>
              <a:gd name="adj2" fmla="val 47913"/>
            </a:avLst>
          </a:prstGeom>
          <a:solidFill>
            <a:schemeClr val="accent3">
              <a:lumMod val="60000"/>
              <a:lumOff val="40000"/>
              <a:alpha val="49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信息应用</a:t>
            </a:r>
          </a:p>
        </p:txBody>
      </p:sp>
      <p:sp>
        <p:nvSpPr>
          <p:cNvPr id="16" name="矩形标注 15"/>
          <p:cNvSpPr/>
          <p:nvPr>
            <p:custDataLst>
              <p:tags r:id="rId5"/>
            </p:custDataLst>
          </p:nvPr>
        </p:nvSpPr>
        <p:spPr>
          <a:xfrm>
            <a:off x="9495155" y="5189220"/>
            <a:ext cx="1488440" cy="504825"/>
          </a:xfrm>
          <a:prstGeom prst="wedgeRectCallout">
            <a:avLst>
              <a:gd name="adj1" fmla="val -135281"/>
              <a:gd name="adj2" fmla="val 22757"/>
            </a:avLst>
          </a:prstGeom>
          <a:solidFill>
            <a:schemeClr val="accent3">
              <a:lumMod val="60000"/>
              <a:lumOff val="40000"/>
              <a:alpha val="49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实验评价</a:t>
            </a:r>
          </a:p>
        </p:txBody>
      </p:sp>
      <p:sp>
        <p:nvSpPr>
          <p:cNvPr id="17" name="矩形标注 16"/>
          <p:cNvSpPr/>
          <p:nvPr>
            <p:custDataLst>
              <p:tags r:id="rId6"/>
            </p:custDataLst>
          </p:nvPr>
        </p:nvSpPr>
        <p:spPr>
          <a:xfrm>
            <a:off x="9556115" y="5814060"/>
            <a:ext cx="2041312" cy="519430"/>
          </a:xfrm>
          <a:prstGeom prst="wedgeRectCallout">
            <a:avLst>
              <a:gd name="adj1" fmla="val -98403"/>
              <a:gd name="adj2" fmla="val -33374"/>
            </a:avLst>
          </a:prstGeom>
          <a:solidFill>
            <a:schemeClr val="accent3">
              <a:lumMod val="60000"/>
              <a:lumOff val="40000"/>
              <a:alpha val="49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体现安全问题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562735" y="1035050"/>
            <a:ext cx="2220595" cy="1079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7"/>
            </p:custDataLst>
          </p:nvPr>
        </p:nvCxnSpPr>
        <p:spPr>
          <a:xfrm flipV="1">
            <a:off x="6368415" y="1035050"/>
            <a:ext cx="2556510" cy="215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8"/>
            </p:custDataLst>
          </p:nvPr>
        </p:nvCxnSpPr>
        <p:spPr>
          <a:xfrm flipV="1">
            <a:off x="398145" y="1423670"/>
            <a:ext cx="2673350" cy="425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9"/>
            </p:custDataLst>
          </p:nvPr>
        </p:nvCxnSpPr>
        <p:spPr>
          <a:xfrm>
            <a:off x="3244215" y="1428750"/>
            <a:ext cx="1013460" cy="571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5290" y="1136650"/>
            <a:ext cx="2273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  </a:t>
            </a:r>
            <a:r>
              <a:rPr lang="zh-CN" altLang="en-US" sz="2800">
                <a:solidFill>
                  <a:srgbClr val="FF0000"/>
                </a:solidFill>
              </a:rPr>
              <a:t>难度：</a:t>
            </a:r>
            <a:r>
              <a:rPr lang="en-US" altLang="zh-CN" sz="2800">
                <a:solidFill>
                  <a:srgbClr val="FF0000"/>
                </a:solidFill>
              </a:rPr>
              <a:t>0.2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76105" y="1827530"/>
            <a:ext cx="2254885" cy="2852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solidFill>
                  <a:srgbClr val="0903FB"/>
                </a:solidFill>
              </a:rPr>
              <a:t>考查点：化学基础知识、化学基本理论的应用、陌生方程式书写。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r="2962"/>
          <a:stretch>
            <a:fillRect/>
          </a:stretch>
        </p:blipFill>
        <p:spPr>
          <a:xfrm>
            <a:off x="75565" y="750570"/>
            <a:ext cx="9118600" cy="5013325"/>
          </a:xfrm>
          <a:prstGeom prst="rect">
            <a:avLst/>
          </a:prstGeom>
        </p:spPr>
      </p:pic>
      <p:sp>
        <p:nvSpPr>
          <p:cNvPr id="16" name="矩形标注 15"/>
          <p:cNvSpPr/>
          <p:nvPr>
            <p:custDataLst>
              <p:tags r:id="rId1"/>
            </p:custDataLst>
          </p:nvPr>
        </p:nvSpPr>
        <p:spPr>
          <a:xfrm>
            <a:off x="9305925" y="5189220"/>
            <a:ext cx="2597785" cy="504825"/>
          </a:xfrm>
          <a:prstGeom prst="wedgeRectCallout">
            <a:avLst>
              <a:gd name="adj1" fmla="val -165699"/>
              <a:gd name="adj2" fmla="val -549496"/>
            </a:avLst>
          </a:prstGeom>
          <a:solidFill>
            <a:schemeClr val="accent3">
              <a:lumMod val="60000"/>
              <a:lumOff val="40000"/>
              <a:alpha val="49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陌生方程式书写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8145" y="57150"/>
            <a:ext cx="8811895" cy="64008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altLang="zh-CN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年高考</a:t>
            </a:r>
            <a:r>
              <a:rPr lang="en-US" altLang="zh-CN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18.(12</a:t>
            </a:r>
            <a:r>
              <a:rPr lang="zh-CN" altLang="en-US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lang="en-US" altLang="zh-CN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综合实验题评析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rcRect t="20968"/>
          <a:stretch>
            <a:fillRect/>
          </a:stretch>
        </p:blipFill>
        <p:spPr>
          <a:xfrm>
            <a:off x="86995" y="759460"/>
            <a:ext cx="10120630" cy="5739765"/>
          </a:xfrm>
          <a:prstGeom prst="rect">
            <a:avLst/>
          </a:prstGeom>
        </p:spPr>
      </p:pic>
      <p:sp>
        <p:nvSpPr>
          <p:cNvPr id="5" name="TextBox 3"/>
          <p:cNvSpPr txBox="1"/>
          <p:nvPr>
            <p:custDataLst>
              <p:tags r:id="rId1"/>
            </p:custDataLst>
          </p:nvPr>
        </p:nvSpPr>
        <p:spPr>
          <a:xfrm>
            <a:off x="9859010" y="912495"/>
            <a:ext cx="2230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</a:rPr>
              <a:t>  </a:t>
            </a:r>
            <a:r>
              <a:rPr lang="zh-CN" altLang="en-US" sz="2800">
                <a:solidFill>
                  <a:srgbClr val="FF0000"/>
                </a:solidFill>
              </a:rPr>
              <a:t>难度：</a:t>
            </a:r>
            <a:r>
              <a:rPr lang="en-US" altLang="zh-CN" sz="2800">
                <a:solidFill>
                  <a:srgbClr val="FF0000"/>
                </a:solidFill>
              </a:rPr>
              <a:t>0.2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TextBox 1"/>
          <p:cNvSpPr txBox="1"/>
          <p:nvPr>
            <p:custDataLst>
              <p:tags r:id="rId2"/>
            </p:custDataLst>
          </p:nvPr>
        </p:nvSpPr>
        <p:spPr>
          <a:xfrm>
            <a:off x="10321925" y="1434465"/>
            <a:ext cx="163004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rgbClr val="0903FB"/>
                </a:solidFill>
              </a:rPr>
              <a:t>考查点：实验基本操作；</a:t>
            </a:r>
          </a:p>
          <a:p>
            <a:pPr algn="l"/>
            <a:r>
              <a:rPr lang="zh-CN" altLang="en-US" sz="2800">
                <a:solidFill>
                  <a:srgbClr val="0903FB"/>
                </a:solidFill>
              </a:rPr>
              <a:t>仪器识别及使用；产品纯度的计算。</a:t>
            </a:r>
          </a:p>
        </p:txBody>
      </p:sp>
      <p:sp>
        <p:nvSpPr>
          <p:cNvPr id="16" name="矩形标注 15"/>
          <p:cNvSpPr/>
          <p:nvPr>
            <p:custDataLst>
              <p:tags r:id="rId3"/>
            </p:custDataLst>
          </p:nvPr>
        </p:nvSpPr>
        <p:spPr>
          <a:xfrm>
            <a:off x="9419590" y="332105"/>
            <a:ext cx="1488440" cy="504825"/>
          </a:xfrm>
          <a:prstGeom prst="wedgeRectCallout">
            <a:avLst>
              <a:gd name="adj1" fmla="val -57807"/>
              <a:gd name="adj2" fmla="val 152893"/>
            </a:avLst>
          </a:prstGeom>
          <a:solidFill>
            <a:schemeClr val="accent3">
              <a:lumMod val="60000"/>
              <a:lumOff val="40000"/>
              <a:alpha val="49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实验操作</a:t>
            </a:r>
          </a:p>
        </p:txBody>
      </p:sp>
      <p:sp>
        <p:nvSpPr>
          <p:cNvPr id="10" name="矩形标注 9"/>
          <p:cNvSpPr/>
          <p:nvPr>
            <p:custDataLst>
              <p:tags r:id="rId4"/>
            </p:custDataLst>
          </p:nvPr>
        </p:nvSpPr>
        <p:spPr>
          <a:xfrm>
            <a:off x="2907030" y="3086100"/>
            <a:ext cx="1778635" cy="504825"/>
          </a:xfrm>
          <a:prstGeom prst="wedgeRectCallout">
            <a:avLst>
              <a:gd name="adj1" fmla="val 37030"/>
              <a:gd name="adj2" fmla="val -118176"/>
            </a:avLst>
          </a:prstGeom>
          <a:solidFill>
            <a:schemeClr val="accent3">
              <a:lumMod val="60000"/>
              <a:lumOff val="40000"/>
              <a:alpha val="49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仪器及使用</a:t>
            </a:r>
          </a:p>
        </p:txBody>
      </p:sp>
      <p:sp>
        <p:nvSpPr>
          <p:cNvPr id="11" name="矩形标注 10"/>
          <p:cNvSpPr/>
          <p:nvPr>
            <p:custDataLst>
              <p:tags r:id="rId5"/>
            </p:custDataLst>
          </p:nvPr>
        </p:nvSpPr>
        <p:spPr>
          <a:xfrm>
            <a:off x="10321925" y="4761865"/>
            <a:ext cx="1456690" cy="658495"/>
          </a:xfrm>
          <a:prstGeom prst="wedgeRectCallout">
            <a:avLst>
              <a:gd name="adj1" fmla="val -177070"/>
              <a:gd name="adj2" fmla="val -331099"/>
            </a:avLst>
          </a:prstGeom>
          <a:solidFill>
            <a:schemeClr val="accent3">
              <a:lumMod val="60000"/>
              <a:lumOff val="40000"/>
              <a:alpha val="49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 fontAlgn="base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计算产品纯度</a:t>
            </a:r>
          </a:p>
        </p:txBody>
      </p: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 flipV="1">
            <a:off x="5368290" y="2329180"/>
            <a:ext cx="3308985" cy="215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6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98145" y="57150"/>
            <a:ext cx="8811895" cy="64008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altLang="zh-CN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年高考</a:t>
            </a:r>
            <a:r>
              <a:rPr lang="en-US" altLang="zh-CN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18.(12</a:t>
            </a:r>
            <a:r>
              <a:rPr lang="zh-CN" altLang="en-US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lang="en-US" altLang="zh-CN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3200">
                <a:solidFill>
                  <a:srgbClr val="0903FB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综合实验题评析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3999" cy="685799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0394" y="32194"/>
            <a:ext cx="3941445" cy="102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2024</a:t>
            </a:r>
            <a:r>
              <a:rPr sz="3300">
                <a:solidFill>
                  <a:srgbClr val="000000"/>
                </a:solidFill>
                <a:latin typeface="Arial Unicode MS"/>
                <a:cs typeface="Arial Unicode MS"/>
              </a:rPr>
              <a:t>山东卷实验基础</a:t>
            </a:r>
            <a:endParaRPr sz="33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1043940"/>
            <a:ext cx="7982711" cy="36210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1500" y="4914899"/>
            <a:ext cx="2476500" cy="194309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39672"/>
            <a:ext cx="4571238" cy="7234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6420611"/>
            <a:ext cx="9143999" cy="43738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3108960"/>
            <a:ext cx="9144000" cy="3139440"/>
          </a:xfrm>
          <a:custGeom>
            <a:avLst/>
            <a:gdLst/>
            <a:ahLst/>
            <a:cxnLst/>
            <a:rect l="l" t="t" r="r" b="b"/>
            <a:pathLst>
              <a:path w="9144000" h="3139440">
                <a:moveTo>
                  <a:pt x="0" y="3139440"/>
                </a:moveTo>
                <a:lnTo>
                  <a:pt x="9144000" y="3139440"/>
                </a:lnTo>
                <a:lnTo>
                  <a:pt x="9144000" y="0"/>
                </a:lnTo>
                <a:lnTo>
                  <a:pt x="0" y="0"/>
                </a:lnTo>
                <a:lnTo>
                  <a:pt x="0" y="3139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2511" y="3546475"/>
            <a:ext cx="280670" cy="279400"/>
          </a:xfrm>
          <a:custGeom>
            <a:avLst/>
            <a:gdLst/>
            <a:ahLst/>
            <a:cxnLst/>
            <a:rect l="l" t="t" r="r" b="b"/>
            <a:pathLst>
              <a:path w="280670" h="279400">
                <a:moveTo>
                  <a:pt x="0" y="278892"/>
                </a:moveTo>
                <a:lnTo>
                  <a:pt x="280416" y="278892"/>
                </a:lnTo>
                <a:lnTo>
                  <a:pt x="280416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5439" y="3881754"/>
            <a:ext cx="1687195" cy="279400"/>
          </a:xfrm>
          <a:custGeom>
            <a:avLst/>
            <a:gdLst/>
            <a:ahLst/>
            <a:cxnLst/>
            <a:rect l="l" t="t" r="r" b="b"/>
            <a:pathLst>
              <a:path w="1687195" h="279400">
                <a:moveTo>
                  <a:pt x="0" y="278892"/>
                </a:moveTo>
                <a:lnTo>
                  <a:pt x="1687068" y="278892"/>
                </a:lnTo>
                <a:lnTo>
                  <a:pt x="1687068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507" y="4217034"/>
            <a:ext cx="140335" cy="279400"/>
          </a:xfrm>
          <a:custGeom>
            <a:avLst/>
            <a:gdLst/>
            <a:ahLst/>
            <a:cxnLst/>
            <a:rect l="l" t="t" r="r" b="b"/>
            <a:pathLst>
              <a:path w="140335" h="279400">
                <a:moveTo>
                  <a:pt x="0" y="278892"/>
                </a:moveTo>
                <a:lnTo>
                  <a:pt x="140207" y="278892"/>
                </a:lnTo>
                <a:lnTo>
                  <a:pt x="140207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2716" y="4217034"/>
            <a:ext cx="3655060" cy="279400"/>
          </a:xfrm>
          <a:custGeom>
            <a:avLst/>
            <a:gdLst/>
            <a:ahLst/>
            <a:cxnLst/>
            <a:rect l="l" t="t" r="r" b="b"/>
            <a:pathLst>
              <a:path w="3655060" h="279400">
                <a:moveTo>
                  <a:pt x="0" y="278892"/>
                </a:moveTo>
                <a:lnTo>
                  <a:pt x="3654552" y="278892"/>
                </a:lnTo>
                <a:lnTo>
                  <a:pt x="3654552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28944" y="4552315"/>
            <a:ext cx="142240" cy="279400"/>
          </a:xfrm>
          <a:custGeom>
            <a:avLst/>
            <a:gdLst/>
            <a:ahLst/>
            <a:cxnLst/>
            <a:rect l="l" t="t" r="r" b="b"/>
            <a:pathLst>
              <a:path w="142239" h="279400">
                <a:moveTo>
                  <a:pt x="0" y="278892"/>
                </a:moveTo>
                <a:lnTo>
                  <a:pt x="141732" y="278892"/>
                </a:lnTo>
                <a:lnTo>
                  <a:pt x="141732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0676" y="4552315"/>
            <a:ext cx="94615" cy="279400"/>
          </a:xfrm>
          <a:custGeom>
            <a:avLst/>
            <a:gdLst/>
            <a:ahLst/>
            <a:cxnLst/>
            <a:rect l="l" t="t" r="r" b="b"/>
            <a:pathLst>
              <a:path w="94614" h="279400">
                <a:moveTo>
                  <a:pt x="0" y="278892"/>
                </a:moveTo>
                <a:lnTo>
                  <a:pt x="94487" y="278892"/>
                </a:lnTo>
                <a:lnTo>
                  <a:pt x="94487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94064" y="4552315"/>
            <a:ext cx="843280" cy="279400"/>
          </a:xfrm>
          <a:custGeom>
            <a:avLst/>
            <a:gdLst/>
            <a:ahLst/>
            <a:cxnLst/>
            <a:rect l="l" t="t" r="r" b="b"/>
            <a:pathLst>
              <a:path w="843278" h="279400">
                <a:moveTo>
                  <a:pt x="0" y="278892"/>
                </a:moveTo>
                <a:lnTo>
                  <a:pt x="842772" y="278892"/>
                </a:lnTo>
                <a:lnTo>
                  <a:pt x="842772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5439" y="5558142"/>
            <a:ext cx="844550" cy="279400"/>
          </a:xfrm>
          <a:custGeom>
            <a:avLst/>
            <a:gdLst/>
            <a:ahLst/>
            <a:cxnLst/>
            <a:rect l="l" t="t" r="r" b="b"/>
            <a:pathLst>
              <a:path w="844550" h="279400">
                <a:moveTo>
                  <a:pt x="0" y="278891"/>
                </a:moveTo>
                <a:lnTo>
                  <a:pt x="844296" y="278891"/>
                </a:lnTo>
                <a:lnTo>
                  <a:pt x="844296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9736" y="5558142"/>
            <a:ext cx="424180" cy="279400"/>
          </a:xfrm>
          <a:custGeom>
            <a:avLst/>
            <a:gdLst/>
            <a:ahLst/>
            <a:cxnLst/>
            <a:rect l="l" t="t" r="r" b="b"/>
            <a:pathLst>
              <a:path w="424180" h="279400">
                <a:moveTo>
                  <a:pt x="0" y="278891"/>
                </a:moveTo>
                <a:lnTo>
                  <a:pt x="423672" y="278891"/>
                </a:lnTo>
                <a:lnTo>
                  <a:pt x="423672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83408" y="5558142"/>
            <a:ext cx="93345" cy="279400"/>
          </a:xfrm>
          <a:custGeom>
            <a:avLst/>
            <a:gdLst/>
            <a:ahLst/>
            <a:cxnLst/>
            <a:rect l="l" t="t" r="r" b="b"/>
            <a:pathLst>
              <a:path w="93344" h="279400">
                <a:moveTo>
                  <a:pt x="0" y="278891"/>
                </a:moveTo>
                <a:lnTo>
                  <a:pt x="92964" y="278891"/>
                </a:lnTo>
                <a:lnTo>
                  <a:pt x="92964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6372" y="5558142"/>
            <a:ext cx="3935095" cy="279400"/>
          </a:xfrm>
          <a:custGeom>
            <a:avLst/>
            <a:gdLst/>
            <a:ahLst/>
            <a:cxnLst/>
            <a:rect l="l" t="t" r="r" b="b"/>
            <a:pathLst>
              <a:path w="3935095" h="279400">
                <a:moveTo>
                  <a:pt x="0" y="278891"/>
                </a:moveTo>
                <a:lnTo>
                  <a:pt x="3934967" y="278891"/>
                </a:lnTo>
                <a:lnTo>
                  <a:pt x="3934967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0332" y="5558142"/>
            <a:ext cx="1125220" cy="279400"/>
          </a:xfrm>
          <a:custGeom>
            <a:avLst/>
            <a:gdLst/>
            <a:ahLst/>
            <a:cxnLst/>
            <a:rect l="l" t="t" r="r" b="b"/>
            <a:pathLst>
              <a:path w="1125220" h="279400">
                <a:moveTo>
                  <a:pt x="0" y="278891"/>
                </a:moveTo>
                <a:lnTo>
                  <a:pt x="1124712" y="278891"/>
                </a:lnTo>
                <a:lnTo>
                  <a:pt x="1124712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86127" y="609600"/>
            <a:ext cx="8119872" cy="24384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94789" y="298450"/>
            <a:ext cx="1758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4679B0"/>
                </a:solidFill>
                <a:latin typeface="Wingdings 2" panose="05020102010507070707"/>
                <a:cs typeface="Wingdings 2" panose="05020102010507070707"/>
              </a:rPr>
              <a:t></a:t>
            </a:r>
            <a:endParaRPr sz="1200">
              <a:latin typeface="Wingdings 2" panose="05020102010507070707"/>
              <a:cs typeface="Wingdings 2" panose="05020102010507070707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37689" y="30035"/>
            <a:ext cx="8087359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solidFill>
                  <a:srgbClr val="000000"/>
                </a:solidFill>
                <a:latin typeface="Cambria" panose="02040503050406030204"/>
                <a:cs typeface="Cambria" panose="02040503050406030204"/>
              </a:rPr>
              <a:t>19.</a:t>
            </a:r>
            <a:r>
              <a:rPr sz="2400" spc="-55">
                <a:solidFill>
                  <a:srgbClr val="000000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400">
                <a:solidFill>
                  <a:srgbClr val="000000"/>
                </a:solidFill>
              </a:rPr>
              <a:t>利</a:t>
            </a:r>
            <a:r>
              <a:rPr sz="2400" spc="-5">
                <a:solidFill>
                  <a:srgbClr val="000000"/>
                </a:solidFill>
              </a:rPr>
              <a:t>用</a:t>
            </a:r>
            <a:r>
              <a:rPr sz="3600" baseline="100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“</a:t>
            </a:r>
            <a:r>
              <a:rPr sz="2400">
                <a:solidFill>
                  <a:srgbClr val="000000"/>
                </a:solidFill>
              </a:rPr>
              <a:t>燃烧</a:t>
            </a:r>
            <a:r>
              <a:rPr sz="3600" baseline="100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—</a:t>
            </a:r>
            <a:r>
              <a:rPr sz="2400">
                <a:solidFill>
                  <a:srgbClr val="000000"/>
                </a:solidFill>
              </a:rPr>
              <a:t>碘酸钾滴定法</a:t>
            </a:r>
            <a:r>
              <a:rPr sz="3600" baseline="100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”</a:t>
            </a:r>
            <a:r>
              <a:rPr sz="2400">
                <a:solidFill>
                  <a:srgbClr val="000000"/>
                </a:solidFill>
              </a:rPr>
              <a:t>测定钢铁中硫含量的实验装置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37689" y="756869"/>
            <a:ext cx="35839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如下图所</a:t>
            </a:r>
            <a:r>
              <a:rPr sz="2400" spc="-10">
                <a:latin typeface="宋体" panose="02010600030101010101" pitchFamily="2" charset="-122"/>
                <a:cs typeface="宋体" panose="02010600030101010101" pitchFamily="2" charset="-122"/>
              </a:rPr>
              <a:t>示</a:t>
            </a:r>
            <a:r>
              <a:rPr sz="3600" baseline="1000"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夹持装置</a:t>
            </a:r>
            <a:r>
              <a:rPr sz="2400" spc="-10">
                <a:latin typeface="宋体" panose="02010600030101010101" pitchFamily="2" charset="-122"/>
                <a:cs typeface="宋体" panose="02010600030101010101" pitchFamily="2" charset="-122"/>
              </a:rPr>
              <a:t>略</a:t>
            </a:r>
            <a:r>
              <a:rPr sz="3600" baseline="100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40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23" name="object 23"/>
          <p:cNvSpPr/>
          <p:nvPr/>
        </p:nvSpPr>
        <p:spPr>
          <a:xfrm>
            <a:off x="3339210" y="2358418"/>
            <a:ext cx="3519804" cy="1537335"/>
          </a:xfrm>
          <a:custGeom>
            <a:avLst/>
            <a:gdLst/>
            <a:ahLst/>
            <a:cxnLst/>
            <a:rect l="l" t="t" r="r" b="b"/>
            <a:pathLst>
              <a:path w="3519804" h="1537335">
                <a:moveTo>
                  <a:pt x="2045394" y="0"/>
                </a:moveTo>
                <a:lnTo>
                  <a:pt x="1991060" y="180"/>
                </a:lnTo>
                <a:lnTo>
                  <a:pt x="1936797" y="971"/>
                </a:lnTo>
                <a:lnTo>
                  <a:pt x="1882663" y="2371"/>
                </a:lnTo>
                <a:lnTo>
                  <a:pt x="1828715" y="4378"/>
                </a:lnTo>
                <a:lnTo>
                  <a:pt x="1775012" y="6992"/>
                </a:lnTo>
                <a:lnTo>
                  <a:pt x="1721612" y="10211"/>
                </a:lnTo>
                <a:lnTo>
                  <a:pt x="1668574" y="14034"/>
                </a:lnTo>
                <a:lnTo>
                  <a:pt x="1615956" y="18461"/>
                </a:lnTo>
                <a:lnTo>
                  <a:pt x="1563816" y="23489"/>
                </a:lnTo>
                <a:lnTo>
                  <a:pt x="1512213" y="29118"/>
                </a:lnTo>
                <a:lnTo>
                  <a:pt x="1461204" y="35347"/>
                </a:lnTo>
                <a:lnTo>
                  <a:pt x="1410848" y="42174"/>
                </a:lnTo>
                <a:lnTo>
                  <a:pt x="1361203" y="49599"/>
                </a:lnTo>
                <a:lnTo>
                  <a:pt x="1312327" y="57619"/>
                </a:lnTo>
                <a:lnTo>
                  <a:pt x="1264279" y="66234"/>
                </a:lnTo>
                <a:lnTo>
                  <a:pt x="1217118" y="75444"/>
                </a:lnTo>
                <a:lnTo>
                  <a:pt x="1170900" y="85245"/>
                </a:lnTo>
                <a:lnTo>
                  <a:pt x="1125685" y="95638"/>
                </a:lnTo>
                <a:lnTo>
                  <a:pt x="1081530" y="106622"/>
                </a:lnTo>
                <a:lnTo>
                  <a:pt x="1038495" y="118194"/>
                </a:lnTo>
                <a:lnTo>
                  <a:pt x="996637" y="130355"/>
                </a:lnTo>
                <a:lnTo>
                  <a:pt x="956014" y="143102"/>
                </a:lnTo>
                <a:lnTo>
                  <a:pt x="916686" y="156435"/>
                </a:lnTo>
                <a:lnTo>
                  <a:pt x="864577" y="175834"/>
                </a:lnTo>
                <a:lnTo>
                  <a:pt x="816475" y="195847"/>
                </a:lnTo>
                <a:lnTo>
                  <a:pt x="772369" y="216426"/>
                </a:lnTo>
                <a:lnTo>
                  <a:pt x="732248" y="237519"/>
                </a:lnTo>
                <a:lnTo>
                  <a:pt x="696102" y="259079"/>
                </a:lnTo>
                <a:lnTo>
                  <a:pt x="663920" y="281055"/>
                </a:lnTo>
                <a:lnTo>
                  <a:pt x="611408" y="326060"/>
                </a:lnTo>
                <a:lnTo>
                  <a:pt x="574627" y="372137"/>
                </a:lnTo>
                <a:lnTo>
                  <a:pt x="553496" y="418892"/>
                </a:lnTo>
                <a:lnTo>
                  <a:pt x="547930" y="465929"/>
                </a:lnTo>
                <a:lnTo>
                  <a:pt x="550957" y="489429"/>
                </a:lnTo>
                <a:lnTo>
                  <a:pt x="568582" y="536146"/>
                </a:lnTo>
                <a:lnTo>
                  <a:pt x="601563" y="582157"/>
                </a:lnTo>
                <a:lnTo>
                  <a:pt x="649817" y="627064"/>
                </a:lnTo>
                <a:lnTo>
                  <a:pt x="713259" y="670474"/>
                </a:lnTo>
                <a:lnTo>
                  <a:pt x="750651" y="691493"/>
                </a:lnTo>
                <a:lnTo>
                  <a:pt x="791808" y="711989"/>
                </a:lnTo>
                <a:lnTo>
                  <a:pt x="836721" y="731913"/>
                </a:lnTo>
                <a:lnTo>
                  <a:pt x="885379" y="751215"/>
                </a:lnTo>
                <a:lnTo>
                  <a:pt x="937771" y="769846"/>
                </a:lnTo>
                <a:lnTo>
                  <a:pt x="993888" y="787757"/>
                </a:lnTo>
                <a:lnTo>
                  <a:pt x="1053719" y="804897"/>
                </a:lnTo>
                <a:lnTo>
                  <a:pt x="0" y="1537306"/>
                </a:lnTo>
                <a:lnTo>
                  <a:pt x="1543430" y="893162"/>
                </a:lnTo>
                <a:lnTo>
                  <a:pt x="2524051" y="893162"/>
                </a:lnTo>
                <a:lnTo>
                  <a:pt x="2566838" y="888355"/>
                </a:lnTo>
                <a:lnTo>
                  <a:pt x="2617301" y="882030"/>
                </a:lnTo>
                <a:lnTo>
                  <a:pt x="2667039" y="875128"/>
                </a:lnTo>
                <a:lnTo>
                  <a:pt x="2715998" y="867656"/>
                </a:lnTo>
                <a:lnTo>
                  <a:pt x="2764122" y="859616"/>
                </a:lnTo>
                <a:lnTo>
                  <a:pt x="2811357" y="851014"/>
                </a:lnTo>
                <a:lnTo>
                  <a:pt x="2857647" y="841853"/>
                </a:lnTo>
                <a:lnTo>
                  <a:pt x="2902938" y="832139"/>
                </a:lnTo>
                <a:lnTo>
                  <a:pt x="2947174" y="821876"/>
                </a:lnTo>
                <a:lnTo>
                  <a:pt x="2990301" y="811068"/>
                </a:lnTo>
                <a:lnTo>
                  <a:pt x="3032263" y="799720"/>
                </a:lnTo>
                <a:lnTo>
                  <a:pt x="3073006" y="787836"/>
                </a:lnTo>
                <a:lnTo>
                  <a:pt x="3112476" y="775421"/>
                </a:lnTo>
                <a:lnTo>
                  <a:pt x="3150616" y="762479"/>
                </a:lnTo>
                <a:lnTo>
                  <a:pt x="3202724" y="743080"/>
                </a:lnTo>
                <a:lnTo>
                  <a:pt x="3250827" y="723066"/>
                </a:lnTo>
                <a:lnTo>
                  <a:pt x="3294935" y="702488"/>
                </a:lnTo>
                <a:lnTo>
                  <a:pt x="3335059" y="681394"/>
                </a:lnTo>
                <a:lnTo>
                  <a:pt x="3371208" y="659835"/>
                </a:lnTo>
                <a:lnTo>
                  <a:pt x="3403393" y="637858"/>
                </a:lnTo>
                <a:lnTo>
                  <a:pt x="3455913" y="592854"/>
                </a:lnTo>
                <a:lnTo>
                  <a:pt x="3492702" y="546776"/>
                </a:lnTo>
                <a:lnTo>
                  <a:pt x="3513842" y="500022"/>
                </a:lnTo>
                <a:lnTo>
                  <a:pt x="3519416" y="452985"/>
                </a:lnTo>
                <a:lnTo>
                  <a:pt x="3516391" y="429485"/>
                </a:lnTo>
                <a:lnTo>
                  <a:pt x="3498772" y="382767"/>
                </a:lnTo>
                <a:lnTo>
                  <a:pt x="3465794" y="336757"/>
                </a:lnTo>
                <a:lnTo>
                  <a:pt x="3417540" y="291849"/>
                </a:lnTo>
                <a:lnTo>
                  <a:pt x="3354094" y="248440"/>
                </a:lnTo>
                <a:lnTo>
                  <a:pt x="3316699" y="227421"/>
                </a:lnTo>
                <a:lnTo>
                  <a:pt x="3275537" y="206924"/>
                </a:lnTo>
                <a:lnTo>
                  <a:pt x="3230618" y="187000"/>
                </a:lnTo>
                <a:lnTo>
                  <a:pt x="3181953" y="167698"/>
                </a:lnTo>
                <a:lnTo>
                  <a:pt x="3129552" y="149067"/>
                </a:lnTo>
                <a:lnTo>
                  <a:pt x="3073425" y="131157"/>
                </a:lnTo>
                <a:lnTo>
                  <a:pt x="3013583" y="114017"/>
                </a:lnTo>
                <a:lnTo>
                  <a:pt x="2968985" y="102386"/>
                </a:lnTo>
                <a:lnTo>
                  <a:pt x="2923350" y="91388"/>
                </a:lnTo>
                <a:lnTo>
                  <a:pt x="2876737" y="81020"/>
                </a:lnTo>
                <a:lnTo>
                  <a:pt x="2829204" y="71282"/>
                </a:lnTo>
                <a:lnTo>
                  <a:pt x="2780809" y="62173"/>
                </a:lnTo>
                <a:lnTo>
                  <a:pt x="2731610" y="53691"/>
                </a:lnTo>
                <a:lnTo>
                  <a:pt x="2681665" y="45836"/>
                </a:lnTo>
                <a:lnTo>
                  <a:pt x="2631033" y="38606"/>
                </a:lnTo>
                <a:lnTo>
                  <a:pt x="2579773" y="32000"/>
                </a:lnTo>
                <a:lnTo>
                  <a:pt x="2527941" y="26016"/>
                </a:lnTo>
                <a:lnTo>
                  <a:pt x="2475598" y="20654"/>
                </a:lnTo>
                <a:lnTo>
                  <a:pt x="2422800" y="15913"/>
                </a:lnTo>
                <a:lnTo>
                  <a:pt x="2369606" y="11791"/>
                </a:lnTo>
                <a:lnTo>
                  <a:pt x="2316075" y="8287"/>
                </a:lnTo>
                <a:lnTo>
                  <a:pt x="2262264" y="5400"/>
                </a:lnTo>
                <a:lnTo>
                  <a:pt x="2208233" y="3129"/>
                </a:lnTo>
                <a:lnTo>
                  <a:pt x="2154038" y="1473"/>
                </a:lnTo>
                <a:lnTo>
                  <a:pt x="2099739" y="430"/>
                </a:lnTo>
                <a:lnTo>
                  <a:pt x="2045394" y="0"/>
                </a:lnTo>
                <a:close/>
              </a:path>
              <a:path w="3519804" h="1537335">
                <a:moveTo>
                  <a:pt x="2524051" y="893162"/>
                </a:moveTo>
                <a:lnTo>
                  <a:pt x="1543430" y="893162"/>
                </a:lnTo>
                <a:lnTo>
                  <a:pt x="1597222" y="898628"/>
                </a:lnTo>
                <a:lnTo>
                  <a:pt x="1651334" y="903434"/>
                </a:lnTo>
                <a:lnTo>
                  <a:pt x="1705709" y="907583"/>
                </a:lnTo>
                <a:lnTo>
                  <a:pt x="1760294" y="911081"/>
                </a:lnTo>
                <a:lnTo>
                  <a:pt x="1815034" y="913931"/>
                </a:lnTo>
                <a:lnTo>
                  <a:pt x="1869873" y="916138"/>
                </a:lnTo>
                <a:lnTo>
                  <a:pt x="1924757" y="917707"/>
                </a:lnTo>
                <a:lnTo>
                  <a:pt x="1979630" y="918641"/>
                </a:lnTo>
                <a:lnTo>
                  <a:pt x="2034438" y="918946"/>
                </a:lnTo>
                <a:lnTo>
                  <a:pt x="2089126" y="918626"/>
                </a:lnTo>
                <a:lnTo>
                  <a:pt x="2143638" y="917686"/>
                </a:lnTo>
                <a:lnTo>
                  <a:pt x="2197921" y="916129"/>
                </a:lnTo>
                <a:lnTo>
                  <a:pt x="2251918" y="913961"/>
                </a:lnTo>
                <a:lnTo>
                  <a:pt x="2305575" y="911185"/>
                </a:lnTo>
                <a:lnTo>
                  <a:pt x="2358838" y="907807"/>
                </a:lnTo>
                <a:lnTo>
                  <a:pt x="2411650" y="903830"/>
                </a:lnTo>
                <a:lnTo>
                  <a:pt x="2463958" y="899259"/>
                </a:lnTo>
                <a:lnTo>
                  <a:pt x="2515705" y="894099"/>
                </a:lnTo>
                <a:lnTo>
                  <a:pt x="2524051" y="89316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39210" y="2358418"/>
            <a:ext cx="3519804" cy="1537335"/>
          </a:xfrm>
          <a:custGeom>
            <a:avLst/>
            <a:gdLst/>
            <a:ahLst/>
            <a:cxnLst/>
            <a:rect l="l" t="t" r="r" b="b"/>
            <a:pathLst>
              <a:path w="3519804" h="1537335">
                <a:moveTo>
                  <a:pt x="0" y="1537306"/>
                </a:moveTo>
                <a:lnTo>
                  <a:pt x="1053719" y="804897"/>
                </a:lnTo>
                <a:lnTo>
                  <a:pt x="993888" y="787757"/>
                </a:lnTo>
                <a:lnTo>
                  <a:pt x="937771" y="769846"/>
                </a:lnTo>
                <a:lnTo>
                  <a:pt x="885379" y="751215"/>
                </a:lnTo>
                <a:lnTo>
                  <a:pt x="836721" y="731913"/>
                </a:lnTo>
                <a:lnTo>
                  <a:pt x="791808" y="711989"/>
                </a:lnTo>
                <a:lnTo>
                  <a:pt x="750651" y="691493"/>
                </a:lnTo>
                <a:lnTo>
                  <a:pt x="713259" y="670474"/>
                </a:lnTo>
                <a:lnTo>
                  <a:pt x="679645" y="648981"/>
                </a:lnTo>
                <a:lnTo>
                  <a:pt x="623786" y="604773"/>
                </a:lnTo>
                <a:lnTo>
                  <a:pt x="583158" y="559265"/>
                </a:lnTo>
                <a:lnTo>
                  <a:pt x="557845" y="512851"/>
                </a:lnTo>
                <a:lnTo>
                  <a:pt x="547930" y="465929"/>
                </a:lnTo>
                <a:lnTo>
                  <a:pt x="548772" y="442400"/>
                </a:lnTo>
                <a:lnTo>
                  <a:pt x="562111" y="395455"/>
                </a:lnTo>
                <a:lnTo>
                  <a:pt x="591056" y="348989"/>
                </a:lnTo>
                <a:lnTo>
                  <a:pt x="635692" y="303399"/>
                </a:lnTo>
                <a:lnTo>
                  <a:pt x="696102" y="259079"/>
                </a:lnTo>
                <a:lnTo>
                  <a:pt x="732248" y="237519"/>
                </a:lnTo>
                <a:lnTo>
                  <a:pt x="772369" y="216426"/>
                </a:lnTo>
                <a:lnTo>
                  <a:pt x="816475" y="195847"/>
                </a:lnTo>
                <a:lnTo>
                  <a:pt x="864577" y="175834"/>
                </a:lnTo>
                <a:lnTo>
                  <a:pt x="916686" y="156435"/>
                </a:lnTo>
                <a:lnTo>
                  <a:pt x="956014" y="143102"/>
                </a:lnTo>
                <a:lnTo>
                  <a:pt x="996637" y="130355"/>
                </a:lnTo>
                <a:lnTo>
                  <a:pt x="1038495" y="118194"/>
                </a:lnTo>
                <a:lnTo>
                  <a:pt x="1081530" y="106622"/>
                </a:lnTo>
                <a:lnTo>
                  <a:pt x="1125685" y="95638"/>
                </a:lnTo>
                <a:lnTo>
                  <a:pt x="1170900" y="85245"/>
                </a:lnTo>
                <a:lnTo>
                  <a:pt x="1217118" y="75444"/>
                </a:lnTo>
                <a:lnTo>
                  <a:pt x="1264279" y="66234"/>
                </a:lnTo>
                <a:lnTo>
                  <a:pt x="1312327" y="57619"/>
                </a:lnTo>
                <a:lnTo>
                  <a:pt x="1361203" y="49599"/>
                </a:lnTo>
                <a:lnTo>
                  <a:pt x="1410848" y="42174"/>
                </a:lnTo>
                <a:lnTo>
                  <a:pt x="1461204" y="35347"/>
                </a:lnTo>
                <a:lnTo>
                  <a:pt x="1512213" y="29118"/>
                </a:lnTo>
                <a:lnTo>
                  <a:pt x="1563816" y="23489"/>
                </a:lnTo>
                <a:lnTo>
                  <a:pt x="1615956" y="18461"/>
                </a:lnTo>
                <a:lnTo>
                  <a:pt x="1668574" y="14034"/>
                </a:lnTo>
                <a:lnTo>
                  <a:pt x="1721612" y="10211"/>
                </a:lnTo>
                <a:lnTo>
                  <a:pt x="1775012" y="6992"/>
                </a:lnTo>
                <a:lnTo>
                  <a:pt x="1828715" y="4378"/>
                </a:lnTo>
                <a:lnTo>
                  <a:pt x="1882663" y="2371"/>
                </a:lnTo>
                <a:lnTo>
                  <a:pt x="1936797" y="971"/>
                </a:lnTo>
                <a:lnTo>
                  <a:pt x="1991060" y="180"/>
                </a:lnTo>
                <a:lnTo>
                  <a:pt x="2045394" y="0"/>
                </a:lnTo>
                <a:lnTo>
                  <a:pt x="2099739" y="430"/>
                </a:lnTo>
                <a:lnTo>
                  <a:pt x="2154038" y="1473"/>
                </a:lnTo>
                <a:lnTo>
                  <a:pt x="2208233" y="3129"/>
                </a:lnTo>
                <a:lnTo>
                  <a:pt x="2262264" y="5400"/>
                </a:lnTo>
                <a:lnTo>
                  <a:pt x="2316075" y="8287"/>
                </a:lnTo>
                <a:lnTo>
                  <a:pt x="2369606" y="11791"/>
                </a:lnTo>
                <a:lnTo>
                  <a:pt x="2422800" y="15913"/>
                </a:lnTo>
                <a:lnTo>
                  <a:pt x="2475598" y="20654"/>
                </a:lnTo>
                <a:lnTo>
                  <a:pt x="2527941" y="26016"/>
                </a:lnTo>
                <a:lnTo>
                  <a:pt x="2579773" y="32000"/>
                </a:lnTo>
                <a:lnTo>
                  <a:pt x="2631033" y="38606"/>
                </a:lnTo>
                <a:lnTo>
                  <a:pt x="2681665" y="45836"/>
                </a:lnTo>
                <a:lnTo>
                  <a:pt x="2731610" y="53691"/>
                </a:lnTo>
                <a:lnTo>
                  <a:pt x="2780809" y="62173"/>
                </a:lnTo>
                <a:lnTo>
                  <a:pt x="2829204" y="71282"/>
                </a:lnTo>
                <a:lnTo>
                  <a:pt x="2876737" y="81020"/>
                </a:lnTo>
                <a:lnTo>
                  <a:pt x="2923350" y="91388"/>
                </a:lnTo>
                <a:lnTo>
                  <a:pt x="2968985" y="102386"/>
                </a:lnTo>
                <a:lnTo>
                  <a:pt x="3013583" y="114017"/>
                </a:lnTo>
                <a:lnTo>
                  <a:pt x="3073425" y="131157"/>
                </a:lnTo>
                <a:lnTo>
                  <a:pt x="3129552" y="149067"/>
                </a:lnTo>
                <a:lnTo>
                  <a:pt x="3181953" y="167698"/>
                </a:lnTo>
                <a:lnTo>
                  <a:pt x="3230618" y="187000"/>
                </a:lnTo>
                <a:lnTo>
                  <a:pt x="3275537" y="206924"/>
                </a:lnTo>
                <a:lnTo>
                  <a:pt x="3316699" y="227421"/>
                </a:lnTo>
                <a:lnTo>
                  <a:pt x="3354094" y="248440"/>
                </a:lnTo>
                <a:lnTo>
                  <a:pt x="3387711" y="269933"/>
                </a:lnTo>
                <a:lnTo>
                  <a:pt x="3443572" y="314141"/>
                </a:lnTo>
                <a:lnTo>
                  <a:pt x="3484198" y="359649"/>
                </a:lnTo>
                <a:lnTo>
                  <a:pt x="3509507" y="406062"/>
                </a:lnTo>
                <a:lnTo>
                  <a:pt x="3519416" y="452985"/>
                </a:lnTo>
                <a:lnTo>
                  <a:pt x="3518569" y="476514"/>
                </a:lnTo>
                <a:lnTo>
                  <a:pt x="3505223" y="523459"/>
                </a:lnTo>
                <a:lnTo>
                  <a:pt x="3476269" y="569924"/>
                </a:lnTo>
                <a:lnTo>
                  <a:pt x="3431625" y="615515"/>
                </a:lnTo>
                <a:lnTo>
                  <a:pt x="3371208" y="659835"/>
                </a:lnTo>
                <a:lnTo>
                  <a:pt x="3335059" y="681394"/>
                </a:lnTo>
                <a:lnTo>
                  <a:pt x="3294935" y="702488"/>
                </a:lnTo>
                <a:lnTo>
                  <a:pt x="3250827" y="723066"/>
                </a:lnTo>
                <a:lnTo>
                  <a:pt x="3202724" y="743080"/>
                </a:lnTo>
                <a:lnTo>
                  <a:pt x="3150616" y="762479"/>
                </a:lnTo>
                <a:lnTo>
                  <a:pt x="3112476" y="775421"/>
                </a:lnTo>
                <a:lnTo>
                  <a:pt x="3073006" y="787836"/>
                </a:lnTo>
                <a:lnTo>
                  <a:pt x="3032263" y="799720"/>
                </a:lnTo>
                <a:lnTo>
                  <a:pt x="2990301" y="811068"/>
                </a:lnTo>
                <a:lnTo>
                  <a:pt x="2947174" y="821876"/>
                </a:lnTo>
                <a:lnTo>
                  <a:pt x="2902938" y="832139"/>
                </a:lnTo>
                <a:lnTo>
                  <a:pt x="2857647" y="841853"/>
                </a:lnTo>
                <a:lnTo>
                  <a:pt x="2811357" y="851014"/>
                </a:lnTo>
                <a:lnTo>
                  <a:pt x="2764122" y="859616"/>
                </a:lnTo>
                <a:lnTo>
                  <a:pt x="2715998" y="867656"/>
                </a:lnTo>
                <a:lnTo>
                  <a:pt x="2667039" y="875128"/>
                </a:lnTo>
                <a:lnTo>
                  <a:pt x="2617301" y="882030"/>
                </a:lnTo>
                <a:lnTo>
                  <a:pt x="2566838" y="888355"/>
                </a:lnTo>
                <a:lnTo>
                  <a:pt x="2515705" y="894099"/>
                </a:lnTo>
                <a:lnTo>
                  <a:pt x="2463958" y="899259"/>
                </a:lnTo>
                <a:lnTo>
                  <a:pt x="2411650" y="903830"/>
                </a:lnTo>
                <a:lnTo>
                  <a:pt x="2358838" y="907807"/>
                </a:lnTo>
                <a:lnTo>
                  <a:pt x="2305575" y="911185"/>
                </a:lnTo>
                <a:lnTo>
                  <a:pt x="2251918" y="913961"/>
                </a:lnTo>
                <a:lnTo>
                  <a:pt x="2197921" y="916129"/>
                </a:lnTo>
                <a:lnTo>
                  <a:pt x="2143638" y="917686"/>
                </a:lnTo>
                <a:lnTo>
                  <a:pt x="2089126" y="918626"/>
                </a:lnTo>
                <a:lnTo>
                  <a:pt x="2034438" y="918946"/>
                </a:lnTo>
                <a:lnTo>
                  <a:pt x="1979630" y="918641"/>
                </a:lnTo>
                <a:lnTo>
                  <a:pt x="1924757" y="917707"/>
                </a:lnTo>
                <a:lnTo>
                  <a:pt x="1869873" y="916138"/>
                </a:lnTo>
                <a:lnTo>
                  <a:pt x="1815034" y="913931"/>
                </a:lnTo>
                <a:lnTo>
                  <a:pt x="1760294" y="911081"/>
                </a:lnTo>
                <a:lnTo>
                  <a:pt x="1705709" y="907583"/>
                </a:lnTo>
                <a:lnTo>
                  <a:pt x="1651334" y="903434"/>
                </a:lnTo>
                <a:lnTo>
                  <a:pt x="1597222" y="898628"/>
                </a:lnTo>
                <a:lnTo>
                  <a:pt x="1543430" y="893162"/>
                </a:lnTo>
                <a:lnTo>
                  <a:pt x="0" y="1537306"/>
                </a:lnTo>
                <a:close/>
              </a:path>
            </a:pathLst>
          </a:custGeom>
          <a:ln w="25400">
            <a:solidFill>
              <a:srgbClr val="3157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02739" y="2652522"/>
            <a:ext cx="8975725" cy="356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0385">
              <a:lnSpc>
                <a:spcPct val="100000"/>
              </a:lnSpc>
              <a:spcBef>
                <a:spcPts val="100"/>
              </a:spcBef>
            </a:pPr>
            <a:r>
              <a:rPr sz="1800" b="1" spc="0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大学仪</a:t>
            </a:r>
            <a:r>
              <a:rPr sz="1800" b="1" spc="-5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器对标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2200" b="1" spc="0">
                <a:latin typeface="仿宋" panose="02010609060101010101" charset="-122"/>
                <a:cs typeface="仿宋" panose="02010609060101010101" charset="-122"/>
              </a:rPr>
              <a:t>实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验过</a:t>
            </a:r>
            <a:r>
              <a:rPr sz="2200" b="1" spc="0">
                <a:latin typeface="仿宋" panose="02010609060101010101" charset="-122"/>
                <a:cs typeface="仿宋" panose="02010609060101010101" charset="-122"/>
              </a:rPr>
              <a:t>程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如</a:t>
            </a:r>
            <a:r>
              <a:rPr sz="2200" b="1" spc="0">
                <a:latin typeface="仿宋" panose="02010609060101010101" charset="-122"/>
                <a:cs typeface="仿宋" panose="02010609060101010101" charset="-122"/>
              </a:rPr>
              <a:t>下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：</a:t>
            </a:r>
            <a:endParaRPr sz="2200">
              <a:latin typeface="仿宋" panose="02010609060101010101" charset="-122"/>
              <a:cs typeface="仿宋" panose="02010609060101010101" charset="-122"/>
            </a:endParaRPr>
          </a:p>
          <a:p>
            <a:pPr marL="12700" marR="5080">
              <a:lnSpc>
                <a:spcPct val="100000"/>
              </a:lnSpc>
            </a:pPr>
            <a:r>
              <a:rPr sz="2200" b="1">
                <a:latin typeface="仿宋" panose="02010609060101010101" charset="-122"/>
                <a:cs typeface="仿宋" panose="02010609060101010101" charset="-122"/>
              </a:rPr>
              <a:t>①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加样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，</a:t>
            </a:r>
            <a:r>
              <a:rPr sz="2200" b="1" spc="10">
                <a:latin typeface="仿宋" panose="02010609060101010101" charset="-122"/>
                <a:cs typeface="仿宋" panose="02010609060101010101" charset="-122"/>
              </a:rPr>
              <a:t>将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amg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样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品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加入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管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式炉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内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瓷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舟</a:t>
            </a:r>
            <a:r>
              <a:rPr sz="2200" b="1" spc="15">
                <a:latin typeface="仿宋" panose="02010609060101010101" charset="-122"/>
                <a:cs typeface="仿宋" panose="02010609060101010101" charset="-122"/>
              </a:rPr>
              <a:t>中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(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瓷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舟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两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端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带有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气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孔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且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有</a:t>
            </a:r>
            <a:r>
              <a:rPr sz="2200" b="1" spc="30">
                <a:latin typeface="仿宋" panose="02010609060101010101" charset="-122"/>
                <a:cs typeface="仿宋" panose="02010609060101010101" charset="-122"/>
              </a:rPr>
              <a:t>盖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)，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聚 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四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氟乙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烯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活</a:t>
            </a:r>
            <a:r>
              <a:rPr sz="2200" b="1" spc="10">
                <a:latin typeface="仿宋" panose="02010609060101010101" charset="-122"/>
                <a:cs typeface="仿宋" panose="02010609060101010101" charset="-122"/>
              </a:rPr>
              <a:t>塞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滴定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管G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内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预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装c(KIO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3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):</a:t>
            </a:r>
            <a:r>
              <a:rPr sz="2200" b="1" spc="85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c(KI):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略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小于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1:5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的KIO</a:t>
            </a:r>
            <a:r>
              <a:rPr sz="2175" b="1" baseline="-21000">
                <a:latin typeface="仿宋" panose="02010609060101010101" charset="-122"/>
                <a:cs typeface="仿宋" panose="02010609060101010101" charset="-122"/>
              </a:rPr>
              <a:t>3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碱性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标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准 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溶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液，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吸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收</a:t>
            </a:r>
            <a:r>
              <a:rPr sz="2200" b="1" spc="10">
                <a:latin typeface="仿宋" panose="02010609060101010101" charset="-122"/>
                <a:cs typeface="仿宋" panose="02010609060101010101" charset="-122"/>
              </a:rPr>
              <a:t>管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F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内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盛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有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盐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酸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酸化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的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淀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粉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水溶</a:t>
            </a:r>
            <a:r>
              <a:rPr sz="2200" b="1" spc="30">
                <a:latin typeface="仿宋" panose="02010609060101010101" charset="-122"/>
                <a:cs typeface="仿宋" panose="02010609060101010101" charset="-122"/>
              </a:rPr>
              <a:t>液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。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向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F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内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滴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入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适</a:t>
            </a:r>
            <a:r>
              <a:rPr sz="2200" b="1" spc="5">
                <a:latin typeface="仿宋" panose="02010609060101010101" charset="-122"/>
                <a:cs typeface="仿宋" panose="02010609060101010101" charset="-122"/>
              </a:rPr>
              <a:t>量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KIO</a:t>
            </a:r>
            <a:r>
              <a:rPr sz="2175" b="1" baseline="-21000">
                <a:latin typeface="仿宋" panose="02010609060101010101" charset="-122"/>
                <a:cs typeface="仿宋" panose="02010609060101010101" charset="-122"/>
              </a:rPr>
              <a:t>3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碱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性标 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准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溶液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，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发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生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反</a:t>
            </a:r>
            <a:r>
              <a:rPr sz="2200" b="1" spc="15">
                <a:latin typeface="仿宋" panose="02010609060101010101" charset="-122"/>
                <a:cs typeface="仿宋" panose="02010609060101010101" charset="-122"/>
              </a:rPr>
              <a:t>应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KIO</a:t>
            </a:r>
            <a:r>
              <a:rPr sz="2175" b="1" baseline="-21000">
                <a:latin typeface="仿宋" panose="02010609060101010101" charset="-122"/>
                <a:cs typeface="仿宋" panose="02010609060101010101" charset="-122"/>
              </a:rPr>
              <a:t>3</a:t>
            </a:r>
            <a:r>
              <a:rPr sz="2175" b="1" spc="337" baseline="-21000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+5KI+6HCl=3I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+6KCl+3H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O,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使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溶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液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显浅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蓝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色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。</a:t>
            </a:r>
            <a:endParaRPr sz="2200">
              <a:latin typeface="仿宋" panose="02010609060101010101" charset="-122"/>
              <a:cs typeface="仿宋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200" b="1">
                <a:latin typeface="仿宋" panose="02010609060101010101" charset="-122"/>
                <a:cs typeface="仿宋" panose="02010609060101010101" charset="-122"/>
              </a:rPr>
              <a:t>②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燃烧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：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按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一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定流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速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通</a:t>
            </a:r>
            <a:r>
              <a:rPr sz="2200" b="1" spc="30">
                <a:latin typeface="仿宋" panose="02010609060101010101" charset="-122"/>
                <a:cs typeface="仿宋" panose="02010609060101010101" charset="-122"/>
              </a:rPr>
              <a:t>入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O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，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一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段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时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间后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，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加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热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并使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样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品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燃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烧。</a:t>
            </a:r>
            <a:endParaRPr sz="2200">
              <a:latin typeface="仿宋" panose="02010609060101010101" charset="-122"/>
              <a:cs typeface="仿宋" panose="02010609060101010101" charset="-122"/>
            </a:endParaRPr>
          </a:p>
          <a:p>
            <a:pPr marL="12700" marR="39370">
              <a:lnSpc>
                <a:spcPct val="100000"/>
              </a:lnSpc>
            </a:pPr>
            <a:r>
              <a:rPr sz="2200" b="1">
                <a:latin typeface="仿宋" panose="02010609060101010101" charset="-122"/>
                <a:cs typeface="仿宋" panose="02010609060101010101" charset="-122"/>
              </a:rPr>
              <a:t>③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滴定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：</a:t>
            </a:r>
            <a:r>
              <a:rPr sz="2200" b="1" spc="10">
                <a:latin typeface="仿宋" panose="02010609060101010101" charset="-122"/>
                <a:cs typeface="仿宋" panose="02010609060101010101" charset="-122"/>
              </a:rPr>
              <a:t>当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F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内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溶液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浅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蓝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色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消退</a:t>
            </a:r>
            <a:r>
              <a:rPr sz="2200" b="1" spc="25">
                <a:latin typeface="仿宋" panose="02010609060101010101" charset="-122"/>
                <a:cs typeface="仿宋" panose="02010609060101010101" charset="-122"/>
              </a:rPr>
              <a:t>时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(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发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生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反应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：</a:t>
            </a:r>
            <a:r>
              <a:rPr sz="2200" b="1" spc="225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SO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+I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+2H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O=H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SO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4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+2HI)，  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立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即</a:t>
            </a:r>
            <a:r>
              <a:rPr sz="2200" b="1" spc="5">
                <a:latin typeface="仿宋" panose="02010609060101010101" charset="-122"/>
                <a:cs typeface="仿宋" panose="02010609060101010101" charset="-122"/>
              </a:rPr>
              <a:t>用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KIO</a:t>
            </a:r>
            <a:r>
              <a:rPr sz="2175" b="1" baseline="-21000">
                <a:latin typeface="仿宋" panose="02010609060101010101" charset="-122"/>
                <a:cs typeface="仿宋" panose="02010609060101010101" charset="-122"/>
              </a:rPr>
              <a:t>3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碱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性标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准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溶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液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滴定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至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浅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蓝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色复</a:t>
            </a:r>
            <a:r>
              <a:rPr sz="2200" b="1" spc="35">
                <a:latin typeface="仿宋" panose="02010609060101010101" charset="-122"/>
                <a:cs typeface="仿宋" panose="02010609060101010101" charset="-122"/>
              </a:rPr>
              <a:t>现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。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随</a:t>
            </a:r>
            <a:r>
              <a:rPr sz="2200" b="1" spc="80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SO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不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断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进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入F，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滴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定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过 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程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中溶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液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颜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色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“消</a:t>
            </a:r>
            <a:r>
              <a:rPr sz="2200" b="1" spc="25">
                <a:latin typeface="仿宋" panose="02010609060101010101" charset="-122"/>
                <a:cs typeface="仿宋" panose="02010609060101010101" charset="-122"/>
              </a:rPr>
              <a:t>退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-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变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蓝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”不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断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变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换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，直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至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终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点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。</a:t>
            </a:r>
            <a:endParaRPr sz="220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-56515" y="88265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1500" y="4914899"/>
            <a:ext cx="2476500" cy="194309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39672"/>
            <a:ext cx="4571238" cy="7234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6420611"/>
            <a:ext cx="9143999" cy="43738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3432047"/>
            <a:ext cx="9144000" cy="3013075"/>
          </a:xfrm>
          <a:custGeom>
            <a:avLst/>
            <a:gdLst/>
            <a:ahLst/>
            <a:cxnLst/>
            <a:rect l="l" t="t" r="r" b="b"/>
            <a:pathLst>
              <a:path w="9144000" h="3013075">
                <a:moveTo>
                  <a:pt x="0" y="3012947"/>
                </a:moveTo>
                <a:lnTo>
                  <a:pt x="9144000" y="3012947"/>
                </a:lnTo>
                <a:lnTo>
                  <a:pt x="9144000" y="0"/>
                </a:lnTo>
                <a:lnTo>
                  <a:pt x="0" y="0"/>
                </a:lnTo>
                <a:lnTo>
                  <a:pt x="0" y="3012947"/>
                </a:lnTo>
                <a:close/>
              </a:path>
            </a:pathLst>
          </a:custGeom>
          <a:solidFill>
            <a:srgbClr val="ECF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9003" y="3478021"/>
            <a:ext cx="2804160" cy="373380"/>
          </a:xfrm>
          <a:custGeom>
            <a:avLst/>
            <a:gdLst/>
            <a:ahLst/>
            <a:cxnLst/>
            <a:rect l="l" t="t" r="r" b="b"/>
            <a:pathLst>
              <a:path w="2804160" h="373379">
                <a:moveTo>
                  <a:pt x="0" y="373379"/>
                </a:moveTo>
                <a:lnTo>
                  <a:pt x="2804160" y="373379"/>
                </a:lnTo>
                <a:lnTo>
                  <a:pt x="2804160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3164" y="3478021"/>
            <a:ext cx="100965" cy="365760"/>
          </a:xfrm>
          <a:custGeom>
            <a:avLst/>
            <a:gdLst/>
            <a:ahLst/>
            <a:cxnLst/>
            <a:rect l="l" t="t" r="r" b="b"/>
            <a:pathLst>
              <a:path w="100964" h="365760">
                <a:moveTo>
                  <a:pt x="0" y="365759"/>
                </a:moveTo>
                <a:lnTo>
                  <a:pt x="100584" y="365759"/>
                </a:lnTo>
                <a:lnTo>
                  <a:pt x="100584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3747" y="3478021"/>
            <a:ext cx="169545" cy="365760"/>
          </a:xfrm>
          <a:custGeom>
            <a:avLst/>
            <a:gdLst/>
            <a:ahLst/>
            <a:cxnLst/>
            <a:rect l="l" t="t" r="r" b="b"/>
            <a:pathLst>
              <a:path w="169545" h="365760">
                <a:moveTo>
                  <a:pt x="0" y="365759"/>
                </a:moveTo>
                <a:lnTo>
                  <a:pt x="169163" y="365759"/>
                </a:lnTo>
                <a:lnTo>
                  <a:pt x="169163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2911" y="3478021"/>
            <a:ext cx="304800" cy="365760"/>
          </a:xfrm>
          <a:custGeom>
            <a:avLst/>
            <a:gdLst/>
            <a:ahLst/>
            <a:cxnLst/>
            <a:rect l="l" t="t" r="r" b="b"/>
            <a:pathLst>
              <a:path w="304800" h="365760">
                <a:moveTo>
                  <a:pt x="0" y="365759"/>
                </a:moveTo>
                <a:lnTo>
                  <a:pt x="304800" y="365759"/>
                </a:lnTo>
                <a:lnTo>
                  <a:pt x="304800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7711" y="3478021"/>
            <a:ext cx="462280" cy="373380"/>
          </a:xfrm>
          <a:custGeom>
            <a:avLst/>
            <a:gdLst/>
            <a:ahLst/>
            <a:cxnLst/>
            <a:rect l="l" t="t" r="r" b="b"/>
            <a:pathLst>
              <a:path w="462279" h="373379">
                <a:moveTo>
                  <a:pt x="0" y="373379"/>
                </a:moveTo>
                <a:lnTo>
                  <a:pt x="461772" y="373379"/>
                </a:lnTo>
                <a:lnTo>
                  <a:pt x="461772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39484" y="3478021"/>
            <a:ext cx="104139" cy="373380"/>
          </a:xfrm>
          <a:custGeom>
            <a:avLst/>
            <a:gdLst/>
            <a:ahLst/>
            <a:cxnLst/>
            <a:rect l="l" t="t" r="r" b="b"/>
            <a:pathLst>
              <a:path w="104138" h="373379">
                <a:moveTo>
                  <a:pt x="0" y="373379"/>
                </a:moveTo>
                <a:lnTo>
                  <a:pt x="103632" y="373379"/>
                </a:lnTo>
                <a:lnTo>
                  <a:pt x="103632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43115" y="3478021"/>
            <a:ext cx="1219200" cy="373380"/>
          </a:xfrm>
          <a:custGeom>
            <a:avLst/>
            <a:gdLst/>
            <a:ahLst/>
            <a:cxnLst/>
            <a:rect l="l" t="t" r="r" b="b"/>
            <a:pathLst>
              <a:path w="1219200" h="373379">
                <a:moveTo>
                  <a:pt x="0" y="373379"/>
                </a:moveTo>
                <a:lnTo>
                  <a:pt x="1219200" y="373379"/>
                </a:lnTo>
                <a:lnTo>
                  <a:pt x="1219200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0240" y="3843782"/>
            <a:ext cx="609600" cy="373380"/>
          </a:xfrm>
          <a:custGeom>
            <a:avLst/>
            <a:gdLst/>
            <a:ahLst/>
            <a:cxnLst/>
            <a:rect l="l" t="t" r="r" b="b"/>
            <a:pathLst>
              <a:path w="609600" h="373379">
                <a:moveTo>
                  <a:pt x="0" y="373380"/>
                </a:moveTo>
                <a:lnTo>
                  <a:pt x="609600" y="373380"/>
                </a:lnTo>
                <a:lnTo>
                  <a:pt x="609600" y="0"/>
                </a:lnTo>
                <a:lnTo>
                  <a:pt x="0" y="0"/>
                </a:lnTo>
                <a:lnTo>
                  <a:pt x="0" y="3733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29839" y="3843782"/>
            <a:ext cx="1092835" cy="373380"/>
          </a:xfrm>
          <a:custGeom>
            <a:avLst/>
            <a:gdLst/>
            <a:ahLst/>
            <a:cxnLst/>
            <a:rect l="l" t="t" r="r" b="b"/>
            <a:pathLst>
              <a:path w="1092835" h="373379">
                <a:moveTo>
                  <a:pt x="0" y="373380"/>
                </a:moveTo>
                <a:lnTo>
                  <a:pt x="1092708" y="373380"/>
                </a:lnTo>
                <a:lnTo>
                  <a:pt x="1092708" y="0"/>
                </a:lnTo>
                <a:lnTo>
                  <a:pt x="0" y="0"/>
                </a:lnTo>
                <a:lnTo>
                  <a:pt x="0" y="3733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22548" y="3843782"/>
            <a:ext cx="64135" cy="373380"/>
          </a:xfrm>
          <a:custGeom>
            <a:avLst/>
            <a:gdLst/>
            <a:ahLst/>
            <a:cxnLst/>
            <a:rect l="l" t="t" r="r" b="b"/>
            <a:pathLst>
              <a:path w="64135" h="373379">
                <a:moveTo>
                  <a:pt x="0" y="373380"/>
                </a:moveTo>
                <a:lnTo>
                  <a:pt x="64007" y="373380"/>
                </a:lnTo>
                <a:lnTo>
                  <a:pt x="64007" y="0"/>
                </a:lnTo>
                <a:lnTo>
                  <a:pt x="0" y="0"/>
                </a:lnTo>
                <a:lnTo>
                  <a:pt x="0" y="3733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86555" y="3843782"/>
            <a:ext cx="462280" cy="373380"/>
          </a:xfrm>
          <a:custGeom>
            <a:avLst/>
            <a:gdLst/>
            <a:ahLst/>
            <a:cxnLst/>
            <a:rect l="l" t="t" r="r" b="b"/>
            <a:pathLst>
              <a:path w="462280" h="373379">
                <a:moveTo>
                  <a:pt x="0" y="373380"/>
                </a:moveTo>
                <a:lnTo>
                  <a:pt x="461771" y="373380"/>
                </a:lnTo>
                <a:lnTo>
                  <a:pt x="461771" y="0"/>
                </a:lnTo>
                <a:lnTo>
                  <a:pt x="0" y="0"/>
                </a:lnTo>
                <a:lnTo>
                  <a:pt x="0" y="3733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48327" y="3843782"/>
            <a:ext cx="104139" cy="373380"/>
          </a:xfrm>
          <a:custGeom>
            <a:avLst/>
            <a:gdLst/>
            <a:ahLst/>
            <a:cxnLst/>
            <a:rect l="l" t="t" r="r" b="b"/>
            <a:pathLst>
              <a:path w="104138" h="373379">
                <a:moveTo>
                  <a:pt x="0" y="373380"/>
                </a:moveTo>
                <a:lnTo>
                  <a:pt x="103631" y="373380"/>
                </a:lnTo>
                <a:lnTo>
                  <a:pt x="103631" y="0"/>
                </a:lnTo>
                <a:lnTo>
                  <a:pt x="0" y="0"/>
                </a:lnTo>
                <a:lnTo>
                  <a:pt x="0" y="3733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51960" y="3843782"/>
            <a:ext cx="1828800" cy="373380"/>
          </a:xfrm>
          <a:custGeom>
            <a:avLst/>
            <a:gdLst/>
            <a:ahLst/>
            <a:cxnLst/>
            <a:rect l="l" t="t" r="r" b="b"/>
            <a:pathLst>
              <a:path w="1828800" h="373379">
                <a:moveTo>
                  <a:pt x="0" y="373380"/>
                </a:moveTo>
                <a:lnTo>
                  <a:pt x="1828800" y="373380"/>
                </a:lnTo>
                <a:lnTo>
                  <a:pt x="1828800" y="0"/>
                </a:lnTo>
                <a:lnTo>
                  <a:pt x="0" y="0"/>
                </a:lnTo>
                <a:lnTo>
                  <a:pt x="0" y="3733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03803" y="5084317"/>
            <a:ext cx="186055" cy="365760"/>
          </a:xfrm>
          <a:custGeom>
            <a:avLst/>
            <a:gdLst/>
            <a:ahLst/>
            <a:cxnLst/>
            <a:rect l="l" t="t" r="r" b="b"/>
            <a:pathLst>
              <a:path w="186055" h="365760">
                <a:moveTo>
                  <a:pt x="0" y="365747"/>
                </a:moveTo>
                <a:lnTo>
                  <a:pt x="185928" y="365747"/>
                </a:lnTo>
                <a:lnTo>
                  <a:pt x="185928" y="0"/>
                </a:lnTo>
                <a:lnTo>
                  <a:pt x="0" y="0"/>
                </a:lnTo>
                <a:lnTo>
                  <a:pt x="0" y="36574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9732" y="5084317"/>
            <a:ext cx="304800" cy="365760"/>
          </a:xfrm>
          <a:custGeom>
            <a:avLst/>
            <a:gdLst/>
            <a:ahLst/>
            <a:cxnLst/>
            <a:rect l="l" t="t" r="r" b="b"/>
            <a:pathLst>
              <a:path w="304800" h="365760">
                <a:moveTo>
                  <a:pt x="0" y="365747"/>
                </a:moveTo>
                <a:lnTo>
                  <a:pt x="304800" y="365747"/>
                </a:lnTo>
                <a:lnTo>
                  <a:pt x="304800" y="0"/>
                </a:lnTo>
                <a:lnTo>
                  <a:pt x="0" y="0"/>
                </a:lnTo>
                <a:lnTo>
                  <a:pt x="0" y="36574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94532" y="5084317"/>
            <a:ext cx="172720" cy="365760"/>
          </a:xfrm>
          <a:custGeom>
            <a:avLst/>
            <a:gdLst/>
            <a:ahLst/>
            <a:cxnLst/>
            <a:rect l="l" t="t" r="r" b="b"/>
            <a:pathLst>
              <a:path w="172719" h="365760">
                <a:moveTo>
                  <a:pt x="0" y="365747"/>
                </a:moveTo>
                <a:lnTo>
                  <a:pt x="172212" y="365747"/>
                </a:lnTo>
                <a:lnTo>
                  <a:pt x="172212" y="0"/>
                </a:lnTo>
                <a:lnTo>
                  <a:pt x="0" y="0"/>
                </a:lnTo>
                <a:lnTo>
                  <a:pt x="0" y="36574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66744" y="5084317"/>
            <a:ext cx="2438400" cy="365760"/>
          </a:xfrm>
          <a:custGeom>
            <a:avLst/>
            <a:gdLst/>
            <a:ahLst/>
            <a:cxnLst/>
            <a:rect l="l" t="t" r="r" b="b"/>
            <a:pathLst>
              <a:path w="2438400" h="365760">
                <a:moveTo>
                  <a:pt x="0" y="365747"/>
                </a:moveTo>
                <a:lnTo>
                  <a:pt x="2438400" y="365747"/>
                </a:lnTo>
                <a:lnTo>
                  <a:pt x="2438400" y="0"/>
                </a:lnTo>
                <a:lnTo>
                  <a:pt x="0" y="0"/>
                </a:lnTo>
                <a:lnTo>
                  <a:pt x="0" y="36574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15439" y="5450065"/>
            <a:ext cx="7010400" cy="373380"/>
          </a:xfrm>
          <a:custGeom>
            <a:avLst/>
            <a:gdLst/>
            <a:ahLst/>
            <a:cxnLst/>
            <a:rect l="l" t="t" r="r" b="b"/>
            <a:pathLst>
              <a:path w="7010400" h="373379">
                <a:moveTo>
                  <a:pt x="0" y="373379"/>
                </a:moveTo>
                <a:lnTo>
                  <a:pt x="7010400" y="373379"/>
                </a:lnTo>
                <a:lnTo>
                  <a:pt x="7010400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02739" y="3448888"/>
            <a:ext cx="110998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（</a:t>
            </a:r>
            <a:r>
              <a:rPr sz="2400">
                <a:latin typeface="Cambria" panose="02040503050406030204"/>
                <a:cs typeface="Cambria" panose="02040503050406030204"/>
              </a:rPr>
              <a:t>1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）取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699003" y="3448888"/>
            <a:ext cx="516509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Cambria" panose="02040503050406030204"/>
                <a:cs typeface="Cambria" panose="02040503050406030204"/>
              </a:rPr>
              <a:t>20.00m</a:t>
            </a:r>
            <a:r>
              <a:rPr sz="2400" spc="-10">
                <a:latin typeface="Cambria" panose="02040503050406030204"/>
                <a:cs typeface="Cambria" panose="02040503050406030204"/>
              </a:rPr>
              <a:t>L</a:t>
            </a:r>
            <a:r>
              <a:rPr sz="2400">
                <a:latin typeface="Cambria" panose="02040503050406030204"/>
                <a:cs typeface="Cambria" panose="02040503050406030204"/>
              </a:rPr>
              <a:t>0.</a:t>
            </a:r>
            <a:r>
              <a:rPr sz="2400" spc="-10">
                <a:latin typeface="Cambria" panose="02040503050406030204"/>
                <a:cs typeface="Cambria" panose="02040503050406030204"/>
              </a:rPr>
              <a:t>1</a:t>
            </a:r>
            <a:r>
              <a:rPr sz="2400">
                <a:latin typeface="Cambria" panose="02040503050406030204"/>
                <a:cs typeface="Cambria" panose="02040503050406030204"/>
              </a:rPr>
              <a:t>0</a:t>
            </a:r>
            <a:r>
              <a:rPr sz="2400" spc="-10">
                <a:latin typeface="Cambria" panose="02040503050406030204"/>
                <a:cs typeface="Cambria" panose="02040503050406030204"/>
              </a:rPr>
              <a:t>0</a:t>
            </a:r>
            <a:r>
              <a:rPr sz="2400" spc="-15">
                <a:latin typeface="Cambria" panose="02040503050406030204"/>
                <a:cs typeface="Cambria" panose="02040503050406030204"/>
              </a:rPr>
              <a:t>0</a:t>
            </a:r>
            <a:r>
              <a:rPr sz="2400" spc="-5">
                <a:latin typeface="Cambria" panose="02040503050406030204"/>
                <a:cs typeface="Cambria" panose="02040503050406030204"/>
              </a:rPr>
              <a:t>m</a:t>
            </a:r>
            <a:r>
              <a:rPr sz="2400" spc="-10">
                <a:latin typeface="Cambria" panose="02040503050406030204"/>
                <a:cs typeface="Cambria" panose="02040503050406030204"/>
              </a:rPr>
              <a:t>o</a:t>
            </a:r>
            <a:r>
              <a:rPr sz="2400" spc="-5">
                <a:latin typeface="Cambria" panose="02040503050406030204"/>
                <a:cs typeface="Cambria" panose="02040503050406030204"/>
              </a:rPr>
              <a:t>l</a:t>
            </a:r>
            <a:r>
              <a:rPr sz="2400" spc="-15">
                <a:latin typeface="Cambria" panose="02040503050406030204"/>
                <a:cs typeface="Cambria" panose="02040503050406030204"/>
              </a:rPr>
              <a:t>·</a:t>
            </a:r>
            <a:r>
              <a:rPr sz="2400" spc="-5">
                <a:latin typeface="Cambria" panose="02040503050406030204"/>
                <a:cs typeface="Cambria" panose="02040503050406030204"/>
              </a:rPr>
              <a:t>L</a:t>
            </a:r>
            <a:r>
              <a:rPr sz="2400" spc="-10">
                <a:latin typeface="Cambria" panose="02040503050406030204"/>
                <a:cs typeface="Cambria" panose="02040503050406030204"/>
              </a:rPr>
              <a:t>-</a:t>
            </a:r>
            <a:r>
              <a:rPr sz="2400">
                <a:latin typeface="Cambria" panose="02040503050406030204"/>
                <a:cs typeface="Cambria" panose="02040503050406030204"/>
              </a:rPr>
              <a:t>1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的</a:t>
            </a:r>
            <a:r>
              <a:rPr sz="2400" b="1">
                <a:latin typeface="仿宋" panose="02010609060101010101" charset="-122"/>
                <a:cs typeface="仿宋" panose="02010609060101010101" charset="-122"/>
              </a:rPr>
              <a:t>KIO</a:t>
            </a:r>
            <a:r>
              <a:rPr sz="2400" b="1" spc="0" baseline="-21000">
                <a:latin typeface="仿宋" panose="02010609060101010101" charset="-122"/>
                <a:cs typeface="仿宋" panose="02010609060101010101" charset="-122"/>
              </a:rPr>
              <a:t>3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碱性溶液</a:t>
            </a:r>
            <a:endParaRPr sz="24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50885" y="3448888"/>
            <a:ext cx="253301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和一定量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的</a:t>
            </a:r>
            <a:r>
              <a:rPr sz="2400" spc="-160">
                <a:latin typeface="华文楷体" panose="02010600040101010101" charset="-122"/>
                <a:cs typeface="华文楷体" panose="02010600040101010101" charset="-122"/>
              </a:rPr>
              <a:t> </a:t>
            </a:r>
            <a:r>
              <a:rPr sz="2400" b="1" spc="-5">
                <a:latin typeface="仿宋" panose="02010609060101010101" charset="-122"/>
                <a:cs typeface="仿宋" panose="02010609060101010101" charset="-122"/>
              </a:rPr>
              <a:t>KI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固体</a:t>
            </a:r>
            <a:endParaRPr sz="24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02739" y="3815334"/>
            <a:ext cx="601599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，配制</a:t>
            </a:r>
            <a:r>
              <a:rPr sz="2400" spc="-5">
                <a:latin typeface="Cambria" panose="02040503050406030204"/>
                <a:cs typeface="Cambria" panose="02040503050406030204"/>
              </a:rPr>
              <a:t>1000mL</a:t>
            </a:r>
            <a:r>
              <a:rPr sz="2400" spc="-75">
                <a:latin typeface="Cambria" panose="02040503050406030204"/>
                <a:cs typeface="Cambria" panose="02040503050406030204"/>
              </a:rPr>
              <a:t> </a:t>
            </a:r>
            <a:r>
              <a:rPr sz="2400" b="1" spc="-5">
                <a:latin typeface="仿宋" panose="02010609060101010101" charset="-122"/>
                <a:cs typeface="仿宋" panose="02010609060101010101" charset="-122"/>
              </a:rPr>
              <a:t>KIO</a:t>
            </a:r>
            <a:r>
              <a:rPr sz="2400" b="1" spc="-7" baseline="-21000">
                <a:latin typeface="仿宋" panose="02010609060101010101" charset="-122"/>
                <a:cs typeface="仿宋" panose="02010609060101010101" charset="-122"/>
              </a:rPr>
              <a:t>3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碱性标准溶液，下列仪器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04759" y="3847591"/>
            <a:ext cx="1231900" cy="3492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725"/>
              </a:lnSpc>
            </a:pP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必须用到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812530" y="3815334"/>
            <a:ext cx="167322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的是</a:t>
            </a:r>
            <a:r>
              <a:rPr sz="2400">
                <a:latin typeface="Cambria" panose="02040503050406030204"/>
                <a:cs typeface="Cambria" panose="02040503050406030204"/>
              </a:rPr>
              <a:t>_</a:t>
            </a:r>
            <a:r>
              <a:rPr sz="2400" u="sng">
                <a:solidFill>
                  <a:srgbClr val="FF0000"/>
                </a:solidFill>
                <a:latin typeface="Cambria" panose="02040503050406030204"/>
                <a:cs typeface="Cambria" panose="02040503050406030204"/>
              </a:rPr>
              <a:t>A</a:t>
            </a:r>
            <a:r>
              <a:rPr sz="2400" u="sng" spc="-5">
                <a:solidFill>
                  <a:srgbClr val="FF0000"/>
                </a:solidFill>
                <a:latin typeface="Cambria" panose="02040503050406030204"/>
                <a:cs typeface="Cambria" panose="02040503050406030204"/>
              </a:rPr>
              <a:t>D</a:t>
            </a:r>
            <a:r>
              <a:rPr sz="2400" spc="-5">
                <a:latin typeface="Cambria" panose="02040503050406030204"/>
                <a:cs typeface="Cambria" panose="02040503050406030204"/>
              </a:rPr>
              <a:t>_(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填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602739" y="4178046"/>
            <a:ext cx="10560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标号</a:t>
            </a:r>
            <a:r>
              <a:rPr sz="2400" spc="-5">
                <a:latin typeface="Cambria" panose="02040503050406030204"/>
                <a:cs typeface="Cambria" panose="02040503050406030204"/>
              </a:rPr>
              <a:t>)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。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602739" y="4616958"/>
            <a:ext cx="496633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  <a:tab pos="2222500" algn="l"/>
                <a:tab pos="3670300" algn="l"/>
                <a:tab pos="4037965" algn="l"/>
              </a:tabLst>
            </a:pPr>
            <a:r>
              <a:rPr sz="2400" spc="-5">
                <a:latin typeface="Cambria" panose="02040503050406030204"/>
                <a:cs typeface="Cambria" panose="02040503050406030204"/>
              </a:rPr>
              <a:t>A</a:t>
            </a:r>
            <a:r>
              <a:rPr sz="2400">
                <a:latin typeface="Cambria" panose="02040503050406030204"/>
                <a:cs typeface="Cambria" panose="02040503050406030204"/>
              </a:rPr>
              <a:t>.</a:t>
            </a:r>
            <a:r>
              <a:rPr sz="2400" spc="-10">
                <a:latin typeface="Cambria" panose="02040503050406030204"/>
                <a:cs typeface="Cambria" panose="02040503050406030204"/>
              </a:rPr>
              <a:t> 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玻璃棒	</a:t>
            </a:r>
            <a:r>
              <a:rPr sz="2400" spc="-5">
                <a:latin typeface="Cambria" panose="02040503050406030204"/>
                <a:cs typeface="Cambria" panose="02040503050406030204"/>
              </a:rPr>
              <a:t>B</a:t>
            </a:r>
            <a:r>
              <a:rPr sz="2400">
                <a:latin typeface="Cambria" panose="02040503050406030204"/>
                <a:cs typeface="Cambria" panose="02040503050406030204"/>
              </a:rPr>
              <a:t>.	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锥形瓶	</a:t>
            </a:r>
            <a:r>
              <a:rPr sz="2400">
                <a:latin typeface="Cambria" panose="02040503050406030204"/>
                <a:cs typeface="Cambria" panose="02040503050406030204"/>
              </a:rPr>
              <a:t>C.	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容量瓶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090028" y="4616958"/>
            <a:ext cx="156908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>
                <a:latin typeface="Cambria" panose="02040503050406030204"/>
                <a:cs typeface="Cambria" panose="02040503050406030204"/>
              </a:rPr>
              <a:t>D.</a:t>
            </a:r>
            <a:r>
              <a:rPr sz="2400" spc="-100">
                <a:latin typeface="Cambria" panose="02040503050406030204"/>
                <a:cs typeface="Cambria" panose="02040503050406030204"/>
              </a:rPr>
              <a:t> 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胶头滴管</a:t>
            </a:r>
          </a:p>
        </p:txBody>
      </p:sp>
      <p:sp>
        <p:nvSpPr>
          <p:cNvPr id="34" name="object 34"/>
          <p:cNvSpPr/>
          <p:nvPr/>
        </p:nvSpPr>
        <p:spPr>
          <a:xfrm>
            <a:off x="8185404" y="54165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602739" y="5055565"/>
            <a:ext cx="889444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（</a:t>
            </a:r>
            <a:r>
              <a:rPr sz="2400">
                <a:latin typeface="Cambria" panose="02040503050406030204"/>
                <a:cs typeface="Cambria" panose="02040503050406030204"/>
              </a:rPr>
              <a:t>2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）装</a:t>
            </a:r>
            <a:r>
              <a:rPr sz="2400" spc="-10">
                <a:latin typeface="华文楷体" panose="02010600040101010101" charset="-122"/>
                <a:cs typeface="华文楷体" panose="02010600040101010101" charset="-122"/>
              </a:rPr>
              <a:t>置</a:t>
            </a:r>
            <a:r>
              <a:rPr sz="2400" spc="-5">
                <a:latin typeface="Cambria" panose="02040503050406030204"/>
                <a:cs typeface="Cambria" panose="02040503050406030204"/>
              </a:rPr>
              <a:t>B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和</a:t>
            </a:r>
            <a:r>
              <a:rPr sz="2400">
                <a:latin typeface="Cambria" panose="02040503050406030204"/>
                <a:cs typeface="Cambria" panose="02040503050406030204"/>
              </a:rPr>
              <a:t>C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的作用是充分干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燥</a:t>
            </a:r>
            <a:r>
              <a:rPr sz="2400" spc="-125">
                <a:latin typeface="华文楷体" panose="02010600040101010101" charset="-122"/>
                <a:cs typeface="华文楷体" panose="02010600040101010101" charset="-122"/>
              </a:rPr>
              <a:t> 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，</a:t>
            </a:r>
            <a:r>
              <a:rPr sz="2400" spc="-5">
                <a:latin typeface="Cambria" panose="02040503050406030204"/>
                <a:cs typeface="Cambria" panose="02040503050406030204"/>
              </a:rPr>
              <a:t>B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中的试剂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为</a:t>
            </a:r>
            <a:r>
              <a:rPr sz="2400" spc="-5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浓硫酸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。装置</a:t>
            </a:r>
            <a:r>
              <a:rPr sz="2400" spc="-10">
                <a:latin typeface="Cambria" panose="02040503050406030204"/>
                <a:cs typeface="Cambria" panose="02040503050406030204"/>
              </a:rPr>
              <a:t>F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中</a:t>
            </a:r>
          </a:p>
          <a:p>
            <a:pPr marL="12700">
              <a:lnSpc>
                <a:spcPct val="100000"/>
              </a:lnSpc>
            </a:pP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通气管末端多孔玻璃泡内置一密度小于水的磨砂浮</a:t>
            </a:r>
            <a:r>
              <a:rPr sz="2400" spc="5">
                <a:latin typeface="华文楷体" panose="02010600040101010101" charset="-122"/>
                <a:cs typeface="华文楷体" panose="02010600040101010101" charset="-122"/>
              </a:rPr>
              <a:t>子</a:t>
            </a:r>
            <a:r>
              <a:rPr sz="2400" spc="-5">
                <a:latin typeface="Cambria" panose="02040503050406030204"/>
                <a:cs typeface="Cambria" panose="02040503050406030204"/>
              </a:rPr>
              <a:t>(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见放大图</a:t>
            </a:r>
            <a:r>
              <a:rPr sz="2400" spc="-5">
                <a:latin typeface="Cambria" panose="02040503050406030204"/>
                <a:cs typeface="Cambria" panose="02040503050406030204"/>
              </a:rPr>
              <a:t>)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，</a:t>
            </a:r>
          </a:p>
        </p:txBody>
      </p:sp>
      <p:sp>
        <p:nvSpPr>
          <p:cNvPr id="36" name="object 36"/>
          <p:cNvSpPr/>
          <p:nvPr/>
        </p:nvSpPr>
        <p:spPr>
          <a:xfrm>
            <a:off x="2529839" y="614805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602739" y="5787644"/>
            <a:ext cx="215963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目的是</a:t>
            </a:r>
            <a:r>
              <a:rPr sz="2400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防倒</a:t>
            </a:r>
            <a:r>
              <a:rPr sz="2400" spc="-5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吸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。</a:t>
            </a:r>
          </a:p>
        </p:txBody>
      </p:sp>
      <p:sp>
        <p:nvSpPr>
          <p:cNvPr id="38" name="object 38"/>
          <p:cNvSpPr/>
          <p:nvPr/>
        </p:nvSpPr>
        <p:spPr>
          <a:xfrm>
            <a:off x="1828800" y="32003"/>
            <a:ext cx="8619744" cy="282244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63161" y="2283714"/>
            <a:ext cx="838200" cy="2822575"/>
          </a:xfrm>
          <a:custGeom>
            <a:avLst/>
            <a:gdLst/>
            <a:ahLst/>
            <a:cxnLst/>
            <a:rect l="l" t="t" r="r" b="b"/>
            <a:pathLst>
              <a:path w="838200" h="2822575">
                <a:moveTo>
                  <a:pt x="628650" y="419100"/>
                </a:moveTo>
                <a:lnTo>
                  <a:pt x="209550" y="419100"/>
                </a:lnTo>
                <a:lnTo>
                  <a:pt x="209550" y="2822448"/>
                </a:lnTo>
                <a:lnTo>
                  <a:pt x="628650" y="2822448"/>
                </a:lnTo>
                <a:lnTo>
                  <a:pt x="628650" y="419100"/>
                </a:lnTo>
                <a:close/>
              </a:path>
              <a:path w="838200" h="2822575">
                <a:moveTo>
                  <a:pt x="419100" y="0"/>
                </a:moveTo>
                <a:lnTo>
                  <a:pt x="0" y="419100"/>
                </a:lnTo>
                <a:lnTo>
                  <a:pt x="838200" y="419100"/>
                </a:lnTo>
                <a:lnTo>
                  <a:pt x="419100" y="0"/>
                </a:lnTo>
                <a:close/>
              </a:path>
            </a:pathLst>
          </a:custGeom>
          <a:solidFill>
            <a:srgbClr val="E89A5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63161" y="2283714"/>
            <a:ext cx="838200" cy="2822575"/>
          </a:xfrm>
          <a:custGeom>
            <a:avLst/>
            <a:gdLst/>
            <a:ahLst/>
            <a:cxnLst/>
            <a:rect l="l" t="t" r="r" b="b"/>
            <a:pathLst>
              <a:path w="838200" h="2822575">
                <a:moveTo>
                  <a:pt x="0" y="419100"/>
                </a:moveTo>
                <a:lnTo>
                  <a:pt x="419100" y="0"/>
                </a:lnTo>
                <a:lnTo>
                  <a:pt x="838200" y="419100"/>
                </a:lnTo>
                <a:lnTo>
                  <a:pt x="628650" y="419100"/>
                </a:lnTo>
                <a:lnTo>
                  <a:pt x="628650" y="2822448"/>
                </a:lnTo>
                <a:lnTo>
                  <a:pt x="209550" y="2822448"/>
                </a:lnTo>
                <a:lnTo>
                  <a:pt x="209550" y="419100"/>
                </a:lnTo>
                <a:lnTo>
                  <a:pt x="0" y="419100"/>
                </a:lnTo>
                <a:close/>
              </a:path>
            </a:pathLst>
          </a:custGeom>
          <a:ln w="25400">
            <a:solidFill>
              <a:srgbClr val="3157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68161" y="5816574"/>
            <a:ext cx="3733800" cy="1042035"/>
          </a:xfrm>
          <a:custGeom>
            <a:avLst/>
            <a:gdLst/>
            <a:ahLst/>
            <a:cxnLst/>
            <a:rect l="l" t="t" r="r" b="b"/>
            <a:pathLst>
              <a:path w="3733800" h="1042034">
                <a:moveTo>
                  <a:pt x="3561334" y="112547"/>
                </a:moveTo>
                <a:lnTo>
                  <a:pt x="172465" y="112547"/>
                </a:lnTo>
                <a:lnTo>
                  <a:pt x="126617" y="118708"/>
                </a:lnTo>
                <a:lnTo>
                  <a:pt x="85419" y="136094"/>
                </a:lnTo>
                <a:lnTo>
                  <a:pt x="50514" y="163061"/>
                </a:lnTo>
                <a:lnTo>
                  <a:pt x="23546" y="197966"/>
                </a:lnTo>
                <a:lnTo>
                  <a:pt x="6160" y="239165"/>
                </a:lnTo>
                <a:lnTo>
                  <a:pt x="0" y="285013"/>
                </a:lnTo>
                <a:lnTo>
                  <a:pt x="0" y="974874"/>
                </a:lnTo>
                <a:lnTo>
                  <a:pt x="6160" y="1020723"/>
                </a:lnTo>
                <a:lnTo>
                  <a:pt x="14896" y="1041423"/>
                </a:lnTo>
                <a:lnTo>
                  <a:pt x="3718903" y="1041423"/>
                </a:lnTo>
                <a:lnTo>
                  <a:pt x="3727639" y="1020723"/>
                </a:lnTo>
                <a:lnTo>
                  <a:pt x="3733799" y="974874"/>
                </a:lnTo>
                <a:lnTo>
                  <a:pt x="3733799" y="285013"/>
                </a:lnTo>
                <a:lnTo>
                  <a:pt x="3727639" y="239165"/>
                </a:lnTo>
                <a:lnTo>
                  <a:pt x="3710253" y="197966"/>
                </a:lnTo>
                <a:lnTo>
                  <a:pt x="3683285" y="163061"/>
                </a:lnTo>
                <a:lnTo>
                  <a:pt x="3648380" y="136094"/>
                </a:lnTo>
                <a:lnTo>
                  <a:pt x="3607182" y="118708"/>
                </a:lnTo>
                <a:lnTo>
                  <a:pt x="3561334" y="112547"/>
                </a:lnTo>
                <a:close/>
              </a:path>
              <a:path w="3733800" h="1042034">
                <a:moveTo>
                  <a:pt x="477392" y="0"/>
                </a:moveTo>
                <a:lnTo>
                  <a:pt x="622300" y="112547"/>
                </a:lnTo>
                <a:lnTo>
                  <a:pt x="1555750" y="112547"/>
                </a:lnTo>
                <a:lnTo>
                  <a:pt x="477392" y="0"/>
                </a:lnTo>
                <a:close/>
              </a:path>
            </a:pathLst>
          </a:custGeom>
          <a:solidFill>
            <a:srgbClr val="E89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68161" y="5816574"/>
            <a:ext cx="3733800" cy="1042035"/>
          </a:xfrm>
          <a:custGeom>
            <a:avLst/>
            <a:gdLst/>
            <a:ahLst/>
            <a:cxnLst/>
            <a:rect l="l" t="t" r="r" b="b"/>
            <a:pathLst>
              <a:path w="3733800" h="1042034">
                <a:moveTo>
                  <a:pt x="0" y="285013"/>
                </a:moveTo>
                <a:lnTo>
                  <a:pt x="6160" y="239165"/>
                </a:lnTo>
                <a:lnTo>
                  <a:pt x="23546" y="197966"/>
                </a:lnTo>
                <a:lnTo>
                  <a:pt x="50514" y="163061"/>
                </a:lnTo>
                <a:lnTo>
                  <a:pt x="85419" y="136094"/>
                </a:lnTo>
                <a:lnTo>
                  <a:pt x="126617" y="118708"/>
                </a:lnTo>
                <a:lnTo>
                  <a:pt x="172465" y="112547"/>
                </a:lnTo>
                <a:lnTo>
                  <a:pt x="622300" y="112547"/>
                </a:lnTo>
                <a:lnTo>
                  <a:pt x="477392" y="0"/>
                </a:lnTo>
                <a:lnTo>
                  <a:pt x="1555750" y="112547"/>
                </a:lnTo>
                <a:lnTo>
                  <a:pt x="3561334" y="112547"/>
                </a:lnTo>
                <a:lnTo>
                  <a:pt x="3607182" y="118708"/>
                </a:lnTo>
                <a:lnTo>
                  <a:pt x="3648380" y="136094"/>
                </a:lnTo>
                <a:lnTo>
                  <a:pt x="3683285" y="163061"/>
                </a:lnTo>
                <a:lnTo>
                  <a:pt x="3710253" y="197966"/>
                </a:lnTo>
                <a:lnTo>
                  <a:pt x="3727639" y="239165"/>
                </a:lnTo>
                <a:lnTo>
                  <a:pt x="3733799" y="285013"/>
                </a:lnTo>
                <a:lnTo>
                  <a:pt x="3733799" y="543712"/>
                </a:lnTo>
                <a:lnTo>
                  <a:pt x="3733799" y="974874"/>
                </a:lnTo>
                <a:lnTo>
                  <a:pt x="3727639" y="1020723"/>
                </a:lnTo>
                <a:lnTo>
                  <a:pt x="3718903" y="1041423"/>
                </a:lnTo>
              </a:path>
            </a:pathLst>
          </a:custGeom>
          <a:ln w="25400">
            <a:solidFill>
              <a:srgbClr val="3157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68161" y="6101588"/>
            <a:ext cx="15240" cy="756920"/>
          </a:xfrm>
          <a:custGeom>
            <a:avLst/>
            <a:gdLst/>
            <a:ahLst/>
            <a:cxnLst/>
            <a:rect l="l" t="t" r="r" b="b"/>
            <a:pathLst>
              <a:path w="15239" h="756920">
                <a:moveTo>
                  <a:pt x="14896" y="756410"/>
                </a:moveTo>
                <a:lnTo>
                  <a:pt x="6160" y="735710"/>
                </a:lnTo>
                <a:lnTo>
                  <a:pt x="0" y="689861"/>
                </a:lnTo>
                <a:lnTo>
                  <a:pt x="0" y="258699"/>
                </a:lnTo>
                <a:lnTo>
                  <a:pt x="0" y="0"/>
                </a:lnTo>
              </a:path>
            </a:pathLst>
          </a:custGeom>
          <a:ln w="25400">
            <a:solidFill>
              <a:srgbClr val="3157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043421" y="6043676"/>
            <a:ext cx="33820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二氧化</a:t>
            </a:r>
            <a:r>
              <a:rPr sz="2400" b="1" spc="-5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硫吸收注意问题？</a:t>
            </a:r>
            <a:endParaRPr sz="24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57821" y="6413703"/>
            <a:ext cx="15532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性</a:t>
            </a:r>
            <a:r>
              <a:rPr sz="2400" b="1" spc="0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质</a:t>
            </a:r>
            <a:r>
              <a:rPr sz="2400" b="1" spc="-5">
                <a:solidFill>
                  <a:srgbClr val="FF0000"/>
                </a:solidFill>
                <a:latin typeface="Cambria" panose="02040503050406030204"/>
                <a:cs typeface="Cambria" panose="02040503050406030204"/>
              </a:rPr>
              <a:t>——</a:t>
            </a:r>
            <a:r>
              <a:rPr sz="2400" b="1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？</a:t>
            </a:r>
            <a:endParaRPr sz="24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1"/>
            </p:custDataLst>
          </p:nvPr>
        </p:nvSpPr>
        <p:spPr>
          <a:xfrm>
            <a:off x="-56515" y="88265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4625" y="869137"/>
          <a:ext cx="11824942" cy="598035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16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9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23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err="1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考点</a:t>
                      </a:r>
                      <a:endParaRPr lang="en-US" altLang="en-US" sz="2800" b="1" err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2020</a:t>
                      </a:r>
                      <a:endParaRPr lang="en-US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2021</a:t>
                      </a:r>
                      <a:endParaRPr lang="en-US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2022</a:t>
                      </a:r>
                      <a:endParaRPr lang="en-US" altLang="en-US" sz="2800" b="1"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2023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1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err="1"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实验情境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利用Cl</a:t>
                      </a:r>
                      <a:r>
                        <a:rPr lang="en-US" sz="2400" b="1" baseline="-250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氧化K</a:t>
                      </a:r>
                      <a:r>
                        <a:rPr lang="en-US" sz="2400" b="1" baseline="-250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MnO</a:t>
                      </a:r>
                      <a:r>
                        <a:rPr lang="en-US" sz="2400" b="1" baseline="-250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制备KMnO</a:t>
                      </a:r>
                      <a:r>
                        <a:rPr lang="en-US" sz="2400" b="1" baseline="-250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将WO</a:t>
                      </a:r>
                      <a:r>
                        <a:rPr lang="en-US" sz="2400" b="1" baseline="-250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还原为金属W再制备WCl</a:t>
                      </a:r>
                      <a:r>
                        <a:rPr lang="en-US" sz="2400" b="1" baseline="-250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利FeCl</a:t>
                      </a:r>
                      <a:r>
                        <a:rPr lang="en-US" sz="2400" b="1" baseline="-250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2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•4H</a:t>
                      </a:r>
                      <a:r>
                        <a:rPr lang="en-US" sz="2400" b="1" baseline="-250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2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O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和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SOCl</a:t>
                      </a:r>
                      <a:r>
                        <a:rPr lang="en-US" sz="2400" b="1" baseline="-250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2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制备FeCl</a:t>
                      </a:r>
                      <a:r>
                        <a:rPr lang="en-US" sz="2400" b="1" baseline="-250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en-US" altLang="en-US" sz="2400" b="1" baseline="-25000">
                        <a:solidFill>
                          <a:srgbClr val="FF000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利用Si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和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  <a:sym typeface="+mn-ea"/>
                        </a:rPr>
                        <a:t>HCl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制备SiHCl</a:t>
                      </a:r>
                      <a:r>
                        <a:rPr lang="en-US" sz="2400" b="1" baseline="-250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呈现方式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装置图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装置图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装置图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装置图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0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实验基础知识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altLang="en-US" sz="36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en-US" sz="36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altLang="en-US" sz="36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altLang="en-US" sz="3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07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仪器识别及使用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altLang="en-US" sz="36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altLang="en-US" sz="36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altLang="en-US" sz="36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altLang="en-US" sz="3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81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实验操作及技能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√</a:t>
                      </a: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en-US" sz="36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altLang="en-US" sz="36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altLang="en-US" sz="36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altLang="en-US" sz="36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514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化学</a:t>
                      </a: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计算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误差分析</a:t>
                      </a: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lang="zh-CN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sz="2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滴定计算</a:t>
                      </a: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√</a:t>
                      </a:r>
                      <a:endParaRPr 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(滴定计算)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sz="2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(滴定计算)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√</a:t>
                      </a:r>
                      <a:endParaRPr 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热重</a:t>
                      </a:r>
                      <a:r>
                        <a:rPr lang="en-US" sz="28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计算)</a:t>
                      </a:r>
                      <a:endParaRPr lang="en-US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圆角矩形 24"/>
          <p:cNvSpPr/>
          <p:nvPr>
            <p:custDataLst>
              <p:tags r:id="rId2"/>
            </p:custDataLst>
          </p:nvPr>
        </p:nvSpPr>
        <p:spPr>
          <a:xfrm>
            <a:off x="100965" y="150495"/>
            <a:ext cx="10448925" cy="654050"/>
          </a:xfrm>
          <a:prstGeom prst="roundRect">
            <a:avLst/>
          </a:prstGeom>
          <a:solidFill>
            <a:schemeClr val="bg2"/>
          </a:solidFill>
        </p:spPr>
        <p:txBody>
          <a:bodyPr vert="horz" wrap="square" lIns="101600" tIns="38100" rIns="76200" bIns="3810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2800" b="1" spc="200">
                <a:solidFill>
                  <a:srgbClr val="0903FB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一、山东高考题中化学实验综合题（物质制备实验题）统计</a:t>
            </a:r>
          </a:p>
        </p:txBody>
      </p:sp>
      <p:sp>
        <p:nvSpPr>
          <p:cNvPr id="2" name="矩形 1"/>
          <p:cNvSpPr/>
          <p:nvPr/>
        </p:nvSpPr>
        <p:spPr>
          <a:xfrm>
            <a:off x="183515" y="4074024"/>
            <a:ext cx="11824942" cy="1724775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1500" y="4914899"/>
            <a:ext cx="2476500" cy="194309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39672"/>
            <a:ext cx="4571238" cy="7234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6420611"/>
            <a:ext cx="9143999" cy="43738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7616" y="4156913"/>
            <a:ext cx="8055609" cy="1121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10"/>
              </a:spcBef>
              <a:tabLst>
                <a:tab pos="6679565" algn="l"/>
              </a:tabLst>
            </a:pPr>
            <a:r>
              <a:rPr sz="1200">
                <a:solidFill>
                  <a:srgbClr val="4679B0"/>
                </a:solidFill>
                <a:latin typeface="Wingdings 2" panose="05020102010507070707"/>
                <a:cs typeface="Wingdings 2" panose="05020102010507070707"/>
              </a:rPr>
              <a:t></a:t>
            </a:r>
            <a:r>
              <a:rPr sz="1200" spc="5">
                <a:solidFill>
                  <a:srgbClr val="4679B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（</a:t>
            </a:r>
            <a:r>
              <a:rPr sz="2400" spc="-5">
                <a:latin typeface="Cambria" panose="02040503050406030204"/>
                <a:cs typeface="Cambria" panose="02040503050406030204"/>
              </a:rPr>
              <a:t>3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）该滴定实验达终点的现象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是</a:t>
            </a:r>
            <a:r>
              <a:rPr sz="2400" u="heavy" spc="190">
                <a:latin typeface="华文楷体" panose="02010600040101010101" charset="-122"/>
                <a:cs typeface="华文楷体" panose="02010600040101010101" charset="-122"/>
              </a:rPr>
              <a:t> 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；滴定消耗</a:t>
            </a:r>
            <a:r>
              <a:rPr sz="2400" b="1" spc="-5">
                <a:latin typeface="仿宋" panose="02010609060101010101" charset="-122"/>
                <a:cs typeface="仿宋" panose="02010609060101010101" charset="-122"/>
              </a:rPr>
              <a:t>KIO</a:t>
            </a:r>
            <a:r>
              <a:rPr sz="2400" b="1" spc="-7" baseline="-21000">
                <a:latin typeface="仿宋" panose="02010609060101010101" charset="-122"/>
                <a:cs typeface="仿宋" panose="02010609060101010101" charset="-122"/>
              </a:rPr>
              <a:t>3</a:t>
            </a:r>
            <a:r>
              <a:rPr sz="2400" b="1" spc="-419" baseline="-21000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碱 性标准溶液</a:t>
            </a:r>
            <a:r>
              <a:rPr sz="2400" spc="-70">
                <a:latin typeface="华文楷体" panose="02010600040101010101" charset="-122"/>
                <a:cs typeface="华文楷体" panose="02010600040101010101" charset="-122"/>
              </a:rPr>
              <a:t> </a:t>
            </a:r>
            <a:r>
              <a:rPr sz="2400" spc="-85">
                <a:latin typeface="Cambria" panose="02040503050406030204"/>
                <a:cs typeface="Cambria" panose="02040503050406030204"/>
              </a:rPr>
              <a:t>V</a:t>
            </a:r>
            <a:r>
              <a:rPr sz="2400" spc="-5">
                <a:latin typeface="Cambria" panose="02040503050406030204"/>
                <a:cs typeface="Cambria" panose="02040503050406030204"/>
              </a:rPr>
              <a:t>m</a:t>
            </a:r>
            <a:r>
              <a:rPr sz="2400" spc="-10">
                <a:latin typeface="Cambria" panose="02040503050406030204"/>
                <a:cs typeface="Cambria" panose="02040503050406030204"/>
              </a:rPr>
              <a:t>L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，样品中硫的质量分数</a:t>
            </a:r>
            <a:r>
              <a:rPr sz="2400" spc="0">
                <a:latin typeface="华文楷体" panose="02010600040101010101" charset="-122"/>
                <a:cs typeface="华文楷体" panose="02010600040101010101" charset="-122"/>
              </a:rPr>
              <a:t>是</a:t>
            </a:r>
            <a:r>
              <a:rPr sz="2400" u="heavy">
                <a:latin typeface="Cambria" panose="02040503050406030204"/>
                <a:cs typeface="Cambria" panose="02040503050406030204"/>
              </a:rPr>
              <a:t> 	</a:t>
            </a:r>
            <a:r>
              <a:rPr sz="2400" spc="-5">
                <a:latin typeface="Cambria" panose="02040503050406030204"/>
                <a:cs typeface="Cambria" panose="02040503050406030204"/>
              </a:rPr>
              <a:t>(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用代数式 表示</a:t>
            </a:r>
            <a:r>
              <a:rPr sz="2400" spc="-5">
                <a:latin typeface="Cambria" panose="02040503050406030204"/>
                <a:cs typeface="Cambria" panose="02040503050406030204"/>
              </a:rPr>
              <a:t>)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。</a:t>
            </a:r>
          </a:p>
        </p:txBody>
      </p:sp>
      <p:sp>
        <p:nvSpPr>
          <p:cNvPr id="7" name="object 7"/>
          <p:cNvSpPr/>
          <p:nvPr/>
        </p:nvSpPr>
        <p:spPr>
          <a:xfrm>
            <a:off x="1786127" y="149352"/>
            <a:ext cx="8619744" cy="282244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8604" y="6081267"/>
            <a:ext cx="914400" cy="341630"/>
          </a:xfrm>
          <a:custGeom>
            <a:avLst/>
            <a:gdLst/>
            <a:ahLst/>
            <a:cxnLst/>
            <a:rect l="l" t="t" r="r" b="b"/>
            <a:pathLst>
              <a:path w="914400" h="341629">
                <a:moveTo>
                  <a:pt x="0" y="341375"/>
                </a:moveTo>
                <a:lnTo>
                  <a:pt x="914400" y="341375"/>
                </a:lnTo>
                <a:lnTo>
                  <a:pt x="914400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2605" y="6081267"/>
            <a:ext cx="338455" cy="341630"/>
          </a:xfrm>
          <a:custGeom>
            <a:avLst/>
            <a:gdLst/>
            <a:ahLst/>
            <a:cxnLst/>
            <a:rect l="l" t="t" r="r" b="b"/>
            <a:pathLst>
              <a:path w="338454" h="341629">
                <a:moveTo>
                  <a:pt x="0" y="341375"/>
                </a:moveTo>
                <a:lnTo>
                  <a:pt x="338327" y="341375"/>
                </a:lnTo>
                <a:lnTo>
                  <a:pt x="338327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0932" y="6081267"/>
            <a:ext cx="1219200" cy="341630"/>
          </a:xfrm>
          <a:custGeom>
            <a:avLst/>
            <a:gdLst/>
            <a:ahLst/>
            <a:cxnLst/>
            <a:rect l="l" t="t" r="r" b="b"/>
            <a:pathLst>
              <a:path w="1219200" h="341629">
                <a:moveTo>
                  <a:pt x="0" y="341375"/>
                </a:moveTo>
                <a:lnTo>
                  <a:pt x="1219200" y="341375"/>
                </a:lnTo>
                <a:lnTo>
                  <a:pt x="1219200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64868" y="6036360"/>
            <a:ext cx="7849234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标答：</a:t>
            </a:r>
            <a:r>
              <a:rPr sz="2400" spc="-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24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分保持气流不断，溶液变</a:t>
            </a:r>
            <a:r>
              <a:rPr sz="2400" spc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24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浅蓝色后，</a:t>
            </a:r>
            <a:r>
              <a:rPr sz="2400" spc="-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30</a:t>
            </a:r>
            <a:r>
              <a:rPr sz="24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秒不褪色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tabLst>
                <a:tab pos="741045" algn="l"/>
              </a:tabLst>
            </a:pPr>
            <a:r>
              <a:rPr sz="2400" spc="-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4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	</a:t>
            </a:r>
            <a:r>
              <a:rPr sz="2400" spc="-5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0.192v/a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27897" y="3154552"/>
            <a:ext cx="1685925" cy="279400"/>
          </a:xfrm>
          <a:custGeom>
            <a:avLst/>
            <a:gdLst/>
            <a:ahLst/>
            <a:cxnLst/>
            <a:rect l="l" t="t" r="r" b="b"/>
            <a:pathLst>
              <a:path w="1685925" h="279400">
                <a:moveTo>
                  <a:pt x="0" y="278891"/>
                </a:moveTo>
                <a:lnTo>
                  <a:pt x="1685544" y="278891"/>
                </a:lnTo>
                <a:lnTo>
                  <a:pt x="1685544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8215" y="3489833"/>
            <a:ext cx="562610" cy="279400"/>
          </a:xfrm>
          <a:custGeom>
            <a:avLst/>
            <a:gdLst/>
            <a:ahLst/>
            <a:cxnLst/>
            <a:rect l="l" t="t" r="r" b="b"/>
            <a:pathLst>
              <a:path w="562610" h="279400">
                <a:moveTo>
                  <a:pt x="0" y="278891"/>
                </a:moveTo>
                <a:lnTo>
                  <a:pt x="562355" y="278891"/>
                </a:lnTo>
                <a:lnTo>
                  <a:pt x="562355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1038" y="3489833"/>
            <a:ext cx="281940" cy="279400"/>
          </a:xfrm>
          <a:custGeom>
            <a:avLst/>
            <a:gdLst/>
            <a:ahLst/>
            <a:cxnLst/>
            <a:rect l="l" t="t" r="r" b="b"/>
            <a:pathLst>
              <a:path w="281939" h="279400">
                <a:moveTo>
                  <a:pt x="0" y="278891"/>
                </a:moveTo>
                <a:lnTo>
                  <a:pt x="281939" y="278891"/>
                </a:lnTo>
                <a:lnTo>
                  <a:pt x="281939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52977" y="3489833"/>
            <a:ext cx="142240" cy="279400"/>
          </a:xfrm>
          <a:custGeom>
            <a:avLst/>
            <a:gdLst/>
            <a:ahLst/>
            <a:cxnLst/>
            <a:rect l="l" t="t" r="r" b="b"/>
            <a:pathLst>
              <a:path w="142239" h="279400">
                <a:moveTo>
                  <a:pt x="0" y="278891"/>
                </a:moveTo>
                <a:lnTo>
                  <a:pt x="141731" y="278891"/>
                </a:lnTo>
                <a:lnTo>
                  <a:pt x="141731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94710" y="3489833"/>
            <a:ext cx="281940" cy="279400"/>
          </a:xfrm>
          <a:custGeom>
            <a:avLst/>
            <a:gdLst/>
            <a:ahLst/>
            <a:cxnLst/>
            <a:rect l="l" t="t" r="r" b="b"/>
            <a:pathLst>
              <a:path w="281939" h="279400">
                <a:moveTo>
                  <a:pt x="0" y="278891"/>
                </a:moveTo>
                <a:lnTo>
                  <a:pt x="281939" y="278891"/>
                </a:lnTo>
                <a:lnTo>
                  <a:pt x="281939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76650" y="3489833"/>
            <a:ext cx="94615" cy="279400"/>
          </a:xfrm>
          <a:custGeom>
            <a:avLst/>
            <a:gdLst/>
            <a:ahLst/>
            <a:cxnLst/>
            <a:rect l="l" t="t" r="r" b="b"/>
            <a:pathLst>
              <a:path w="94614" h="279400">
                <a:moveTo>
                  <a:pt x="0" y="278891"/>
                </a:moveTo>
                <a:lnTo>
                  <a:pt x="94487" y="278891"/>
                </a:lnTo>
                <a:lnTo>
                  <a:pt x="94487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1138" y="3489833"/>
            <a:ext cx="1125220" cy="279400"/>
          </a:xfrm>
          <a:custGeom>
            <a:avLst/>
            <a:gdLst/>
            <a:ahLst/>
            <a:cxnLst/>
            <a:rect l="l" t="t" r="r" b="b"/>
            <a:pathLst>
              <a:path w="1125220" h="279400">
                <a:moveTo>
                  <a:pt x="0" y="278891"/>
                </a:moveTo>
                <a:lnTo>
                  <a:pt x="1124712" y="278891"/>
                </a:lnTo>
                <a:lnTo>
                  <a:pt x="1124712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95850" y="3489833"/>
            <a:ext cx="140335" cy="279400"/>
          </a:xfrm>
          <a:custGeom>
            <a:avLst/>
            <a:gdLst/>
            <a:ahLst/>
            <a:cxnLst/>
            <a:rect l="l" t="t" r="r" b="b"/>
            <a:pathLst>
              <a:path w="140335" h="279400">
                <a:moveTo>
                  <a:pt x="0" y="278891"/>
                </a:moveTo>
                <a:lnTo>
                  <a:pt x="140208" y="278891"/>
                </a:lnTo>
                <a:lnTo>
                  <a:pt x="140208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36058" y="3489833"/>
            <a:ext cx="3655060" cy="279400"/>
          </a:xfrm>
          <a:custGeom>
            <a:avLst/>
            <a:gdLst/>
            <a:ahLst/>
            <a:cxnLst/>
            <a:rect l="l" t="t" r="r" b="b"/>
            <a:pathLst>
              <a:path w="3655059" h="279400">
                <a:moveTo>
                  <a:pt x="0" y="278891"/>
                </a:moveTo>
                <a:lnTo>
                  <a:pt x="3654551" y="278891"/>
                </a:lnTo>
                <a:lnTo>
                  <a:pt x="3654551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90609" y="3489833"/>
            <a:ext cx="140335" cy="279400"/>
          </a:xfrm>
          <a:custGeom>
            <a:avLst/>
            <a:gdLst/>
            <a:ahLst/>
            <a:cxnLst/>
            <a:rect l="l" t="t" r="r" b="b"/>
            <a:pathLst>
              <a:path w="140334" h="279400">
                <a:moveTo>
                  <a:pt x="0" y="278891"/>
                </a:moveTo>
                <a:lnTo>
                  <a:pt x="140207" y="278891"/>
                </a:lnTo>
                <a:lnTo>
                  <a:pt x="140207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30818" y="3489833"/>
            <a:ext cx="1125220" cy="279400"/>
          </a:xfrm>
          <a:custGeom>
            <a:avLst/>
            <a:gdLst/>
            <a:ahLst/>
            <a:cxnLst/>
            <a:rect l="l" t="t" r="r" b="b"/>
            <a:pathLst>
              <a:path w="1125220" h="279400">
                <a:moveTo>
                  <a:pt x="0" y="278891"/>
                </a:moveTo>
                <a:lnTo>
                  <a:pt x="1124712" y="278891"/>
                </a:lnTo>
                <a:lnTo>
                  <a:pt x="1124712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28215" y="3825113"/>
            <a:ext cx="2528570" cy="279400"/>
          </a:xfrm>
          <a:custGeom>
            <a:avLst/>
            <a:gdLst/>
            <a:ahLst/>
            <a:cxnLst/>
            <a:rect l="l" t="t" r="r" b="b"/>
            <a:pathLst>
              <a:path w="2528570" h="279400">
                <a:moveTo>
                  <a:pt x="0" y="278892"/>
                </a:moveTo>
                <a:lnTo>
                  <a:pt x="2528316" y="278892"/>
                </a:lnTo>
                <a:lnTo>
                  <a:pt x="2528316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115718" y="2760091"/>
            <a:ext cx="7908290" cy="136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b="1">
                <a:latin typeface="仿宋" panose="02010609060101010101" charset="-122"/>
                <a:cs typeface="仿宋" panose="02010609060101010101" charset="-122"/>
              </a:rPr>
              <a:t>③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滴定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：</a:t>
            </a:r>
            <a:r>
              <a:rPr sz="2200" b="1" spc="5">
                <a:latin typeface="仿宋" panose="02010609060101010101" charset="-122"/>
                <a:cs typeface="仿宋" panose="02010609060101010101" charset="-122"/>
              </a:rPr>
              <a:t>当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F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内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溶液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浅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蓝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色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消退</a:t>
            </a:r>
            <a:r>
              <a:rPr sz="2200" b="1" spc="25">
                <a:latin typeface="仿宋" panose="02010609060101010101" charset="-122"/>
                <a:cs typeface="仿宋" panose="02010609060101010101" charset="-122"/>
              </a:rPr>
              <a:t>时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(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发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生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反应：</a:t>
            </a:r>
            <a:endParaRPr sz="2200">
              <a:latin typeface="仿宋" panose="02010609060101010101" charset="-122"/>
              <a:cs typeface="仿宋" panose="02010609060101010101" charset="-122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SO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+I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+2H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O=H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SO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4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+2HI)，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立即</a:t>
            </a:r>
            <a:r>
              <a:rPr sz="2200" b="1" spc="5">
                <a:latin typeface="仿宋" panose="02010609060101010101" charset="-122"/>
                <a:cs typeface="仿宋" panose="02010609060101010101" charset="-122"/>
              </a:rPr>
              <a:t>用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KIO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3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碱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性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标准溶</a:t>
            </a:r>
            <a:r>
              <a:rPr sz="2200" b="1" spc="15">
                <a:latin typeface="仿宋" panose="02010609060101010101" charset="-122"/>
                <a:cs typeface="仿宋" panose="02010609060101010101" charset="-122"/>
              </a:rPr>
              <a:t>液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滴定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至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浅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蓝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色 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复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现。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随</a:t>
            </a:r>
            <a:r>
              <a:rPr sz="2200" b="1" spc="100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SO</a:t>
            </a:r>
            <a:r>
              <a:rPr sz="2175" b="1" spc="-7" baseline="-21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不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断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进</a:t>
            </a:r>
            <a:r>
              <a:rPr sz="2200" b="1" spc="5">
                <a:latin typeface="仿宋" panose="02010609060101010101" charset="-122"/>
                <a:cs typeface="仿宋" panose="02010609060101010101" charset="-122"/>
              </a:rPr>
              <a:t>入</a:t>
            </a:r>
            <a:r>
              <a:rPr sz="2200" b="1" spc="-5">
                <a:latin typeface="仿宋" panose="02010609060101010101" charset="-122"/>
                <a:cs typeface="仿宋" panose="02010609060101010101" charset="-122"/>
              </a:rPr>
              <a:t>F，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滴定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过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程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中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溶液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颜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色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“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消</a:t>
            </a:r>
            <a:r>
              <a:rPr sz="2200" b="1" spc="35">
                <a:latin typeface="仿宋" panose="02010609060101010101" charset="-122"/>
                <a:cs typeface="仿宋" panose="02010609060101010101" charset="-122"/>
              </a:rPr>
              <a:t>退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-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变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蓝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”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不 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断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变换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，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直</a:t>
            </a:r>
            <a:r>
              <a:rPr sz="2200" b="1">
                <a:latin typeface="仿宋" panose="02010609060101010101" charset="-122"/>
                <a:cs typeface="仿宋" panose="02010609060101010101" charset="-122"/>
              </a:rPr>
              <a:t>至</a:t>
            </a:r>
            <a:r>
              <a:rPr sz="2200" b="1" spc="-10">
                <a:latin typeface="仿宋" panose="02010609060101010101" charset="-122"/>
                <a:cs typeface="仿宋" panose="02010609060101010101" charset="-122"/>
              </a:rPr>
              <a:t>终点</a:t>
            </a:r>
            <a:r>
              <a:rPr sz="2200" b="1" spc="-15">
                <a:latin typeface="仿宋" panose="02010609060101010101" charset="-122"/>
                <a:cs typeface="仿宋" panose="02010609060101010101" charset="-122"/>
              </a:rPr>
              <a:t>。</a:t>
            </a:r>
            <a:endParaRPr sz="220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76800" y="4934711"/>
            <a:ext cx="5210556" cy="9799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05369" y="4964302"/>
            <a:ext cx="3646170" cy="919480"/>
          </a:xfrm>
          <a:custGeom>
            <a:avLst/>
            <a:gdLst/>
            <a:ahLst/>
            <a:cxnLst/>
            <a:rect l="l" t="t" r="r" b="b"/>
            <a:pathLst>
              <a:path w="3646170" h="919478">
                <a:moveTo>
                  <a:pt x="1501798" y="0"/>
                </a:moveTo>
                <a:lnTo>
                  <a:pt x="1441882" y="176"/>
                </a:lnTo>
                <a:lnTo>
                  <a:pt x="1382293" y="1100"/>
                </a:lnTo>
                <a:lnTo>
                  <a:pt x="1323095" y="2760"/>
                </a:lnTo>
                <a:lnTo>
                  <a:pt x="1264353" y="5146"/>
                </a:lnTo>
                <a:lnTo>
                  <a:pt x="1206131" y="8249"/>
                </a:lnTo>
                <a:lnTo>
                  <a:pt x="1148495" y="12056"/>
                </a:lnTo>
                <a:lnTo>
                  <a:pt x="1091508" y="16558"/>
                </a:lnTo>
                <a:lnTo>
                  <a:pt x="1035235" y="21743"/>
                </a:lnTo>
                <a:lnTo>
                  <a:pt x="979740" y="27603"/>
                </a:lnTo>
                <a:lnTo>
                  <a:pt x="925089" y="34125"/>
                </a:lnTo>
                <a:lnTo>
                  <a:pt x="871345" y="41299"/>
                </a:lnTo>
                <a:lnTo>
                  <a:pt x="818573" y="49115"/>
                </a:lnTo>
                <a:lnTo>
                  <a:pt x="766838" y="57563"/>
                </a:lnTo>
                <a:lnTo>
                  <a:pt x="716203" y="66631"/>
                </a:lnTo>
                <a:lnTo>
                  <a:pt x="666734" y="76309"/>
                </a:lnTo>
                <a:lnTo>
                  <a:pt x="618496" y="86587"/>
                </a:lnTo>
                <a:lnTo>
                  <a:pt x="571551" y="97454"/>
                </a:lnTo>
                <a:lnTo>
                  <a:pt x="525966" y="108900"/>
                </a:lnTo>
                <a:lnTo>
                  <a:pt x="481805" y="120914"/>
                </a:lnTo>
                <a:lnTo>
                  <a:pt x="439131" y="133485"/>
                </a:lnTo>
                <a:lnTo>
                  <a:pt x="398010" y="146602"/>
                </a:lnTo>
                <a:lnTo>
                  <a:pt x="358506" y="160257"/>
                </a:lnTo>
                <a:lnTo>
                  <a:pt x="320684" y="174437"/>
                </a:lnTo>
                <a:lnTo>
                  <a:pt x="284607" y="189132"/>
                </a:lnTo>
                <a:lnTo>
                  <a:pt x="217951" y="220026"/>
                </a:lnTo>
                <a:lnTo>
                  <a:pt x="159053" y="252854"/>
                </a:lnTo>
                <a:lnTo>
                  <a:pt x="108430" y="287533"/>
                </a:lnTo>
                <a:lnTo>
                  <a:pt x="66597" y="323977"/>
                </a:lnTo>
                <a:lnTo>
                  <a:pt x="29083" y="369561"/>
                </a:lnTo>
                <a:lnTo>
                  <a:pt x="7048" y="415205"/>
                </a:lnTo>
                <a:lnTo>
                  <a:pt x="0" y="460618"/>
                </a:lnTo>
                <a:lnTo>
                  <a:pt x="1941" y="483149"/>
                </a:lnTo>
                <a:lnTo>
                  <a:pt x="16445" y="527676"/>
                </a:lnTo>
                <a:lnTo>
                  <a:pt x="44703" y="571252"/>
                </a:lnTo>
                <a:lnTo>
                  <a:pt x="86345" y="613688"/>
                </a:lnTo>
                <a:lnTo>
                  <a:pt x="140502" y="654391"/>
                </a:lnTo>
                <a:lnTo>
                  <a:pt x="207058" y="693376"/>
                </a:lnTo>
                <a:lnTo>
                  <a:pt x="244784" y="712097"/>
                </a:lnTo>
                <a:lnTo>
                  <a:pt x="285393" y="730254"/>
                </a:lnTo>
                <a:lnTo>
                  <a:pt x="328824" y="747812"/>
                </a:lnTo>
                <a:lnTo>
                  <a:pt x="375015" y="764735"/>
                </a:lnTo>
                <a:lnTo>
                  <a:pt x="423904" y="780987"/>
                </a:lnTo>
                <a:lnTo>
                  <a:pt x="475429" y="796531"/>
                </a:lnTo>
                <a:lnTo>
                  <a:pt x="529530" y="811331"/>
                </a:lnTo>
                <a:lnTo>
                  <a:pt x="586144" y="825351"/>
                </a:lnTo>
                <a:lnTo>
                  <a:pt x="645209" y="838556"/>
                </a:lnTo>
                <a:lnTo>
                  <a:pt x="706665" y="850909"/>
                </a:lnTo>
                <a:lnTo>
                  <a:pt x="770448" y="862373"/>
                </a:lnTo>
                <a:lnTo>
                  <a:pt x="836499" y="872913"/>
                </a:lnTo>
                <a:lnTo>
                  <a:pt x="904754" y="882493"/>
                </a:lnTo>
                <a:lnTo>
                  <a:pt x="975153" y="891076"/>
                </a:lnTo>
                <a:lnTo>
                  <a:pt x="1047634" y="898627"/>
                </a:lnTo>
                <a:lnTo>
                  <a:pt x="1108033" y="903975"/>
                </a:lnTo>
                <a:lnTo>
                  <a:pt x="1168556" y="908502"/>
                </a:lnTo>
                <a:lnTo>
                  <a:pt x="1229139" y="912219"/>
                </a:lnTo>
                <a:lnTo>
                  <a:pt x="1289718" y="915136"/>
                </a:lnTo>
                <a:lnTo>
                  <a:pt x="1350227" y="917265"/>
                </a:lnTo>
                <a:lnTo>
                  <a:pt x="1410603" y="918614"/>
                </a:lnTo>
                <a:lnTo>
                  <a:pt x="1470781" y="919195"/>
                </a:lnTo>
                <a:lnTo>
                  <a:pt x="1530697" y="919019"/>
                </a:lnTo>
                <a:lnTo>
                  <a:pt x="1590285" y="918096"/>
                </a:lnTo>
                <a:lnTo>
                  <a:pt x="1649482" y="916436"/>
                </a:lnTo>
                <a:lnTo>
                  <a:pt x="1708223" y="914051"/>
                </a:lnTo>
                <a:lnTo>
                  <a:pt x="1766443" y="910949"/>
                </a:lnTo>
                <a:lnTo>
                  <a:pt x="1824079" y="907143"/>
                </a:lnTo>
                <a:lnTo>
                  <a:pt x="1881065" y="902643"/>
                </a:lnTo>
                <a:lnTo>
                  <a:pt x="1937337" y="897458"/>
                </a:lnTo>
                <a:lnTo>
                  <a:pt x="1992831" y="891601"/>
                </a:lnTo>
                <a:lnTo>
                  <a:pt x="2047481" y="885080"/>
                </a:lnTo>
                <a:lnTo>
                  <a:pt x="2101225" y="877907"/>
                </a:lnTo>
                <a:lnTo>
                  <a:pt x="2153996" y="870093"/>
                </a:lnTo>
                <a:lnTo>
                  <a:pt x="2205731" y="861647"/>
                </a:lnTo>
                <a:lnTo>
                  <a:pt x="2256366" y="852581"/>
                </a:lnTo>
                <a:lnTo>
                  <a:pt x="2305835" y="842904"/>
                </a:lnTo>
                <a:lnTo>
                  <a:pt x="2354074" y="832628"/>
                </a:lnTo>
                <a:lnTo>
                  <a:pt x="2401019" y="821762"/>
                </a:lnTo>
                <a:lnTo>
                  <a:pt x="2446605" y="810318"/>
                </a:lnTo>
                <a:lnTo>
                  <a:pt x="2490768" y="798306"/>
                </a:lnTo>
                <a:lnTo>
                  <a:pt x="2533443" y="785737"/>
                </a:lnTo>
                <a:lnTo>
                  <a:pt x="2574565" y="772620"/>
                </a:lnTo>
                <a:lnTo>
                  <a:pt x="2614072" y="758967"/>
                </a:lnTo>
                <a:lnTo>
                  <a:pt x="2651896" y="744788"/>
                </a:lnTo>
                <a:lnTo>
                  <a:pt x="2687975" y="730094"/>
                </a:lnTo>
                <a:lnTo>
                  <a:pt x="2754639" y="699201"/>
                </a:lnTo>
                <a:lnTo>
                  <a:pt x="2813545" y="666374"/>
                </a:lnTo>
                <a:lnTo>
                  <a:pt x="2864179" y="631695"/>
                </a:lnTo>
                <a:lnTo>
                  <a:pt x="2906025" y="595249"/>
                </a:lnTo>
                <a:lnTo>
                  <a:pt x="3645800" y="531749"/>
                </a:lnTo>
                <a:lnTo>
                  <a:pt x="2966858" y="420878"/>
                </a:lnTo>
                <a:lnTo>
                  <a:pt x="2958623" y="397710"/>
                </a:lnTo>
                <a:lnTo>
                  <a:pt x="2946709" y="374868"/>
                </a:lnTo>
                <a:lnTo>
                  <a:pt x="2912178" y="330293"/>
                </a:lnTo>
                <a:lnTo>
                  <a:pt x="2863942" y="287411"/>
                </a:lnTo>
                <a:lnTo>
                  <a:pt x="2802680" y="246484"/>
                </a:lnTo>
                <a:lnTo>
                  <a:pt x="2767375" y="226834"/>
                </a:lnTo>
                <a:lnTo>
                  <a:pt x="2729068" y="207770"/>
                </a:lnTo>
                <a:lnTo>
                  <a:pt x="2687843" y="189324"/>
                </a:lnTo>
                <a:lnTo>
                  <a:pt x="2643786" y="171530"/>
                </a:lnTo>
                <a:lnTo>
                  <a:pt x="2596979" y="154418"/>
                </a:lnTo>
                <a:lnTo>
                  <a:pt x="2547510" y="138022"/>
                </a:lnTo>
                <a:lnTo>
                  <a:pt x="2495461" y="122375"/>
                </a:lnTo>
                <a:lnTo>
                  <a:pt x="2440918" y="107508"/>
                </a:lnTo>
                <a:lnTo>
                  <a:pt x="2383965" y="93454"/>
                </a:lnTo>
                <a:lnTo>
                  <a:pt x="2324688" y="80246"/>
                </a:lnTo>
                <a:lnTo>
                  <a:pt x="2263171" y="67916"/>
                </a:lnTo>
                <a:lnTo>
                  <a:pt x="2199498" y="56497"/>
                </a:lnTo>
                <a:lnTo>
                  <a:pt x="2133755" y="46021"/>
                </a:lnTo>
                <a:lnTo>
                  <a:pt x="2066026" y="36520"/>
                </a:lnTo>
                <a:lnTo>
                  <a:pt x="1996396" y="28027"/>
                </a:lnTo>
                <a:lnTo>
                  <a:pt x="1924950" y="20574"/>
                </a:lnTo>
                <a:lnTo>
                  <a:pt x="1864551" y="15224"/>
                </a:lnTo>
                <a:lnTo>
                  <a:pt x="1804027" y="10696"/>
                </a:lnTo>
                <a:lnTo>
                  <a:pt x="1743443" y="6978"/>
                </a:lnTo>
                <a:lnTo>
                  <a:pt x="1682864" y="4059"/>
                </a:lnTo>
                <a:lnTo>
                  <a:pt x="1622354" y="1931"/>
                </a:lnTo>
                <a:lnTo>
                  <a:pt x="1561977" y="581"/>
                </a:lnTo>
                <a:lnTo>
                  <a:pt x="150179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05369" y="4964302"/>
            <a:ext cx="3646170" cy="919480"/>
          </a:xfrm>
          <a:custGeom>
            <a:avLst/>
            <a:gdLst/>
            <a:ahLst/>
            <a:cxnLst/>
            <a:rect l="l" t="t" r="r" b="b"/>
            <a:pathLst>
              <a:path w="3646170" h="919478">
                <a:moveTo>
                  <a:pt x="3645800" y="531749"/>
                </a:moveTo>
                <a:lnTo>
                  <a:pt x="2906025" y="595249"/>
                </a:lnTo>
                <a:lnTo>
                  <a:pt x="2886233" y="613688"/>
                </a:lnTo>
                <a:lnTo>
                  <a:pt x="2864179" y="631695"/>
                </a:lnTo>
                <a:lnTo>
                  <a:pt x="2813545" y="666374"/>
                </a:lnTo>
                <a:lnTo>
                  <a:pt x="2754639" y="699201"/>
                </a:lnTo>
                <a:lnTo>
                  <a:pt x="2687975" y="730094"/>
                </a:lnTo>
                <a:lnTo>
                  <a:pt x="2651896" y="744788"/>
                </a:lnTo>
                <a:lnTo>
                  <a:pt x="2614072" y="758967"/>
                </a:lnTo>
                <a:lnTo>
                  <a:pt x="2574565" y="772620"/>
                </a:lnTo>
                <a:lnTo>
                  <a:pt x="2533443" y="785737"/>
                </a:lnTo>
                <a:lnTo>
                  <a:pt x="2490768" y="798306"/>
                </a:lnTo>
                <a:lnTo>
                  <a:pt x="2446605" y="810318"/>
                </a:lnTo>
                <a:lnTo>
                  <a:pt x="2401019" y="821762"/>
                </a:lnTo>
                <a:lnTo>
                  <a:pt x="2354074" y="832628"/>
                </a:lnTo>
                <a:lnTo>
                  <a:pt x="2305835" y="842904"/>
                </a:lnTo>
                <a:lnTo>
                  <a:pt x="2256366" y="852581"/>
                </a:lnTo>
                <a:lnTo>
                  <a:pt x="2205731" y="861647"/>
                </a:lnTo>
                <a:lnTo>
                  <a:pt x="2153996" y="870093"/>
                </a:lnTo>
                <a:lnTo>
                  <a:pt x="2101225" y="877907"/>
                </a:lnTo>
                <a:lnTo>
                  <a:pt x="2047481" y="885080"/>
                </a:lnTo>
                <a:lnTo>
                  <a:pt x="1992831" y="891601"/>
                </a:lnTo>
                <a:lnTo>
                  <a:pt x="1937337" y="897458"/>
                </a:lnTo>
                <a:lnTo>
                  <a:pt x="1881065" y="902643"/>
                </a:lnTo>
                <a:lnTo>
                  <a:pt x="1824079" y="907143"/>
                </a:lnTo>
                <a:lnTo>
                  <a:pt x="1766443" y="910949"/>
                </a:lnTo>
                <a:lnTo>
                  <a:pt x="1708223" y="914051"/>
                </a:lnTo>
                <a:lnTo>
                  <a:pt x="1649482" y="916436"/>
                </a:lnTo>
                <a:lnTo>
                  <a:pt x="1590285" y="918096"/>
                </a:lnTo>
                <a:lnTo>
                  <a:pt x="1530697" y="919019"/>
                </a:lnTo>
                <a:lnTo>
                  <a:pt x="1470781" y="919195"/>
                </a:lnTo>
                <a:lnTo>
                  <a:pt x="1410603" y="918614"/>
                </a:lnTo>
                <a:lnTo>
                  <a:pt x="1350227" y="917265"/>
                </a:lnTo>
                <a:lnTo>
                  <a:pt x="1289718" y="915136"/>
                </a:lnTo>
                <a:lnTo>
                  <a:pt x="1229139" y="912219"/>
                </a:lnTo>
                <a:lnTo>
                  <a:pt x="1168556" y="908502"/>
                </a:lnTo>
                <a:lnTo>
                  <a:pt x="1108033" y="903975"/>
                </a:lnTo>
                <a:lnTo>
                  <a:pt x="1047634" y="898627"/>
                </a:lnTo>
                <a:lnTo>
                  <a:pt x="975153" y="891076"/>
                </a:lnTo>
                <a:lnTo>
                  <a:pt x="904754" y="882493"/>
                </a:lnTo>
                <a:lnTo>
                  <a:pt x="836499" y="872913"/>
                </a:lnTo>
                <a:lnTo>
                  <a:pt x="770448" y="862373"/>
                </a:lnTo>
                <a:lnTo>
                  <a:pt x="706665" y="850909"/>
                </a:lnTo>
                <a:lnTo>
                  <a:pt x="645209" y="838556"/>
                </a:lnTo>
                <a:lnTo>
                  <a:pt x="586144" y="825351"/>
                </a:lnTo>
                <a:lnTo>
                  <a:pt x="529530" y="811331"/>
                </a:lnTo>
                <a:lnTo>
                  <a:pt x="475429" y="796531"/>
                </a:lnTo>
                <a:lnTo>
                  <a:pt x="423904" y="780987"/>
                </a:lnTo>
                <a:lnTo>
                  <a:pt x="375015" y="764735"/>
                </a:lnTo>
                <a:lnTo>
                  <a:pt x="328824" y="747812"/>
                </a:lnTo>
                <a:lnTo>
                  <a:pt x="285393" y="730254"/>
                </a:lnTo>
                <a:lnTo>
                  <a:pt x="244784" y="712097"/>
                </a:lnTo>
                <a:lnTo>
                  <a:pt x="207058" y="693376"/>
                </a:lnTo>
                <a:lnTo>
                  <a:pt x="172277" y="674129"/>
                </a:lnTo>
                <a:lnTo>
                  <a:pt x="111796" y="634198"/>
                </a:lnTo>
                <a:lnTo>
                  <a:pt x="63834" y="592592"/>
                </a:lnTo>
                <a:lnTo>
                  <a:pt x="28886" y="549601"/>
                </a:lnTo>
                <a:lnTo>
                  <a:pt x="7443" y="505513"/>
                </a:lnTo>
                <a:lnTo>
                  <a:pt x="0" y="460618"/>
                </a:lnTo>
                <a:lnTo>
                  <a:pt x="1682" y="437958"/>
                </a:lnTo>
                <a:lnTo>
                  <a:pt x="16162" y="392394"/>
                </a:lnTo>
                <a:lnTo>
                  <a:pt x="45874" y="346744"/>
                </a:lnTo>
                <a:lnTo>
                  <a:pt x="86382" y="305540"/>
                </a:lnTo>
                <a:lnTo>
                  <a:pt x="132675" y="269968"/>
                </a:lnTo>
                <a:lnTo>
                  <a:pt x="187500" y="236204"/>
                </a:lnTo>
                <a:lnTo>
                  <a:pt x="250342" y="204332"/>
                </a:lnTo>
                <a:lnTo>
                  <a:pt x="320684" y="174437"/>
                </a:lnTo>
                <a:lnTo>
                  <a:pt x="358506" y="160257"/>
                </a:lnTo>
                <a:lnTo>
                  <a:pt x="398010" y="146602"/>
                </a:lnTo>
                <a:lnTo>
                  <a:pt x="439131" y="133485"/>
                </a:lnTo>
                <a:lnTo>
                  <a:pt x="481805" y="120914"/>
                </a:lnTo>
                <a:lnTo>
                  <a:pt x="525966" y="108900"/>
                </a:lnTo>
                <a:lnTo>
                  <a:pt x="571551" y="97454"/>
                </a:lnTo>
                <a:lnTo>
                  <a:pt x="618496" y="86587"/>
                </a:lnTo>
                <a:lnTo>
                  <a:pt x="666734" y="76309"/>
                </a:lnTo>
                <a:lnTo>
                  <a:pt x="716203" y="66631"/>
                </a:lnTo>
                <a:lnTo>
                  <a:pt x="766838" y="57563"/>
                </a:lnTo>
                <a:lnTo>
                  <a:pt x="818573" y="49115"/>
                </a:lnTo>
                <a:lnTo>
                  <a:pt x="871345" y="41299"/>
                </a:lnTo>
                <a:lnTo>
                  <a:pt x="925089" y="34125"/>
                </a:lnTo>
                <a:lnTo>
                  <a:pt x="979740" y="27603"/>
                </a:lnTo>
                <a:lnTo>
                  <a:pt x="1035235" y="21743"/>
                </a:lnTo>
                <a:lnTo>
                  <a:pt x="1091508" y="16558"/>
                </a:lnTo>
                <a:lnTo>
                  <a:pt x="1148495" y="12056"/>
                </a:lnTo>
                <a:lnTo>
                  <a:pt x="1206131" y="8249"/>
                </a:lnTo>
                <a:lnTo>
                  <a:pt x="1264353" y="5146"/>
                </a:lnTo>
                <a:lnTo>
                  <a:pt x="1323095" y="2760"/>
                </a:lnTo>
                <a:lnTo>
                  <a:pt x="1382293" y="1100"/>
                </a:lnTo>
                <a:lnTo>
                  <a:pt x="1441882" y="176"/>
                </a:lnTo>
                <a:lnTo>
                  <a:pt x="1501798" y="0"/>
                </a:lnTo>
                <a:lnTo>
                  <a:pt x="1561977" y="581"/>
                </a:lnTo>
                <a:lnTo>
                  <a:pt x="1622354" y="1931"/>
                </a:lnTo>
                <a:lnTo>
                  <a:pt x="1682864" y="4059"/>
                </a:lnTo>
                <a:lnTo>
                  <a:pt x="1743443" y="6978"/>
                </a:lnTo>
                <a:lnTo>
                  <a:pt x="1804027" y="10696"/>
                </a:lnTo>
                <a:lnTo>
                  <a:pt x="1864551" y="15224"/>
                </a:lnTo>
                <a:lnTo>
                  <a:pt x="1924950" y="20574"/>
                </a:lnTo>
                <a:lnTo>
                  <a:pt x="1996396" y="28027"/>
                </a:lnTo>
                <a:lnTo>
                  <a:pt x="2066026" y="36520"/>
                </a:lnTo>
                <a:lnTo>
                  <a:pt x="2133755" y="46021"/>
                </a:lnTo>
                <a:lnTo>
                  <a:pt x="2199498" y="56497"/>
                </a:lnTo>
                <a:lnTo>
                  <a:pt x="2263171" y="67916"/>
                </a:lnTo>
                <a:lnTo>
                  <a:pt x="2324688" y="80246"/>
                </a:lnTo>
                <a:lnTo>
                  <a:pt x="2383965" y="93454"/>
                </a:lnTo>
                <a:lnTo>
                  <a:pt x="2440918" y="107508"/>
                </a:lnTo>
                <a:lnTo>
                  <a:pt x="2495461" y="122375"/>
                </a:lnTo>
                <a:lnTo>
                  <a:pt x="2547510" y="138022"/>
                </a:lnTo>
                <a:lnTo>
                  <a:pt x="2596979" y="154418"/>
                </a:lnTo>
                <a:lnTo>
                  <a:pt x="2643786" y="171530"/>
                </a:lnTo>
                <a:lnTo>
                  <a:pt x="2687843" y="189324"/>
                </a:lnTo>
                <a:lnTo>
                  <a:pt x="2729068" y="207770"/>
                </a:lnTo>
                <a:lnTo>
                  <a:pt x="2767375" y="226834"/>
                </a:lnTo>
                <a:lnTo>
                  <a:pt x="2802680" y="246484"/>
                </a:lnTo>
                <a:lnTo>
                  <a:pt x="2863942" y="287411"/>
                </a:lnTo>
                <a:lnTo>
                  <a:pt x="2912178" y="330293"/>
                </a:lnTo>
                <a:lnTo>
                  <a:pt x="2946709" y="374868"/>
                </a:lnTo>
                <a:lnTo>
                  <a:pt x="2966858" y="420878"/>
                </a:lnTo>
                <a:lnTo>
                  <a:pt x="3645800" y="531749"/>
                </a:lnTo>
                <a:close/>
              </a:path>
            </a:pathLst>
          </a:custGeom>
          <a:ln w="25400">
            <a:solidFill>
              <a:srgbClr val="3157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17952" y="5259704"/>
            <a:ext cx="94615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0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计算浓度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915402" y="4764832"/>
            <a:ext cx="2372995" cy="1434465"/>
          </a:xfrm>
          <a:custGeom>
            <a:avLst/>
            <a:gdLst/>
            <a:ahLst/>
            <a:cxnLst/>
            <a:rect l="l" t="t" r="r" b="b"/>
            <a:pathLst>
              <a:path w="2372995" h="1434464">
                <a:moveTo>
                  <a:pt x="1280229" y="0"/>
                </a:moveTo>
                <a:lnTo>
                  <a:pt x="1229966" y="210"/>
                </a:lnTo>
                <a:lnTo>
                  <a:pt x="1179669" y="1806"/>
                </a:lnTo>
                <a:lnTo>
                  <a:pt x="1129418" y="4798"/>
                </a:lnTo>
                <a:lnTo>
                  <a:pt x="1079295" y="9195"/>
                </a:lnTo>
                <a:lnTo>
                  <a:pt x="1029379" y="15008"/>
                </a:lnTo>
                <a:lnTo>
                  <a:pt x="979751" y="22246"/>
                </a:lnTo>
                <a:lnTo>
                  <a:pt x="930492" y="30918"/>
                </a:lnTo>
                <a:lnTo>
                  <a:pt x="881682" y="41034"/>
                </a:lnTo>
                <a:lnTo>
                  <a:pt x="833402" y="52605"/>
                </a:lnTo>
                <a:lnTo>
                  <a:pt x="785732" y="65638"/>
                </a:lnTo>
                <a:lnTo>
                  <a:pt x="738753" y="80145"/>
                </a:lnTo>
                <a:lnTo>
                  <a:pt x="692546" y="96135"/>
                </a:lnTo>
                <a:lnTo>
                  <a:pt x="647192" y="113618"/>
                </a:lnTo>
                <a:lnTo>
                  <a:pt x="595868" y="135733"/>
                </a:lnTo>
                <a:lnTo>
                  <a:pt x="547227" y="159277"/>
                </a:lnTo>
                <a:lnTo>
                  <a:pt x="501295" y="184170"/>
                </a:lnTo>
                <a:lnTo>
                  <a:pt x="458098" y="210333"/>
                </a:lnTo>
                <a:lnTo>
                  <a:pt x="417662" y="237689"/>
                </a:lnTo>
                <a:lnTo>
                  <a:pt x="380011" y="266157"/>
                </a:lnTo>
                <a:lnTo>
                  <a:pt x="345172" y="295659"/>
                </a:lnTo>
                <a:lnTo>
                  <a:pt x="313171" y="326117"/>
                </a:lnTo>
                <a:lnTo>
                  <a:pt x="284032" y="357451"/>
                </a:lnTo>
                <a:lnTo>
                  <a:pt x="257783" y="389583"/>
                </a:lnTo>
                <a:lnTo>
                  <a:pt x="234448" y="422435"/>
                </a:lnTo>
                <a:lnTo>
                  <a:pt x="214054" y="455927"/>
                </a:lnTo>
                <a:lnTo>
                  <a:pt x="196626" y="489980"/>
                </a:lnTo>
                <a:lnTo>
                  <a:pt x="170770" y="559457"/>
                </a:lnTo>
                <a:lnTo>
                  <a:pt x="157087" y="630235"/>
                </a:lnTo>
                <a:lnTo>
                  <a:pt x="154875" y="665915"/>
                </a:lnTo>
                <a:lnTo>
                  <a:pt x="155783" y="701683"/>
                </a:lnTo>
                <a:lnTo>
                  <a:pt x="167063" y="773173"/>
                </a:lnTo>
                <a:lnTo>
                  <a:pt x="191132" y="844074"/>
                </a:lnTo>
                <a:lnTo>
                  <a:pt x="208028" y="879107"/>
                </a:lnTo>
                <a:lnTo>
                  <a:pt x="228197" y="913756"/>
                </a:lnTo>
                <a:lnTo>
                  <a:pt x="251668" y="947942"/>
                </a:lnTo>
                <a:lnTo>
                  <a:pt x="278464" y="981588"/>
                </a:lnTo>
                <a:lnTo>
                  <a:pt x="308612" y="1014614"/>
                </a:lnTo>
                <a:lnTo>
                  <a:pt x="342138" y="1046941"/>
                </a:lnTo>
                <a:lnTo>
                  <a:pt x="0" y="1433884"/>
                </a:lnTo>
                <a:lnTo>
                  <a:pt x="640206" y="1229186"/>
                </a:lnTo>
                <a:lnTo>
                  <a:pt x="1886709" y="1229186"/>
                </a:lnTo>
                <a:lnTo>
                  <a:pt x="1931431" y="1209915"/>
                </a:lnTo>
                <a:lnTo>
                  <a:pt x="1980072" y="1186370"/>
                </a:lnTo>
                <a:lnTo>
                  <a:pt x="2026004" y="1161477"/>
                </a:lnTo>
                <a:lnTo>
                  <a:pt x="2069201" y="1135312"/>
                </a:lnTo>
                <a:lnTo>
                  <a:pt x="2109637" y="1107955"/>
                </a:lnTo>
                <a:lnTo>
                  <a:pt x="2147288" y="1079486"/>
                </a:lnTo>
                <a:lnTo>
                  <a:pt x="2182127" y="1049982"/>
                </a:lnTo>
                <a:lnTo>
                  <a:pt x="2214128" y="1019522"/>
                </a:lnTo>
                <a:lnTo>
                  <a:pt x="2243267" y="988185"/>
                </a:lnTo>
                <a:lnTo>
                  <a:pt x="2269516" y="956051"/>
                </a:lnTo>
                <a:lnTo>
                  <a:pt x="2292851" y="923197"/>
                </a:lnTo>
                <a:lnTo>
                  <a:pt x="2313245" y="889702"/>
                </a:lnTo>
                <a:lnTo>
                  <a:pt x="2330673" y="855646"/>
                </a:lnTo>
                <a:lnTo>
                  <a:pt x="2356529" y="786165"/>
                </a:lnTo>
                <a:lnTo>
                  <a:pt x="2370212" y="715382"/>
                </a:lnTo>
                <a:lnTo>
                  <a:pt x="2372424" y="679699"/>
                </a:lnTo>
                <a:lnTo>
                  <a:pt x="2371516" y="643928"/>
                </a:lnTo>
                <a:lnTo>
                  <a:pt x="2360236" y="572433"/>
                </a:lnTo>
                <a:lnTo>
                  <a:pt x="2336167" y="501529"/>
                </a:lnTo>
                <a:lnTo>
                  <a:pt x="2319271" y="466494"/>
                </a:lnTo>
                <a:lnTo>
                  <a:pt x="2299102" y="431844"/>
                </a:lnTo>
                <a:lnTo>
                  <a:pt x="2275631" y="397656"/>
                </a:lnTo>
                <a:lnTo>
                  <a:pt x="2248835" y="364010"/>
                </a:lnTo>
                <a:lnTo>
                  <a:pt x="2218687" y="330984"/>
                </a:lnTo>
                <a:lnTo>
                  <a:pt x="2185162" y="298657"/>
                </a:lnTo>
                <a:lnTo>
                  <a:pt x="2154229" y="271992"/>
                </a:lnTo>
                <a:lnTo>
                  <a:pt x="2121569" y="246511"/>
                </a:lnTo>
                <a:lnTo>
                  <a:pt x="2087265" y="222222"/>
                </a:lnTo>
                <a:lnTo>
                  <a:pt x="2051395" y="199136"/>
                </a:lnTo>
                <a:lnTo>
                  <a:pt x="2014040" y="177261"/>
                </a:lnTo>
                <a:lnTo>
                  <a:pt x="1975282" y="156608"/>
                </a:lnTo>
                <a:lnTo>
                  <a:pt x="1935201" y="137187"/>
                </a:lnTo>
                <a:lnTo>
                  <a:pt x="1893876" y="119007"/>
                </a:lnTo>
                <a:lnTo>
                  <a:pt x="1851390" y="102077"/>
                </a:lnTo>
                <a:lnTo>
                  <a:pt x="1807822" y="86408"/>
                </a:lnTo>
                <a:lnTo>
                  <a:pt x="1763252" y="72009"/>
                </a:lnTo>
                <a:lnTo>
                  <a:pt x="1717763" y="58890"/>
                </a:lnTo>
                <a:lnTo>
                  <a:pt x="1671433" y="47060"/>
                </a:lnTo>
                <a:lnTo>
                  <a:pt x="1624344" y="36529"/>
                </a:lnTo>
                <a:lnTo>
                  <a:pt x="1576577" y="27307"/>
                </a:lnTo>
                <a:lnTo>
                  <a:pt x="1528211" y="19403"/>
                </a:lnTo>
                <a:lnTo>
                  <a:pt x="1479327" y="12827"/>
                </a:lnTo>
                <a:lnTo>
                  <a:pt x="1430007" y="7589"/>
                </a:lnTo>
                <a:lnTo>
                  <a:pt x="1380330" y="3699"/>
                </a:lnTo>
                <a:lnTo>
                  <a:pt x="1330377" y="1166"/>
                </a:lnTo>
                <a:lnTo>
                  <a:pt x="1280229" y="0"/>
                </a:lnTo>
                <a:close/>
              </a:path>
              <a:path w="2372995" h="1434464">
                <a:moveTo>
                  <a:pt x="1886709" y="1229186"/>
                </a:moveTo>
                <a:lnTo>
                  <a:pt x="640206" y="1229186"/>
                </a:lnTo>
                <a:lnTo>
                  <a:pt x="683838" y="1246302"/>
                </a:lnTo>
                <a:lnTo>
                  <a:pt x="728425" y="1262059"/>
                </a:lnTo>
                <a:lnTo>
                  <a:pt x="773891" y="1276457"/>
                </a:lnTo>
                <a:lnTo>
                  <a:pt x="820156" y="1289495"/>
                </a:lnTo>
                <a:lnTo>
                  <a:pt x="867140" y="1301174"/>
                </a:lnTo>
                <a:lnTo>
                  <a:pt x="914765" y="1311493"/>
                </a:lnTo>
                <a:lnTo>
                  <a:pt x="962952" y="1320452"/>
                </a:lnTo>
                <a:lnTo>
                  <a:pt x="1011622" y="1328051"/>
                </a:lnTo>
                <a:lnTo>
                  <a:pt x="1060695" y="1334290"/>
                </a:lnTo>
                <a:lnTo>
                  <a:pt x="1110092" y="1339168"/>
                </a:lnTo>
                <a:lnTo>
                  <a:pt x="1159736" y="1342685"/>
                </a:lnTo>
                <a:lnTo>
                  <a:pt x="1209545" y="1344841"/>
                </a:lnTo>
                <a:lnTo>
                  <a:pt x="1259443" y="1345637"/>
                </a:lnTo>
                <a:lnTo>
                  <a:pt x="1309348" y="1345071"/>
                </a:lnTo>
                <a:lnTo>
                  <a:pt x="1359183" y="1343143"/>
                </a:lnTo>
                <a:lnTo>
                  <a:pt x="1408869" y="1339854"/>
                </a:lnTo>
                <a:lnTo>
                  <a:pt x="1458326" y="1335203"/>
                </a:lnTo>
                <a:lnTo>
                  <a:pt x="1507475" y="1329190"/>
                </a:lnTo>
                <a:lnTo>
                  <a:pt x="1556238" y="1321815"/>
                </a:lnTo>
                <a:lnTo>
                  <a:pt x="1604534" y="1313077"/>
                </a:lnTo>
                <a:lnTo>
                  <a:pt x="1652286" y="1302977"/>
                </a:lnTo>
                <a:lnTo>
                  <a:pt x="1699414" y="1291514"/>
                </a:lnTo>
                <a:lnTo>
                  <a:pt x="1745839" y="1278688"/>
                </a:lnTo>
                <a:lnTo>
                  <a:pt x="1791483" y="1264499"/>
                </a:lnTo>
                <a:lnTo>
                  <a:pt x="1836265" y="1248946"/>
                </a:lnTo>
                <a:lnTo>
                  <a:pt x="1880107" y="1232030"/>
                </a:lnTo>
                <a:lnTo>
                  <a:pt x="1886709" y="1229186"/>
                </a:lnTo>
                <a:close/>
              </a:path>
            </a:pathLst>
          </a:custGeom>
          <a:solidFill>
            <a:srgbClr val="467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15402" y="4764832"/>
            <a:ext cx="2372995" cy="1434465"/>
          </a:xfrm>
          <a:custGeom>
            <a:avLst/>
            <a:gdLst/>
            <a:ahLst/>
            <a:cxnLst/>
            <a:rect l="l" t="t" r="r" b="b"/>
            <a:pathLst>
              <a:path w="2372995" h="1434464">
                <a:moveTo>
                  <a:pt x="0" y="1433884"/>
                </a:moveTo>
                <a:lnTo>
                  <a:pt x="342138" y="1046941"/>
                </a:lnTo>
                <a:lnTo>
                  <a:pt x="308612" y="1014614"/>
                </a:lnTo>
                <a:lnTo>
                  <a:pt x="278464" y="981588"/>
                </a:lnTo>
                <a:lnTo>
                  <a:pt x="251668" y="947942"/>
                </a:lnTo>
                <a:lnTo>
                  <a:pt x="228197" y="913756"/>
                </a:lnTo>
                <a:lnTo>
                  <a:pt x="208028" y="879107"/>
                </a:lnTo>
                <a:lnTo>
                  <a:pt x="191132" y="844074"/>
                </a:lnTo>
                <a:lnTo>
                  <a:pt x="167063" y="773173"/>
                </a:lnTo>
                <a:lnTo>
                  <a:pt x="155783" y="701683"/>
                </a:lnTo>
                <a:lnTo>
                  <a:pt x="154875" y="665915"/>
                </a:lnTo>
                <a:lnTo>
                  <a:pt x="157087" y="630235"/>
                </a:lnTo>
                <a:lnTo>
                  <a:pt x="170770" y="559457"/>
                </a:lnTo>
                <a:lnTo>
                  <a:pt x="196626" y="489980"/>
                </a:lnTo>
                <a:lnTo>
                  <a:pt x="214054" y="455927"/>
                </a:lnTo>
                <a:lnTo>
                  <a:pt x="234448" y="422435"/>
                </a:lnTo>
                <a:lnTo>
                  <a:pt x="257783" y="389583"/>
                </a:lnTo>
                <a:lnTo>
                  <a:pt x="284032" y="357451"/>
                </a:lnTo>
                <a:lnTo>
                  <a:pt x="313171" y="326117"/>
                </a:lnTo>
                <a:lnTo>
                  <a:pt x="345172" y="295659"/>
                </a:lnTo>
                <a:lnTo>
                  <a:pt x="380011" y="266157"/>
                </a:lnTo>
                <a:lnTo>
                  <a:pt x="417662" y="237689"/>
                </a:lnTo>
                <a:lnTo>
                  <a:pt x="458098" y="210333"/>
                </a:lnTo>
                <a:lnTo>
                  <a:pt x="501295" y="184170"/>
                </a:lnTo>
                <a:lnTo>
                  <a:pt x="547227" y="159277"/>
                </a:lnTo>
                <a:lnTo>
                  <a:pt x="595868" y="135733"/>
                </a:lnTo>
                <a:lnTo>
                  <a:pt x="647192" y="113618"/>
                </a:lnTo>
                <a:lnTo>
                  <a:pt x="692546" y="96135"/>
                </a:lnTo>
                <a:lnTo>
                  <a:pt x="738753" y="80145"/>
                </a:lnTo>
                <a:lnTo>
                  <a:pt x="785732" y="65638"/>
                </a:lnTo>
                <a:lnTo>
                  <a:pt x="833402" y="52605"/>
                </a:lnTo>
                <a:lnTo>
                  <a:pt x="881682" y="41034"/>
                </a:lnTo>
                <a:lnTo>
                  <a:pt x="930492" y="30918"/>
                </a:lnTo>
                <a:lnTo>
                  <a:pt x="979751" y="22246"/>
                </a:lnTo>
                <a:lnTo>
                  <a:pt x="1029379" y="15008"/>
                </a:lnTo>
                <a:lnTo>
                  <a:pt x="1079295" y="9195"/>
                </a:lnTo>
                <a:lnTo>
                  <a:pt x="1129418" y="4798"/>
                </a:lnTo>
                <a:lnTo>
                  <a:pt x="1179669" y="1806"/>
                </a:lnTo>
                <a:lnTo>
                  <a:pt x="1229966" y="210"/>
                </a:lnTo>
                <a:lnTo>
                  <a:pt x="1280229" y="0"/>
                </a:lnTo>
                <a:lnTo>
                  <a:pt x="1330377" y="1166"/>
                </a:lnTo>
                <a:lnTo>
                  <a:pt x="1380330" y="3699"/>
                </a:lnTo>
                <a:lnTo>
                  <a:pt x="1430007" y="7589"/>
                </a:lnTo>
                <a:lnTo>
                  <a:pt x="1479327" y="12827"/>
                </a:lnTo>
                <a:lnTo>
                  <a:pt x="1528211" y="19403"/>
                </a:lnTo>
                <a:lnTo>
                  <a:pt x="1576577" y="27307"/>
                </a:lnTo>
                <a:lnTo>
                  <a:pt x="1624344" y="36529"/>
                </a:lnTo>
                <a:lnTo>
                  <a:pt x="1671433" y="47060"/>
                </a:lnTo>
                <a:lnTo>
                  <a:pt x="1717763" y="58890"/>
                </a:lnTo>
                <a:lnTo>
                  <a:pt x="1763252" y="72009"/>
                </a:lnTo>
                <a:lnTo>
                  <a:pt x="1807822" y="86408"/>
                </a:lnTo>
                <a:lnTo>
                  <a:pt x="1851390" y="102077"/>
                </a:lnTo>
                <a:lnTo>
                  <a:pt x="1893876" y="119007"/>
                </a:lnTo>
                <a:lnTo>
                  <a:pt x="1935201" y="137187"/>
                </a:lnTo>
                <a:lnTo>
                  <a:pt x="1975282" y="156608"/>
                </a:lnTo>
                <a:lnTo>
                  <a:pt x="2014040" y="177261"/>
                </a:lnTo>
                <a:lnTo>
                  <a:pt x="2051395" y="199136"/>
                </a:lnTo>
                <a:lnTo>
                  <a:pt x="2087265" y="222222"/>
                </a:lnTo>
                <a:lnTo>
                  <a:pt x="2121569" y="246511"/>
                </a:lnTo>
                <a:lnTo>
                  <a:pt x="2154229" y="271992"/>
                </a:lnTo>
                <a:lnTo>
                  <a:pt x="2185162" y="298657"/>
                </a:lnTo>
                <a:lnTo>
                  <a:pt x="2218687" y="330984"/>
                </a:lnTo>
                <a:lnTo>
                  <a:pt x="2248835" y="364010"/>
                </a:lnTo>
                <a:lnTo>
                  <a:pt x="2275631" y="397656"/>
                </a:lnTo>
                <a:lnTo>
                  <a:pt x="2299102" y="431844"/>
                </a:lnTo>
                <a:lnTo>
                  <a:pt x="2319271" y="466494"/>
                </a:lnTo>
                <a:lnTo>
                  <a:pt x="2336167" y="501529"/>
                </a:lnTo>
                <a:lnTo>
                  <a:pt x="2360236" y="572433"/>
                </a:lnTo>
                <a:lnTo>
                  <a:pt x="2371516" y="643928"/>
                </a:lnTo>
                <a:lnTo>
                  <a:pt x="2372424" y="679699"/>
                </a:lnTo>
                <a:lnTo>
                  <a:pt x="2370212" y="715382"/>
                </a:lnTo>
                <a:lnTo>
                  <a:pt x="2356529" y="786165"/>
                </a:lnTo>
                <a:lnTo>
                  <a:pt x="2330673" y="855646"/>
                </a:lnTo>
                <a:lnTo>
                  <a:pt x="2313245" y="889702"/>
                </a:lnTo>
                <a:lnTo>
                  <a:pt x="2292851" y="923197"/>
                </a:lnTo>
                <a:lnTo>
                  <a:pt x="2269516" y="956051"/>
                </a:lnTo>
                <a:lnTo>
                  <a:pt x="2243267" y="988185"/>
                </a:lnTo>
                <a:lnTo>
                  <a:pt x="2214128" y="1019522"/>
                </a:lnTo>
                <a:lnTo>
                  <a:pt x="2182127" y="1049982"/>
                </a:lnTo>
                <a:lnTo>
                  <a:pt x="2147288" y="1079486"/>
                </a:lnTo>
                <a:lnTo>
                  <a:pt x="2109637" y="1107955"/>
                </a:lnTo>
                <a:lnTo>
                  <a:pt x="2069201" y="1135312"/>
                </a:lnTo>
                <a:lnTo>
                  <a:pt x="2026004" y="1161477"/>
                </a:lnTo>
                <a:lnTo>
                  <a:pt x="1980072" y="1186370"/>
                </a:lnTo>
                <a:lnTo>
                  <a:pt x="1931431" y="1209915"/>
                </a:lnTo>
                <a:lnTo>
                  <a:pt x="1880107" y="1232030"/>
                </a:lnTo>
                <a:lnTo>
                  <a:pt x="1836265" y="1248946"/>
                </a:lnTo>
                <a:lnTo>
                  <a:pt x="1791483" y="1264499"/>
                </a:lnTo>
                <a:lnTo>
                  <a:pt x="1745839" y="1278688"/>
                </a:lnTo>
                <a:lnTo>
                  <a:pt x="1699414" y="1291514"/>
                </a:lnTo>
                <a:lnTo>
                  <a:pt x="1652286" y="1302977"/>
                </a:lnTo>
                <a:lnTo>
                  <a:pt x="1604534" y="1313077"/>
                </a:lnTo>
                <a:lnTo>
                  <a:pt x="1556238" y="1321815"/>
                </a:lnTo>
                <a:lnTo>
                  <a:pt x="1507475" y="1329190"/>
                </a:lnTo>
                <a:lnTo>
                  <a:pt x="1458326" y="1335203"/>
                </a:lnTo>
                <a:lnTo>
                  <a:pt x="1408869" y="1339854"/>
                </a:lnTo>
                <a:lnTo>
                  <a:pt x="1359183" y="1343143"/>
                </a:lnTo>
                <a:lnTo>
                  <a:pt x="1309348" y="1345071"/>
                </a:lnTo>
                <a:lnTo>
                  <a:pt x="1259443" y="1345637"/>
                </a:lnTo>
                <a:lnTo>
                  <a:pt x="1209545" y="1344841"/>
                </a:lnTo>
                <a:lnTo>
                  <a:pt x="1159736" y="1342685"/>
                </a:lnTo>
                <a:lnTo>
                  <a:pt x="1110092" y="1339168"/>
                </a:lnTo>
                <a:lnTo>
                  <a:pt x="1060695" y="1334290"/>
                </a:lnTo>
                <a:lnTo>
                  <a:pt x="1011622" y="1328051"/>
                </a:lnTo>
                <a:lnTo>
                  <a:pt x="962952" y="1320452"/>
                </a:lnTo>
                <a:lnTo>
                  <a:pt x="914765" y="1311493"/>
                </a:lnTo>
                <a:lnTo>
                  <a:pt x="867140" y="1301174"/>
                </a:lnTo>
                <a:lnTo>
                  <a:pt x="820156" y="1289495"/>
                </a:lnTo>
                <a:lnTo>
                  <a:pt x="773891" y="1276457"/>
                </a:lnTo>
                <a:lnTo>
                  <a:pt x="728425" y="1262059"/>
                </a:lnTo>
                <a:lnTo>
                  <a:pt x="683838" y="1246302"/>
                </a:lnTo>
                <a:lnTo>
                  <a:pt x="640206" y="1229186"/>
                </a:lnTo>
                <a:lnTo>
                  <a:pt x="0" y="1433884"/>
                </a:lnTo>
                <a:close/>
              </a:path>
            </a:pathLst>
          </a:custGeom>
          <a:ln w="25400">
            <a:solidFill>
              <a:srgbClr val="3157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477504" y="5132959"/>
            <a:ext cx="1401445" cy="5683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0" marR="5080" indent="-114300">
              <a:lnSpc>
                <a:spcPct val="101000"/>
              </a:lnSpc>
              <a:spcBef>
                <a:spcPts val="75"/>
              </a:spcBef>
            </a:pPr>
            <a:r>
              <a:rPr sz="1800" b="1" spc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简明、</a:t>
            </a:r>
            <a:r>
              <a:rPr sz="1800" b="1" spc="-5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条理、 </a:t>
            </a:r>
            <a:r>
              <a:rPr sz="1800" b="1" spc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准确、</a:t>
            </a:r>
            <a:r>
              <a:rPr sz="1800" b="1" spc="-5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完备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-56515" y="88265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625" y="39370"/>
            <a:ext cx="11670030" cy="681863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1500" y="4914899"/>
            <a:ext cx="2476500" cy="194309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39672"/>
            <a:ext cx="4571238" cy="7234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6420611"/>
            <a:ext cx="9143999" cy="43738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62471" y="3319271"/>
            <a:ext cx="3657600" cy="373380"/>
          </a:xfrm>
          <a:custGeom>
            <a:avLst/>
            <a:gdLst/>
            <a:ahLst/>
            <a:cxnLst/>
            <a:rect l="l" t="t" r="r" b="b"/>
            <a:pathLst>
              <a:path w="3657600" h="373379">
                <a:moveTo>
                  <a:pt x="0" y="373379"/>
                </a:moveTo>
                <a:lnTo>
                  <a:pt x="3657600" y="373379"/>
                </a:lnTo>
                <a:lnTo>
                  <a:pt x="3657600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0071" y="3319271"/>
            <a:ext cx="66040" cy="373380"/>
          </a:xfrm>
          <a:custGeom>
            <a:avLst/>
            <a:gdLst/>
            <a:ahLst/>
            <a:cxnLst/>
            <a:rect l="l" t="t" r="r" b="b"/>
            <a:pathLst>
              <a:path w="66040" h="373379">
                <a:moveTo>
                  <a:pt x="0" y="373379"/>
                </a:moveTo>
                <a:lnTo>
                  <a:pt x="65531" y="373379"/>
                </a:lnTo>
                <a:lnTo>
                  <a:pt x="65531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5604" y="3319271"/>
            <a:ext cx="350520" cy="373380"/>
          </a:xfrm>
          <a:custGeom>
            <a:avLst/>
            <a:gdLst/>
            <a:ahLst/>
            <a:cxnLst/>
            <a:rect l="l" t="t" r="r" b="b"/>
            <a:pathLst>
              <a:path w="350520" h="373379">
                <a:moveTo>
                  <a:pt x="0" y="373379"/>
                </a:moveTo>
                <a:lnTo>
                  <a:pt x="350520" y="373379"/>
                </a:lnTo>
                <a:lnTo>
                  <a:pt x="350520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36123" y="3319271"/>
            <a:ext cx="113030" cy="373380"/>
          </a:xfrm>
          <a:custGeom>
            <a:avLst/>
            <a:gdLst/>
            <a:ahLst/>
            <a:cxnLst/>
            <a:rect l="l" t="t" r="r" b="b"/>
            <a:pathLst>
              <a:path w="113029" h="373379">
                <a:moveTo>
                  <a:pt x="0" y="373379"/>
                </a:moveTo>
                <a:lnTo>
                  <a:pt x="112775" y="373379"/>
                </a:lnTo>
                <a:lnTo>
                  <a:pt x="112775" y="0"/>
                </a:lnTo>
                <a:lnTo>
                  <a:pt x="0" y="0"/>
                </a:lnTo>
                <a:lnTo>
                  <a:pt x="0" y="3733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4540" y="3685032"/>
            <a:ext cx="914400" cy="373380"/>
          </a:xfrm>
          <a:custGeom>
            <a:avLst/>
            <a:gdLst/>
            <a:ahLst/>
            <a:cxnLst/>
            <a:rect l="l" t="t" r="r" b="b"/>
            <a:pathLst>
              <a:path w="914400" h="373379">
                <a:moveTo>
                  <a:pt x="0" y="373380"/>
                </a:moveTo>
                <a:lnTo>
                  <a:pt x="914400" y="373380"/>
                </a:lnTo>
                <a:lnTo>
                  <a:pt x="914400" y="0"/>
                </a:lnTo>
                <a:lnTo>
                  <a:pt x="0" y="0"/>
                </a:lnTo>
                <a:lnTo>
                  <a:pt x="0" y="3733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6540" y="4017264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0" y="4443222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45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32776" y="4383023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86127" y="0"/>
            <a:ext cx="8619744" cy="282244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57800" y="5125211"/>
            <a:ext cx="5370576" cy="173278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24696" y="5440171"/>
            <a:ext cx="109156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必修</a:t>
            </a:r>
            <a:r>
              <a:rPr sz="1800" spc="-5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1800" spc="-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101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8939" y="2502789"/>
            <a:ext cx="8811260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algn="ctr">
              <a:lnSpc>
                <a:spcPct val="100000"/>
              </a:lnSpc>
              <a:spcBef>
                <a:spcPts val="100"/>
              </a:spcBef>
            </a:pPr>
            <a:r>
              <a:rPr sz="3200" spc="-5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0.192v/a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ct val="100000"/>
              </a:lnSpc>
              <a:spcBef>
                <a:spcPts val="2355"/>
              </a:spcBef>
              <a:tabLst>
                <a:tab pos="354965" algn="l"/>
              </a:tabLst>
            </a:pPr>
            <a:r>
              <a:rPr sz="1200">
                <a:solidFill>
                  <a:srgbClr val="4679B0"/>
                </a:solidFill>
                <a:latin typeface="Wingdings 2" panose="05020102010507070707"/>
                <a:cs typeface="Wingdings 2" panose="05020102010507070707"/>
              </a:rPr>
              <a:t></a:t>
            </a:r>
            <a:r>
              <a:rPr sz="1200">
                <a:solidFill>
                  <a:srgbClr val="4679B0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（</a:t>
            </a:r>
            <a:r>
              <a:rPr sz="2400" spc="-5">
                <a:latin typeface="Cambria" panose="02040503050406030204"/>
                <a:cs typeface="Cambria" panose="02040503050406030204"/>
              </a:rPr>
              <a:t>4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）若装置</a:t>
            </a:r>
            <a:r>
              <a:rPr sz="2400" spc="-10">
                <a:latin typeface="Cambria" panose="02040503050406030204"/>
                <a:cs typeface="Cambria" panose="02040503050406030204"/>
              </a:rPr>
              <a:t>D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中瓷舟未加盖</a:t>
            </a:r>
            <a:r>
              <a:rPr sz="2400" spc="-15">
                <a:latin typeface="华文楷体" panose="02010600040101010101" charset="-122"/>
                <a:cs typeface="华文楷体" panose="02010600040101010101" charset="-122"/>
              </a:rPr>
              <a:t>，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会因燃烧时产生粉尘而促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进</a:t>
            </a:r>
            <a:r>
              <a:rPr sz="2400" spc="-110">
                <a:latin typeface="华文楷体" panose="02010600040101010101" charset="-122"/>
                <a:cs typeface="华文楷体" panose="02010600040101010101" charset="-122"/>
              </a:rPr>
              <a:t> </a:t>
            </a:r>
            <a:r>
              <a:rPr sz="2400" spc="-5">
                <a:latin typeface="Cambria" panose="02040503050406030204"/>
                <a:cs typeface="Cambria" panose="02040503050406030204"/>
              </a:rPr>
              <a:t>SO</a:t>
            </a:r>
            <a:r>
              <a:rPr sz="2400" spc="-7" baseline="-21000">
                <a:latin typeface="Cambria" panose="02040503050406030204"/>
                <a:cs typeface="Cambria" panose="02040503050406030204"/>
              </a:rPr>
              <a:t>3 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的生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成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，粉尘在该过程中的作用是</a:t>
            </a:r>
            <a:r>
              <a:rPr sz="2400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催化剂</a:t>
            </a:r>
            <a:r>
              <a:rPr sz="2400" spc="-5">
                <a:latin typeface="Cambria" panose="02040503050406030204"/>
                <a:cs typeface="Cambria" panose="02040503050406030204"/>
              </a:rPr>
              <a:t>_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；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若装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置</a:t>
            </a:r>
            <a:r>
              <a:rPr sz="2400" spc="-5">
                <a:solidFill>
                  <a:srgbClr val="FF0000"/>
                </a:solidFill>
                <a:latin typeface="Cambria" panose="02040503050406030204"/>
                <a:cs typeface="Cambria" panose="02040503050406030204"/>
              </a:rPr>
              <a:t>E</a:t>
            </a:r>
            <a:r>
              <a:rPr sz="2400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冷却气体 不充</a:t>
            </a:r>
            <a:r>
              <a:rPr sz="2400" spc="-5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分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，</a:t>
            </a:r>
            <a:r>
              <a:rPr sz="2400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可能导致测定结果偏</a:t>
            </a:r>
            <a:r>
              <a:rPr sz="2400" spc="0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大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，原因是</a:t>
            </a:r>
            <a:r>
              <a:rPr sz="2400" u="sng">
                <a:solidFill>
                  <a:srgbClr val="FF0000"/>
                </a:solidFill>
                <a:latin typeface="Cambria" panose="02040503050406030204"/>
                <a:cs typeface="Cambria" panose="02040503050406030204"/>
              </a:rPr>
              <a:t>I</a:t>
            </a:r>
            <a:r>
              <a:rPr sz="2400" baseline="-21000">
                <a:solidFill>
                  <a:srgbClr val="FF0000"/>
                </a:solidFill>
                <a:latin typeface="Cambria" panose="02040503050406030204"/>
                <a:cs typeface="Cambria" panose="02040503050406030204"/>
              </a:rPr>
              <a:t>2</a:t>
            </a:r>
            <a:r>
              <a:rPr sz="2400">
                <a:solidFill>
                  <a:srgbClr val="FF0000"/>
                </a:solidFill>
                <a:latin typeface="华文楷体" panose="02010600040101010101" charset="-122"/>
                <a:cs typeface="华文楷体" panose="02010600040101010101" charset="-122"/>
              </a:rPr>
              <a:t>升华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；若滴定过程中</a:t>
            </a:r>
          </a:p>
          <a:p>
            <a:pPr marL="355600">
              <a:lnSpc>
                <a:spcPts val="2870"/>
              </a:lnSpc>
              <a:spcBef>
                <a:spcPts val="25"/>
              </a:spcBef>
            </a:pP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，有少</a:t>
            </a:r>
            <a:r>
              <a:rPr sz="2400" spc="-10">
                <a:latin typeface="华文楷体" panose="02010600040101010101" charset="-122"/>
                <a:cs typeface="华文楷体" panose="02010600040101010101" charset="-122"/>
              </a:rPr>
              <a:t>量</a:t>
            </a:r>
            <a:r>
              <a:rPr sz="2400" b="1" spc="-10">
                <a:latin typeface="仿宋" panose="02010609060101010101" charset="-122"/>
                <a:cs typeface="仿宋" panose="02010609060101010101" charset="-122"/>
              </a:rPr>
              <a:t>KIO</a:t>
            </a:r>
            <a:r>
              <a:rPr sz="2400" b="1" spc="-15" baseline="-21000">
                <a:latin typeface="仿宋" panose="02010609060101010101" charset="-122"/>
                <a:cs typeface="仿宋" panose="02010609060101010101" charset="-122"/>
              </a:rPr>
              <a:t>3</a:t>
            </a:r>
            <a:r>
              <a:rPr sz="2400" b="1" spc="-427" baseline="-21000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不经</a:t>
            </a:r>
            <a:r>
              <a:rPr sz="2400" spc="-5">
                <a:latin typeface="Cambria" panose="02040503050406030204"/>
                <a:cs typeface="Cambria" panose="02040503050406030204"/>
              </a:rPr>
              <a:t>I</a:t>
            </a:r>
            <a:r>
              <a:rPr sz="2400" spc="-7" baseline="-21000">
                <a:latin typeface="Cambria" panose="02040503050406030204"/>
                <a:cs typeface="Cambria" panose="02040503050406030204"/>
              </a:rPr>
              <a:t>2</a:t>
            </a:r>
            <a:r>
              <a:rPr sz="2400" spc="209" baseline="-21000">
                <a:latin typeface="Cambria" panose="02040503050406030204"/>
                <a:cs typeface="Cambria" panose="02040503050406030204"/>
              </a:rPr>
              <a:t> 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直接将</a:t>
            </a:r>
            <a:r>
              <a:rPr sz="2400" spc="-5">
                <a:latin typeface="Cambria" panose="02040503050406030204"/>
                <a:cs typeface="Cambria" panose="02040503050406030204"/>
              </a:rPr>
              <a:t>SO2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氧化成</a:t>
            </a:r>
            <a:r>
              <a:rPr sz="2400">
                <a:latin typeface="Cambria" panose="02040503050406030204"/>
                <a:cs typeface="Cambria" panose="02040503050406030204"/>
              </a:rPr>
              <a:t>H2SO4</a:t>
            </a:r>
            <a:r>
              <a:rPr sz="2400" spc="-55">
                <a:latin typeface="Cambria" panose="02040503050406030204"/>
                <a:cs typeface="Cambria" panose="02040503050406030204"/>
              </a:rPr>
              <a:t> 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，测定结果会</a:t>
            </a:r>
          </a:p>
          <a:p>
            <a:pPr marL="355600">
              <a:lnSpc>
                <a:spcPts val="2870"/>
              </a:lnSpc>
              <a:tabLst>
                <a:tab pos="1144905" algn="l"/>
              </a:tabLst>
            </a:pPr>
            <a:r>
              <a:rPr sz="2400" u="heavy">
                <a:latin typeface="Cambria" panose="02040503050406030204"/>
                <a:cs typeface="Cambria" panose="02040503050406030204"/>
              </a:rPr>
              <a:t> 	</a:t>
            </a:r>
            <a:r>
              <a:rPr sz="2400" spc="-5">
                <a:latin typeface="Cambria" panose="02040503050406030204"/>
                <a:cs typeface="Cambria" panose="02040503050406030204"/>
              </a:rPr>
              <a:t>(</a:t>
            </a:r>
            <a:r>
              <a:rPr sz="2400" spc="-5">
                <a:latin typeface="华文楷体" panose="02010600040101010101" charset="-122"/>
                <a:cs typeface="华文楷体" panose="02010600040101010101" charset="-122"/>
              </a:rPr>
              <a:t>填“偏大”“偏小”或“不变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”</a:t>
            </a:r>
            <a:r>
              <a:rPr sz="2400" spc="-10">
                <a:latin typeface="Cambria" panose="02040503050406030204"/>
                <a:cs typeface="Cambria" panose="02040503050406030204"/>
              </a:rPr>
              <a:t>)</a:t>
            </a:r>
            <a:r>
              <a:rPr sz="2400">
                <a:latin typeface="华文楷体" panose="02010600040101010101" charset="-122"/>
                <a:cs typeface="华文楷体" panose="02010600040101010101" charset="-122"/>
              </a:rPr>
              <a:t>。</a:t>
            </a:r>
          </a:p>
        </p:txBody>
      </p:sp>
      <p:sp>
        <p:nvSpPr>
          <p:cNvPr id="18" name="object 18"/>
          <p:cNvSpPr/>
          <p:nvPr/>
        </p:nvSpPr>
        <p:spPr>
          <a:xfrm>
            <a:off x="1981962" y="654558"/>
            <a:ext cx="3276600" cy="3425825"/>
          </a:xfrm>
          <a:custGeom>
            <a:avLst/>
            <a:gdLst/>
            <a:ahLst/>
            <a:cxnLst/>
            <a:rect l="l" t="t" r="r" b="b"/>
            <a:pathLst>
              <a:path w="3276600" h="3425825">
                <a:moveTo>
                  <a:pt x="2730500" y="1981200"/>
                </a:moveTo>
                <a:lnTo>
                  <a:pt x="1911350" y="1981200"/>
                </a:lnTo>
                <a:lnTo>
                  <a:pt x="2542413" y="3425571"/>
                </a:lnTo>
                <a:lnTo>
                  <a:pt x="2730500" y="1981200"/>
                </a:lnTo>
                <a:close/>
              </a:path>
              <a:path w="3276600" h="3425825">
                <a:moveTo>
                  <a:pt x="2946400" y="0"/>
                </a:moveTo>
                <a:lnTo>
                  <a:pt x="330212" y="0"/>
                </a:lnTo>
                <a:lnTo>
                  <a:pt x="281416" y="3580"/>
                </a:lnTo>
                <a:lnTo>
                  <a:pt x="234842" y="13979"/>
                </a:lnTo>
                <a:lnTo>
                  <a:pt x="191003" y="30688"/>
                </a:lnTo>
                <a:lnTo>
                  <a:pt x="150408" y="53195"/>
                </a:lnTo>
                <a:lnTo>
                  <a:pt x="113568" y="80989"/>
                </a:lnTo>
                <a:lnTo>
                  <a:pt x="80995" y="113561"/>
                </a:lnTo>
                <a:lnTo>
                  <a:pt x="53199" y="150399"/>
                </a:lnTo>
                <a:lnTo>
                  <a:pt x="30690" y="190992"/>
                </a:lnTo>
                <a:lnTo>
                  <a:pt x="13980" y="234831"/>
                </a:lnTo>
                <a:lnTo>
                  <a:pt x="3580" y="281403"/>
                </a:lnTo>
                <a:lnTo>
                  <a:pt x="0" y="330200"/>
                </a:lnTo>
                <a:lnTo>
                  <a:pt x="0" y="1651000"/>
                </a:lnTo>
                <a:lnTo>
                  <a:pt x="3580" y="1699796"/>
                </a:lnTo>
                <a:lnTo>
                  <a:pt x="13980" y="1746368"/>
                </a:lnTo>
                <a:lnTo>
                  <a:pt x="30690" y="1790207"/>
                </a:lnTo>
                <a:lnTo>
                  <a:pt x="53199" y="1830800"/>
                </a:lnTo>
                <a:lnTo>
                  <a:pt x="80995" y="1867638"/>
                </a:lnTo>
                <a:lnTo>
                  <a:pt x="113568" y="1900210"/>
                </a:lnTo>
                <a:lnTo>
                  <a:pt x="150408" y="1928004"/>
                </a:lnTo>
                <a:lnTo>
                  <a:pt x="191003" y="1950511"/>
                </a:lnTo>
                <a:lnTo>
                  <a:pt x="234842" y="1967220"/>
                </a:lnTo>
                <a:lnTo>
                  <a:pt x="281416" y="1977619"/>
                </a:lnTo>
                <a:lnTo>
                  <a:pt x="330212" y="1981200"/>
                </a:lnTo>
                <a:lnTo>
                  <a:pt x="2946400" y="1981200"/>
                </a:lnTo>
                <a:lnTo>
                  <a:pt x="2995196" y="1977619"/>
                </a:lnTo>
                <a:lnTo>
                  <a:pt x="3041768" y="1967220"/>
                </a:lnTo>
                <a:lnTo>
                  <a:pt x="3085607" y="1950511"/>
                </a:lnTo>
                <a:lnTo>
                  <a:pt x="3126200" y="1928004"/>
                </a:lnTo>
                <a:lnTo>
                  <a:pt x="3163038" y="1900210"/>
                </a:lnTo>
                <a:lnTo>
                  <a:pt x="3195610" y="1867638"/>
                </a:lnTo>
                <a:lnTo>
                  <a:pt x="3223404" y="1830800"/>
                </a:lnTo>
                <a:lnTo>
                  <a:pt x="3245911" y="1790207"/>
                </a:lnTo>
                <a:lnTo>
                  <a:pt x="3262620" y="1746368"/>
                </a:lnTo>
                <a:lnTo>
                  <a:pt x="3273019" y="1699796"/>
                </a:lnTo>
                <a:lnTo>
                  <a:pt x="3276600" y="1651000"/>
                </a:lnTo>
                <a:lnTo>
                  <a:pt x="3276600" y="330200"/>
                </a:lnTo>
                <a:lnTo>
                  <a:pt x="3273019" y="281403"/>
                </a:lnTo>
                <a:lnTo>
                  <a:pt x="3262620" y="234831"/>
                </a:lnTo>
                <a:lnTo>
                  <a:pt x="3245911" y="190992"/>
                </a:lnTo>
                <a:lnTo>
                  <a:pt x="3223404" y="150399"/>
                </a:lnTo>
                <a:lnTo>
                  <a:pt x="3195610" y="113561"/>
                </a:lnTo>
                <a:lnTo>
                  <a:pt x="3163038" y="80989"/>
                </a:lnTo>
                <a:lnTo>
                  <a:pt x="3126200" y="53195"/>
                </a:lnTo>
                <a:lnTo>
                  <a:pt x="3085607" y="30688"/>
                </a:lnTo>
                <a:lnTo>
                  <a:pt x="3041768" y="13979"/>
                </a:lnTo>
                <a:lnTo>
                  <a:pt x="2995196" y="3580"/>
                </a:lnTo>
                <a:lnTo>
                  <a:pt x="2946400" y="0"/>
                </a:lnTo>
                <a:close/>
              </a:path>
            </a:pathLst>
          </a:custGeom>
          <a:solidFill>
            <a:srgbClr val="467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1962" y="654558"/>
            <a:ext cx="3276600" cy="3425825"/>
          </a:xfrm>
          <a:custGeom>
            <a:avLst/>
            <a:gdLst/>
            <a:ahLst/>
            <a:cxnLst/>
            <a:rect l="l" t="t" r="r" b="b"/>
            <a:pathLst>
              <a:path w="3276600" h="3425825">
                <a:moveTo>
                  <a:pt x="0" y="330200"/>
                </a:moveTo>
                <a:lnTo>
                  <a:pt x="3580" y="281403"/>
                </a:lnTo>
                <a:lnTo>
                  <a:pt x="13980" y="234831"/>
                </a:lnTo>
                <a:lnTo>
                  <a:pt x="30690" y="190992"/>
                </a:lnTo>
                <a:lnTo>
                  <a:pt x="53199" y="150399"/>
                </a:lnTo>
                <a:lnTo>
                  <a:pt x="80995" y="113561"/>
                </a:lnTo>
                <a:lnTo>
                  <a:pt x="113568" y="80989"/>
                </a:lnTo>
                <a:lnTo>
                  <a:pt x="150408" y="53195"/>
                </a:lnTo>
                <a:lnTo>
                  <a:pt x="191003" y="30688"/>
                </a:lnTo>
                <a:lnTo>
                  <a:pt x="234842" y="13979"/>
                </a:lnTo>
                <a:lnTo>
                  <a:pt x="281416" y="3580"/>
                </a:lnTo>
                <a:lnTo>
                  <a:pt x="330212" y="0"/>
                </a:lnTo>
                <a:lnTo>
                  <a:pt x="1911350" y="0"/>
                </a:lnTo>
                <a:lnTo>
                  <a:pt x="2730500" y="0"/>
                </a:lnTo>
                <a:lnTo>
                  <a:pt x="2946400" y="0"/>
                </a:lnTo>
                <a:lnTo>
                  <a:pt x="2995196" y="3580"/>
                </a:lnTo>
                <a:lnTo>
                  <a:pt x="3041768" y="13979"/>
                </a:lnTo>
                <a:lnTo>
                  <a:pt x="3085607" y="30688"/>
                </a:lnTo>
                <a:lnTo>
                  <a:pt x="3126200" y="53195"/>
                </a:lnTo>
                <a:lnTo>
                  <a:pt x="3163038" y="80989"/>
                </a:lnTo>
                <a:lnTo>
                  <a:pt x="3195610" y="113561"/>
                </a:lnTo>
                <a:lnTo>
                  <a:pt x="3223404" y="150399"/>
                </a:lnTo>
                <a:lnTo>
                  <a:pt x="3245911" y="190992"/>
                </a:lnTo>
                <a:lnTo>
                  <a:pt x="3262620" y="234831"/>
                </a:lnTo>
                <a:lnTo>
                  <a:pt x="3273019" y="281403"/>
                </a:lnTo>
                <a:lnTo>
                  <a:pt x="3276600" y="330200"/>
                </a:lnTo>
                <a:lnTo>
                  <a:pt x="3276600" y="1155700"/>
                </a:lnTo>
                <a:lnTo>
                  <a:pt x="3276600" y="1651000"/>
                </a:lnTo>
                <a:lnTo>
                  <a:pt x="3273019" y="1699796"/>
                </a:lnTo>
                <a:lnTo>
                  <a:pt x="3262620" y="1746368"/>
                </a:lnTo>
                <a:lnTo>
                  <a:pt x="3245911" y="1790207"/>
                </a:lnTo>
                <a:lnTo>
                  <a:pt x="3223404" y="1830800"/>
                </a:lnTo>
                <a:lnTo>
                  <a:pt x="3195610" y="1867638"/>
                </a:lnTo>
                <a:lnTo>
                  <a:pt x="3163038" y="1900210"/>
                </a:lnTo>
                <a:lnTo>
                  <a:pt x="3126200" y="1928004"/>
                </a:lnTo>
                <a:lnTo>
                  <a:pt x="3085607" y="1950511"/>
                </a:lnTo>
                <a:lnTo>
                  <a:pt x="3041768" y="1967220"/>
                </a:lnTo>
                <a:lnTo>
                  <a:pt x="2995196" y="1977619"/>
                </a:lnTo>
                <a:lnTo>
                  <a:pt x="2946400" y="1981200"/>
                </a:lnTo>
                <a:lnTo>
                  <a:pt x="2730500" y="1981200"/>
                </a:lnTo>
                <a:lnTo>
                  <a:pt x="2542413" y="3425571"/>
                </a:lnTo>
                <a:lnTo>
                  <a:pt x="1911350" y="1981200"/>
                </a:lnTo>
                <a:lnTo>
                  <a:pt x="330212" y="1981200"/>
                </a:lnTo>
                <a:lnTo>
                  <a:pt x="281416" y="1977619"/>
                </a:lnTo>
                <a:lnTo>
                  <a:pt x="234842" y="1967220"/>
                </a:lnTo>
                <a:lnTo>
                  <a:pt x="191003" y="1950511"/>
                </a:lnTo>
                <a:lnTo>
                  <a:pt x="150408" y="1928004"/>
                </a:lnTo>
                <a:lnTo>
                  <a:pt x="113568" y="1900210"/>
                </a:lnTo>
                <a:lnTo>
                  <a:pt x="80995" y="1867638"/>
                </a:lnTo>
                <a:lnTo>
                  <a:pt x="53199" y="1830800"/>
                </a:lnTo>
                <a:lnTo>
                  <a:pt x="30690" y="1790207"/>
                </a:lnTo>
                <a:lnTo>
                  <a:pt x="13980" y="1746368"/>
                </a:lnTo>
                <a:lnTo>
                  <a:pt x="3580" y="1699796"/>
                </a:lnTo>
                <a:lnTo>
                  <a:pt x="0" y="1651000"/>
                </a:lnTo>
                <a:lnTo>
                  <a:pt x="0" y="1155700"/>
                </a:lnTo>
                <a:lnTo>
                  <a:pt x="0" y="330200"/>
                </a:lnTo>
                <a:close/>
              </a:path>
            </a:pathLst>
          </a:custGeom>
          <a:ln w="25400">
            <a:solidFill>
              <a:srgbClr val="3157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35200" y="653237"/>
            <a:ext cx="2768600" cy="195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根据计算结果，造成偏大， </a:t>
            </a:r>
            <a:r>
              <a:rPr sz="180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必然体积大，说明多滴加标 准液体，是什么原因导致的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？冷却不充分，说明“气体 温度高”联系反应，推</a:t>
            </a:r>
            <a:r>
              <a:rPr sz="1800" spc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出</a:t>
            </a:r>
            <a:r>
              <a:rPr sz="180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I2 </a:t>
            </a:r>
            <a:r>
              <a:rPr sz="1800" spc="-5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受热升华，必须多滴加才出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现滴定终点。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82042" y="4756784"/>
            <a:ext cx="2863850" cy="1832610"/>
          </a:xfrm>
          <a:custGeom>
            <a:avLst/>
            <a:gdLst/>
            <a:ahLst/>
            <a:cxnLst/>
            <a:rect l="l" t="t" r="r" b="b"/>
            <a:pathLst>
              <a:path w="2863850" h="1832607">
                <a:moveTo>
                  <a:pt x="1127408" y="460770"/>
                </a:moveTo>
                <a:lnTo>
                  <a:pt x="1077663" y="460835"/>
                </a:lnTo>
                <a:lnTo>
                  <a:pt x="1027974" y="462287"/>
                </a:lnTo>
                <a:lnTo>
                  <a:pt x="978418" y="465124"/>
                </a:lnTo>
                <a:lnTo>
                  <a:pt x="929075" y="469347"/>
                </a:lnTo>
                <a:lnTo>
                  <a:pt x="880023" y="474953"/>
                </a:lnTo>
                <a:lnTo>
                  <a:pt x="831341" y="481942"/>
                </a:lnTo>
                <a:lnTo>
                  <a:pt x="783108" y="490313"/>
                </a:lnTo>
                <a:lnTo>
                  <a:pt x="735402" y="500064"/>
                </a:lnTo>
                <a:lnTo>
                  <a:pt x="688303" y="511194"/>
                </a:lnTo>
                <a:lnTo>
                  <a:pt x="641890" y="523703"/>
                </a:lnTo>
                <a:lnTo>
                  <a:pt x="596240" y="537590"/>
                </a:lnTo>
                <a:lnTo>
                  <a:pt x="551433" y="552852"/>
                </a:lnTo>
                <a:lnTo>
                  <a:pt x="507548" y="569490"/>
                </a:lnTo>
                <a:lnTo>
                  <a:pt x="464663" y="587501"/>
                </a:lnTo>
                <a:lnTo>
                  <a:pt x="414574" y="610935"/>
                </a:lnTo>
                <a:lnTo>
                  <a:pt x="367224" y="635776"/>
                </a:lnTo>
                <a:lnTo>
                  <a:pt x="322634" y="661944"/>
                </a:lnTo>
                <a:lnTo>
                  <a:pt x="280827" y="689359"/>
                </a:lnTo>
                <a:lnTo>
                  <a:pt x="241824" y="717939"/>
                </a:lnTo>
                <a:lnTo>
                  <a:pt x="205648" y="747604"/>
                </a:lnTo>
                <a:lnTo>
                  <a:pt x="172320" y="778274"/>
                </a:lnTo>
                <a:lnTo>
                  <a:pt x="141863" y="809868"/>
                </a:lnTo>
                <a:lnTo>
                  <a:pt x="114298" y="842304"/>
                </a:lnTo>
                <a:lnTo>
                  <a:pt x="89647" y="875503"/>
                </a:lnTo>
                <a:lnTo>
                  <a:pt x="67933" y="909383"/>
                </a:lnTo>
                <a:lnTo>
                  <a:pt x="49177" y="943864"/>
                </a:lnTo>
                <a:lnTo>
                  <a:pt x="33402" y="978865"/>
                </a:lnTo>
                <a:lnTo>
                  <a:pt x="10880" y="1050104"/>
                </a:lnTo>
                <a:lnTo>
                  <a:pt x="543" y="1122456"/>
                </a:lnTo>
                <a:lnTo>
                  <a:pt x="0" y="1158847"/>
                </a:lnTo>
                <a:lnTo>
                  <a:pt x="2568" y="1195274"/>
                </a:lnTo>
                <a:lnTo>
                  <a:pt x="17129" y="1267912"/>
                </a:lnTo>
                <a:lnTo>
                  <a:pt x="44404" y="1339726"/>
                </a:lnTo>
                <a:lnTo>
                  <a:pt x="62863" y="1375122"/>
                </a:lnTo>
                <a:lnTo>
                  <a:pt x="84567" y="1410069"/>
                </a:lnTo>
                <a:lnTo>
                  <a:pt x="109536" y="1444487"/>
                </a:lnTo>
                <a:lnTo>
                  <a:pt x="137794" y="1478296"/>
                </a:lnTo>
                <a:lnTo>
                  <a:pt x="169362" y="1511414"/>
                </a:lnTo>
                <a:lnTo>
                  <a:pt x="204262" y="1543761"/>
                </a:lnTo>
                <a:lnTo>
                  <a:pt x="236317" y="1570385"/>
                </a:lnTo>
                <a:lnTo>
                  <a:pt x="270036" y="1595774"/>
                </a:lnTo>
                <a:lnTo>
                  <a:pt x="305339" y="1619920"/>
                </a:lnTo>
                <a:lnTo>
                  <a:pt x="342145" y="1642814"/>
                </a:lnTo>
                <a:lnTo>
                  <a:pt x="380373" y="1664447"/>
                </a:lnTo>
                <a:lnTo>
                  <a:pt x="419943" y="1684811"/>
                </a:lnTo>
                <a:lnTo>
                  <a:pt x="460774" y="1703897"/>
                </a:lnTo>
                <a:lnTo>
                  <a:pt x="502785" y="1721697"/>
                </a:lnTo>
                <a:lnTo>
                  <a:pt x="545895" y="1738203"/>
                </a:lnTo>
                <a:lnTo>
                  <a:pt x="590024" y="1753406"/>
                </a:lnTo>
                <a:lnTo>
                  <a:pt x="635092" y="1767298"/>
                </a:lnTo>
                <a:lnTo>
                  <a:pt x="681017" y="1779870"/>
                </a:lnTo>
                <a:lnTo>
                  <a:pt x="727718" y="1791114"/>
                </a:lnTo>
                <a:lnTo>
                  <a:pt x="775116" y="1801020"/>
                </a:lnTo>
                <a:lnTo>
                  <a:pt x="823130" y="1809582"/>
                </a:lnTo>
                <a:lnTo>
                  <a:pt x="871678" y="1816790"/>
                </a:lnTo>
                <a:lnTo>
                  <a:pt x="920680" y="1822635"/>
                </a:lnTo>
                <a:lnTo>
                  <a:pt x="970056" y="1827110"/>
                </a:lnTo>
                <a:lnTo>
                  <a:pt x="1019724" y="1830206"/>
                </a:lnTo>
                <a:lnTo>
                  <a:pt x="1069605" y="1831914"/>
                </a:lnTo>
                <a:lnTo>
                  <a:pt x="1119617" y="1832227"/>
                </a:lnTo>
                <a:lnTo>
                  <a:pt x="1169680" y="1831134"/>
                </a:lnTo>
                <a:lnTo>
                  <a:pt x="1219713" y="1828629"/>
                </a:lnTo>
                <a:lnTo>
                  <a:pt x="1269635" y="1824702"/>
                </a:lnTo>
                <a:lnTo>
                  <a:pt x="1319366" y="1819346"/>
                </a:lnTo>
                <a:lnTo>
                  <a:pt x="1368825" y="1812551"/>
                </a:lnTo>
                <a:lnTo>
                  <a:pt x="1417932" y="1804309"/>
                </a:lnTo>
                <a:lnTo>
                  <a:pt x="1466605" y="1794612"/>
                </a:lnTo>
                <a:lnTo>
                  <a:pt x="1514764" y="1783451"/>
                </a:lnTo>
                <a:lnTo>
                  <a:pt x="1562328" y="1770818"/>
                </a:lnTo>
                <a:lnTo>
                  <a:pt x="1609218" y="1756704"/>
                </a:lnTo>
                <a:lnTo>
                  <a:pt x="1655351" y="1741101"/>
                </a:lnTo>
                <a:lnTo>
                  <a:pt x="1700647" y="1724000"/>
                </a:lnTo>
                <a:lnTo>
                  <a:pt x="1745026" y="1705394"/>
                </a:lnTo>
                <a:lnTo>
                  <a:pt x="1795112" y="1681962"/>
                </a:lnTo>
                <a:lnTo>
                  <a:pt x="1842460" y="1657121"/>
                </a:lnTo>
                <a:lnTo>
                  <a:pt x="1887048" y="1630953"/>
                </a:lnTo>
                <a:lnTo>
                  <a:pt x="1928853" y="1603538"/>
                </a:lnTo>
                <a:lnTo>
                  <a:pt x="1967854" y="1574957"/>
                </a:lnTo>
                <a:lnTo>
                  <a:pt x="2004028" y="1545291"/>
                </a:lnTo>
                <a:lnTo>
                  <a:pt x="2037354" y="1514620"/>
                </a:lnTo>
                <a:lnTo>
                  <a:pt x="2067810" y="1483025"/>
                </a:lnTo>
                <a:lnTo>
                  <a:pt x="2095373" y="1450586"/>
                </a:lnTo>
                <a:lnTo>
                  <a:pt x="2120022" y="1417385"/>
                </a:lnTo>
                <a:lnTo>
                  <a:pt x="2141735" y="1383503"/>
                </a:lnTo>
                <a:lnTo>
                  <a:pt x="2160490" y="1349019"/>
                </a:lnTo>
                <a:lnTo>
                  <a:pt x="2176264" y="1314015"/>
                </a:lnTo>
                <a:lnTo>
                  <a:pt x="2198783" y="1242768"/>
                </a:lnTo>
                <a:lnTo>
                  <a:pt x="2209117" y="1170409"/>
                </a:lnTo>
                <a:lnTo>
                  <a:pt x="2209659" y="1134014"/>
                </a:lnTo>
                <a:lnTo>
                  <a:pt x="2207089" y="1097582"/>
                </a:lnTo>
                <a:lnTo>
                  <a:pt x="2192525" y="1024935"/>
                </a:lnTo>
                <a:lnTo>
                  <a:pt x="2165247" y="953111"/>
                </a:lnTo>
                <a:lnTo>
                  <a:pt x="2146786" y="917710"/>
                </a:lnTo>
                <a:lnTo>
                  <a:pt x="2125081" y="882758"/>
                </a:lnTo>
                <a:lnTo>
                  <a:pt x="2100109" y="848335"/>
                </a:lnTo>
                <a:lnTo>
                  <a:pt x="2071849" y="814521"/>
                </a:lnTo>
                <a:lnTo>
                  <a:pt x="2040279" y="781398"/>
                </a:lnTo>
                <a:lnTo>
                  <a:pt x="2005376" y="749045"/>
                </a:lnTo>
                <a:lnTo>
                  <a:pt x="2212065" y="568578"/>
                </a:lnTo>
                <a:lnTo>
                  <a:pt x="1699941" y="568578"/>
                </a:lnTo>
                <a:lnTo>
                  <a:pt x="1655684" y="551914"/>
                </a:lnTo>
                <a:lnTo>
                  <a:pt x="1610536" y="536650"/>
                </a:lnTo>
                <a:lnTo>
                  <a:pt x="1564576" y="522784"/>
                </a:lnTo>
                <a:lnTo>
                  <a:pt x="1517883" y="510317"/>
                </a:lnTo>
                <a:lnTo>
                  <a:pt x="1470536" y="499246"/>
                </a:lnTo>
                <a:lnTo>
                  <a:pt x="1422614" y="489571"/>
                </a:lnTo>
                <a:lnTo>
                  <a:pt x="1374195" y="481291"/>
                </a:lnTo>
                <a:lnTo>
                  <a:pt x="1325358" y="474404"/>
                </a:lnTo>
                <a:lnTo>
                  <a:pt x="1276182" y="468909"/>
                </a:lnTo>
                <a:lnTo>
                  <a:pt x="1226746" y="464806"/>
                </a:lnTo>
                <a:lnTo>
                  <a:pt x="1177128" y="462094"/>
                </a:lnTo>
                <a:lnTo>
                  <a:pt x="1127408" y="460770"/>
                </a:lnTo>
                <a:close/>
              </a:path>
              <a:path w="2863850" h="1832607">
                <a:moveTo>
                  <a:pt x="2863261" y="0"/>
                </a:moveTo>
                <a:lnTo>
                  <a:pt x="1699941" y="568578"/>
                </a:lnTo>
                <a:lnTo>
                  <a:pt x="2212065" y="568578"/>
                </a:lnTo>
                <a:lnTo>
                  <a:pt x="2863261" y="0"/>
                </a:lnTo>
                <a:close/>
              </a:path>
            </a:pathLst>
          </a:custGeom>
          <a:solidFill>
            <a:srgbClr val="8A7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2042" y="4756784"/>
            <a:ext cx="2863850" cy="1832610"/>
          </a:xfrm>
          <a:custGeom>
            <a:avLst/>
            <a:gdLst/>
            <a:ahLst/>
            <a:cxnLst/>
            <a:rect l="l" t="t" r="r" b="b"/>
            <a:pathLst>
              <a:path w="2863850" h="1832607">
                <a:moveTo>
                  <a:pt x="2863261" y="0"/>
                </a:moveTo>
                <a:lnTo>
                  <a:pt x="2005376" y="749045"/>
                </a:lnTo>
                <a:lnTo>
                  <a:pt x="2040279" y="781398"/>
                </a:lnTo>
                <a:lnTo>
                  <a:pt x="2071849" y="814521"/>
                </a:lnTo>
                <a:lnTo>
                  <a:pt x="2100109" y="848335"/>
                </a:lnTo>
                <a:lnTo>
                  <a:pt x="2125081" y="882758"/>
                </a:lnTo>
                <a:lnTo>
                  <a:pt x="2146786" y="917710"/>
                </a:lnTo>
                <a:lnTo>
                  <a:pt x="2165247" y="953111"/>
                </a:lnTo>
                <a:lnTo>
                  <a:pt x="2180486" y="988879"/>
                </a:lnTo>
                <a:lnTo>
                  <a:pt x="2201385" y="1061196"/>
                </a:lnTo>
                <a:lnTo>
                  <a:pt x="2209659" y="1134014"/>
                </a:lnTo>
                <a:lnTo>
                  <a:pt x="2209117" y="1170409"/>
                </a:lnTo>
                <a:lnTo>
                  <a:pt x="2198783" y="1242768"/>
                </a:lnTo>
                <a:lnTo>
                  <a:pt x="2176264" y="1314015"/>
                </a:lnTo>
                <a:lnTo>
                  <a:pt x="2160490" y="1349019"/>
                </a:lnTo>
                <a:lnTo>
                  <a:pt x="2141735" y="1383503"/>
                </a:lnTo>
                <a:lnTo>
                  <a:pt x="2120022" y="1417385"/>
                </a:lnTo>
                <a:lnTo>
                  <a:pt x="2095373" y="1450586"/>
                </a:lnTo>
                <a:lnTo>
                  <a:pt x="2067810" y="1483025"/>
                </a:lnTo>
                <a:lnTo>
                  <a:pt x="2037354" y="1514620"/>
                </a:lnTo>
                <a:lnTo>
                  <a:pt x="2004028" y="1545291"/>
                </a:lnTo>
                <a:lnTo>
                  <a:pt x="1967854" y="1574957"/>
                </a:lnTo>
                <a:lnTo>
                  <a:pt x="1928853" y="1603538"/>
                </a:lnTo>
                <a:lnTo>
                  <a:pt x="1887048" y="1630953"/>
                </a:lnTo>
                <a:lnTo>
                  <a:pt x="1842460" y="1657121"/>
                </a:lnTo>
                <a:lnTo>
                  <a:pt x="1795112" y="1681962"/>
                </a:lnTo>
                <a:lnTo>
                  <a:pt x="1745026" y="1705394"/>
                </a:lnTo>
                <a:lnTo>
                  <a:pt x="1700647" y="1724000"/>
                </a:lnTo>
                <a:lnTo>
                  <a:pt x="1655351" y="1741101"/>
                </a:lnTo>
                <a:lnTo>
                  <a:pt x="1609218" y="1756704"/>
                </a:lnTo>
                <a:lnTo>
                  <a:pt x="1562328" y="1770818"/>
                </a:lnTo>
                <a:lnTo>
                  <a:pt x="1514764" y="1783451"/>
                </a:lnTo>
                <a:lnTo>
                  <a:pt x="1466605" y="1794612"/>
                </a:lnTo>
                <a:lnTo>
                  <a:pt x="1417932" y="1804309"/>
                </a:lnTo>
                <a:lnTo>
                  <a:pt x="1368825" y="1812551"/>
                </a:lnTo>
                <a:lnTo>
                  <a:pt x="1319366" y="1819346"/>
                </a:lnTo>
                <a:lnTo>
                  <a:pt x="1269635" y="1824702"/>
                </a:lnTo>
                <a:lnTo>
                  <a:pt x="1219713" y="1828629"/>
                </a:lnTo>
                <a:lnTo>
                  <a:pt x="1169680" y="1831134"/>
                </a:lnTo>
                <a:lnTo>
                  <a:pt x="1119617" y="1832227"/>
                </a:lnTo>
                <a:lnTo>
                  <a:pt x="1069605" y="1831914"/>
                </a:lnTo>
                <a:lnTo>
                  <a:pt x="1019724" y="1830206"/>
                </a:lnTo>
                <a:lnTo>
                  <a:pt x="970056" y="1827110"/>
                </a:lnTo>
                <a:lnTo>
                  <a:pt x="920680" y="1822635"/>
                </a:lnTo>
                <a:lnTo>
                  <a:pt x="871678" y="1816790"/>
                </a:lnTo>
                <a:lnTo>
                  <a:pt x="823130" y="1809582"/>
                </a:lnTo>
                <a:lnTo>
                  <a:pt x="775116" y="1801020"/>
                </a:lnTo>
                <a:lnTo>
                  <a:pt x="727718" y="1791114"/>
                </a:lnTo>
                <a:lnTo>
                  <a:pt x="681017" y="1779870"/>
                </a:lnTo>
                <a:lnTo>
                  <a:pt x="635092" y="1767298"/>
                </a:lnTo>
                <a:lnTo>
                  <a:pt x="590024" y="1753406"/>
                </a:lnTo>
                <a:lnTo>
                  <a:pt x="545895" y="1738203"/>
                </a:lnTo>
                <a:lnTo>
                  <a:pt x="502785" y="1721697"/>
                </a:lnTo>
                <a:lnTo>
                  <a:pt x="460774" y="1703897"/>
                </a:lnTo>
                <a:lnTo>
                  <a:pt x="419943" y="1684811"/>
                </a:lnTo>
                <a:lnTo>
                  <a:pt x="380373" y="1664447"/>
                </a:lnTo>
                <a:lnTo>
                  <a:pt x="342145" y="1642814"/>
                </a:lnTo>
                <a:lnTo>
                  <a:pt x="305339" y="1619920"/>
                </a:lnTo>
                <a:lnTo>
                  <a:pt x="270036" y="1595774"/>
                </a:lnTo>
                <a:lnTo>
                  <a:pt x="236317" y="1570385"/>
                </a:lnTo>
                <a:lnTo>
                  <a:pt x="204262" y="1543761"/>
                </a:lnTo>
                <a:lnTo>
                  <a:pt x="169362" y="1511414"/>
                </a:lnTo>
                <a:lnTo>
                  <a:pt x="137794" y="1478296"/>
                </a:lnTo>
                <a:lnTo>
                  <a:pt x="109536" y="1444487"/>
                </a:lnTo>
                <a:lnTo>
                  <a:pt x="84567" y="1410069"/>
                </a:lnTo>
                <a:lnTo>
                  <a:pt x="62863" y="1375122"/>
                </a:lnTo>
                <a:lnTo>
                  <a:pt x="44404" y="1339726"/>
                </a:lnTo>
                <a:lnTo>
                  <a:pt x="29166" y="1303963"/>
                </a:lnTo>
                <a:lnTo>
                  <a:pt x="8271" y="1231656"/>
                </a:lnTo>
                <a:lnTo>
                  <a:pt x="0" y="1158847"/>
                </a:lnTo>
                <a:lnTo>
                  <a:pt x="543" y="1122456"/>
                </a:lnTo>
                <a:lnTo>
                  <a:pt x="10880" y="1050104"/>
                </a:lnTo>
                <a:lnTo>
                  <a:pt x="33402" y="978865"/>
                </a:lnTo>
                <a:lnTo>
                  <a:pt x="49177" y="943864"/>
                </a:lnTo>
                <a:lnTo>
                  <a:pt x="67933" y="909383"/>
                </a:lnTo>
                <a:lnTo>
                  <a:pt x="89647" y="875503"/>
                </a:lnTo>
                <a:lnTo>
                  <a:pt x="114298" y="842304"/>
                </a:lnTo>
                <a:lnTo>
                  <a:pt x="141863" y="809868"/>
                </a:lnTo>
                <a:lnTo>
                  <a:pt x="172320" y="778274"/>
                </a:lnTo>
                <a:lnTo>
                  <a:pt x="205648" y="747604"/>
                </a:lnTo>
                <a:lnTo>
                  <a:pt x="241824" y="717939"/>
                </a:lnTo>
                <a:lnTo>
                  <a:pt x="280827" y="689359"/>
                </a:lnTo>
                <a:lnTo>
                  <a:pt x="322634" y="661944"/>
                </a:lnTo>
                <a:lnTo>
                  <a:pt x="367224" y="635776"/>
                </a:lnTo>
                <a:lnTo>
                  <a:pt x="414574" y="610935"/>
                </a:lnTo>
                <a:lnTo>
                  <a:pt x="464663" y="587501"/>
                </a:lnTo>
                <a:lnTo>
                  <a:pt x="507548" y="569490"/>
                </a:lnTo>
                <a:lnTo>
                  <a:pt x="551433" y="552852"/>
                </a:lnTo>
                <a:lnTo>
                  <a:pt x="596240" y="537590"/>
                </a:lnTo>
                <a:lnTo>
                  <a:pt x="641890" y="523703"/>
                </a:lnTo>
                <a:lnTo>
                  <a:pt x="688303" y="511194"/>
                </a:lnTo>
                <a:lnTo>
                  <a:pt x="735402" y="500064"/>
                </a:lnTo>
                <a:lnTo>
                  <a:pt x="783108" y="490313"/>
                </a:lnTo>
                <a:lnTo>
                  <a:pt x="831341" y="481942"/>
                </a:lnTo>
                <a:lnTo>
                  <a:pt x="880023" y="474953"/>
                </a:lnTo>
                <a:lnTo>
                  <a:pt x="929075" y="469347"/>
                </a:lnTo>
                <a:lnTo>
                  <a:pt x="978418" y="465124"/>
                </a:lnTo>
                <a:lnTo>
                  <a:pt x="1027974" y="462287"/>
                </a:lnTo>
                <a:lnTo>
                  <a:pt x="1077663" y="460835"/>
                </a:lnTo>
                <a:lnTo>
                  <a:pt x="1127408" y="460770"/>
                </a:lnTo>
                <a:lnTo>
                  <a:pt x="1177128" y="462094"/>
                </a:lnTo>
                <a:lnTo>
                  <a:pt x="1226746" y="464806"/>
                </a:lnTo>
                <a:lnTo>
                  <a:pt x="1276182" y="468909"/>
                </a:lnTo>
                <a:lnTo>
                  <a:pt x="1325358" y="474404"/>
                </a:lnTo>
                <a:lnTo>
                  <a:pt x="1374195" y="481291"/>
                </a:lnTo>
                <a:lnTo>
                  <a:pt x="1422614" y="489571"/>
                </a:lnTo>
                <a:lnTo>
                  <a:pt x="1470536" y="499246"/>
                </a:lnTo>
                <a:lnTo>
                  <a:pt x="1517883" y="510317"/>
                </a:lnTo>
                <a:lnTo>
                  <a:pt x="1564576" y="522784"/>
                </a:lnTo>
                <a:lnTo>
                  <a:pt x="1610536" y="536650"/>
                </a:lnTo>
                <a:lnTo>
                  <a:pt x="1655684" y="551914"/>
                </a:lnTo>
                <a:lnTo>
                  <a:pt x="1699941" y="568578"/>
                </a:lnTo>
                <a:lnTo>
                  <a:pt x="2863261" y="0"/>
                </a:lnTo>
                <a:close/>
              </a:path>
            </a:pathLst>
          </a:custGeom>
          <a:ln w="25400">
            <a:solidFill>
              <a:srgbClr val="3157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96718" y="5610555"/>
            <a:ext cx="109410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KIO</a:t>
            </a:r>
            <a:r>
              <a:rPr sz="1800" spc="185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1800" spc="-5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---3SO</a:t>
            </a:r>
            <a:endParaRPr sz="18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63977" y="5743143"/>
            <a:ext cx="8108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3105" algn="l"/>
              </a:tabLst>
            </a:pPr>
            <a:r>
              <a:rPr sz="120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3	2</a:t>
            </a:r>
            <a:endParaRPr sz="12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15590" y="5875731"/>
            <a:ext cx="9398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比值不变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-56515" y="88265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1223010"/>
            <a:ext cx="11054715" cy="28384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37"/>
            <a:ext cx="12192000" cy="6281262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5609590" y="107315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43" y="518469"/>
            <a:ext cx="5334000" cy="5524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320" y="1145113"/>
            <a:ext cx="6785680" cy="3954109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492760" y="107315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01" y="141620"/>
            <a:ext cx="7945350" cy="6574760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5854065" y="141605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526"/>
            <a:ext cx="11679834" cy="5974944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749300" y="107315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1" y="652896"/>
            <a:ext cx="11665235" cy="4240380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443865" y="192405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0" y="4893310"/>
            <a:ext cx="7996555" cy="19361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60" y="43815"/>
            <a:ext cx="7701280" cy="6582410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248920" y="107315"/>
            <a:ext cx="5031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1500" y="4914899"/>
            <a:ext cx="2476500" cy="19430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39672"/>
            <a:ext cx="4571238" cy="7234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6420611"/>
            <a:ext cx="9143999" cy="4373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60827" y="428181"/>
            <a:ext cx="6081395" cy="3600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0"/>
              </a:lnSpc>
            </a:pPr>
            <a:r>
              <a:rPr sz="2800" b="1" spc="-5">
                <a:solidFill>
                  <a:srgbClr val="001B3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②2024</a:t>
            </a:r>
            <a:r>
              <a:rPr sz="2800" b="1" spc="-10">
                <a:solidFill>
                  <a:srgbClr val="001B3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年这两大高频考点是怎么考的？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5194" y="790701"/>
            <a:ext cx="430530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>
                <a:latin typeface="Arial" panose="020B0604020202020204"/>
                <a:cs typeface="Arial" panose="020B0604020202020204"/>
              </a:rPr>
              <a:t>··</a:t>
            </a:r>
            <a:r>
              <a:rPr sz="2800" b="1">
                <a:latin typeface="Arial" panose="020B0604020202020204"/>
                <a:cs typeface="Arial" panose="020B0604020202020204"/>
              </a:rPr>
              <a:t>·</a:t>
            </a:r>
            <a:r>
              <a:rPr sz="2800" b="1" spc="-5">
                <a:latin typeface="宋体" panose="02010600030101010101" pitchFamily="2" charset="-122"/>
                <a:cs typeface="宋体" panose="02010600030101010101" pitchFamily="2" charset="-122"/>
              </a:rPr>
              <a:t>一定物质的量浓度的配制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5000" y="1219200"/>
            <a:ext cx="7010400" cy="12192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744" y="1557908"/>
            <a:ext cx="148272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山东</a:t>
            </a:r>
            <a:r>
              <a:rPr sz="1800" b="1" spc="-5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仪器选择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08276" y="2636520"/>
            <a:ext cx="7391400" cy="212140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59940" y="3458336"/>
            <a:ext cx="232664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甲卷：操作目的、操作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29711" y="4774691"/>
            <a:ext cx="7144511" cy="168554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28940" y="5632500"/>
            <a:ext cx="181800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湖北：仪器选择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图片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2310" y="1278255"/>
            <a:ext cx="5011420" cy="326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311785" y="4746625"/>
            <a:ext cx="11038840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(3)KMnO</a:t>
            </a:r>
            <a:r>
              <a:rPr lang="en-US" altLang="zh-CN" sz="24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常作氧化还原滴定的氧化剂，滴定时应将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4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溶液加入</a:t>
            </a:r>
            <a:r>
              <a:rPr lang="en-US" altLang="zh-CN" sz="24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        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（填“酸式”或“碱式”）滴定管中；在规格为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50.00mL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的滴定管中，若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4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溶液起始读数为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15.00mL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，此时滴定管中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4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溶液的实际体积为</a:t>
            </a:r>
            <a:r>
              <a:rPr lang="en-US" altLang="zh-CN" sz="24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       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（填标号）。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A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15.00 mL B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35.00mL C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．大于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35.00mL D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．小于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15.00mL</a:t>
            </a:r>
            <a:endParaRPr lang="zh-CN" altLang="en-US" sz="2400"/>
          </a:p>
        </p:txBody>
      </p:sp>
      <p:sp>
        <p:nvSpPr>
          <p:cNvPr id="17" name="矩形 15"/>
          <p:cNvSpPr>
            <a:spLocks noChangeArrowheads="1"/>
          </p:cNvSpPr>
          <p:nvPr/>
        </p:nvSpPr>
        <p:spPr bwMode="auto">
          <a:xfrm>
            <a:off x="153670" y="1995805"/>
            <a:ext cx="72644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回答下列问题：</a:t>
            </a:r>
          </a:p>
          <a:p>
            <a:pPr indent="0" fontAlgn="auto">
              <a:lnSpc>
                <a:spcPct val="120000"/>
              </a:lnSpc>
            </a:pP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（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1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）装置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A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中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a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的作用是</a:t>
            </a:r>
            <a:r>
              <a:rPr lang="en-US" altLang="zh-CN" sz="24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              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；装置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C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中的试剂为</a:t>
            </a:r>
            <a:r>
              <a:rPr lang="en-US" altLang="zh-CN" sz="24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                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；装置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A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中制备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Cl</a:t>
            </a:r>
            <a:r>
              <a:rPr lang="en-US" altLang="zh-CN" sz="24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的化学方程式为</a:t>
            </a:r>
            <a:r>
              <a:rPr lang="en-US" altLang="zh-CN" sz="24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              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。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（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）上述装置存在一处缺陷，会导致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4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产率降低，改进的方法是</a:t>
            </a:r>
            <a:r>
              <a:rPr lang="en-US" altLang="zh-CN" sz="24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               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。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     </a:t>
            </a:r>
            <a:endParaRPr lang="zh-CN" altLang="zh-CN" sz="2400">
              <a:latin typeface="Times New Roman" panose="02020603050405020304" charset="0"/>
              <a:ea typeface="华文中宋" panose="02010600040101010101" charset="-122"/>
              <a:cs typeface="Times New Roman" panose="02020603050405020304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8754745" y="6241415"/>
            <a:ext cx="1604010" cy="368935"/>
          </a:xfrm>
          <a:prstGeom prst="wedgeRectCallout">
            <a:avLst>
              <a:gd name="adj1" fmla="val -51504"/>
              <a:gd name="adj2" fmla="val -1176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0903FB"/>
                </a:solidFill>
              </a:rPr>
              <a:t>仪器的使用</a:t>
            </a:r>
          </a:p>
        </p:txBody>
      </p:sp>
      <p:sp>
        <p:nvSpPr>
          <p:cNvPr id="18" name="矩形标注 17"/>
          <p:cNvSpPr/>
          <p:nvPr/>
        </p:nvSpPr>
        <p:spPr>
          <a:xfrm>
            <a:off x="5759450" y="3895090"/>
            <a:ext cx="1736090" cy="384175"/>
          </a:xfrm>
          <a:prstGeom prst="wedgeRectCallout">
            <a:avLst>
              <a:gd name="adj1" fmla="val -111850"/>
              <a:gd name="adj2" fmla="val -129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0903FB"/>
                </a:solidFill>
              </a:rPr>
              <a:t>实验设计</a:t>
            </a:r>
          </a:p>
        </p:txBody>
      </p:sp>
      <p:sp>
        <p:nvSpPr>
          <p:cNvPr id="12" name="矩形标注 11"/>
          <p:cNvSpPr/>
          <p:nvPr/>
        </p:nvSpPr>
        <p:spPr>
          <a:xfrm>
            <a:off x="2308860" y="2100580"/>
            <a:ext cx="1574800" cy="330200"/>
          </a:xfrm>
          <a:prstGeom prst="wedgeRectCallout">
            <a:avLst>
              <a:gd name="adj1" fmla="val 63951"/>
              <a:gd name="adj2" fmla="val 18269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0903FB"/>
                </a:solidFill>
              </a:rPr>
              <a:t>装置的作用</a:t>
            </a:r>
          </a:p>
        </p:txBody>
      </p:sp>
      <p:graphicFrame>
        <p:nvGraphicFramePr>
          <p:cNvPr id="2" name="对象 -2147482623"/>
          <p:cNvGraphicFramePr>
            <a:graphicFrameLocks noChangeAspect="1"/>
          </p:cNvGraphicFramePr>
          <p:nvPr/>
        </p:nvGraphicFramePr>
        <p:xfrm>
          <a:off x="358140" y="1564640"/>
          <a:ext cx="590105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5" imgW="67056000" imgH="5791200" progId="">
                  <p:embed/>
                </p:oleObj>
              </mc:Choice>
              <mc:Fallback>
                <p:oleObj r:id="rId5" imgW="67056000" imgH="57912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" y="1564640"/>
                        <a:ext cx="5901055" cy="54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标注 13"/>
          <p:cNvSpPr/>
          <p:nvPr/>
        </p:nvSpPr>
        <p:spPr>
          <a:xfrm>
            <a:off x="8113395" y="4460240"/>
            <a:ext cx="1416685" cy="286385"/>
          </a:xfrm>
          <a:prstGeom prst="wedgeRectCallout">
            <a:avLst>
              <a:gd name="adj1" fmla="val 68915"/>
              <a:gd name="adj2" fmla="val 20011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0903FB"/>
                </a:solidFill>
              </a:rPr>
              <a:t>仪器的选择</a:t>
            </a:r>
          </a:p>
        </p:txBody>
      </p:sp>
      <p:sp>
        <p:nvSpPr>
          <p:cNvPr id="19" name="矩形标注 18"/>
          <p:cNvSpPr/>
          <p:nvPr/>
        </p:nvSpPr>
        <p:spPr>
          <a:xfrm>
            <a:off x="5023485" y="2107565"/>
            <a:ext cx="1354455" cy="323215"/>
          </a:xfrm>
          <a:prstGeom prst="wedgeRectCallout">
            <a:avLst>
              <a:gd name="adj1" fmla="val -316666"/>
              <a:gd name="adj2" fmla="val 290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0903FB"/>
                </a:solidFill>
              </a:rPr>
              <a:t>试剂的选择</a:t>
            </a:r>
          </a:p>
        </p:txBody>
      </p:sp>
      <p:sp>
        <p:nvSpPr>
          <p:cNvPr id="20" name="矩形标注 19"/>
          <p:cNvSpPr/>
          <p:nvPr/>
        </p:nvSpPr>
        <p:spPr>
          <a:xfrm>
            <a:off x="5759450" y="2976245"/>
            <a:ext cx="2245995" cy="373380"/>
          </a:xfrm>
          <a:prstGeom prst="wedgeRectCallout">
            <a:avLst>
              <a:gd name="adj1" fmla="val -252318"/>
              <a:gd name="adj2" fmla="val 12857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0903FB"/>
                </a:solidFill>
              </a:rPr>
              <a:t>化学方程式的书写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53670" y="202565"/>
            <a:ext cx="116547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【202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山东高考 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某同学利用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Cl</a:t>
            </a:r>
            <a:r>
              <a:rPr lang="en-US" altLang="zh-CN" sz="2800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氧化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K</a:t>
            </a:r>
            <a:r>
              <a:rPr lang="en-US" altLang="zh-CN" sz="2800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MnO</a:t>
            </a:r>
            <a:r>
              <a:rPr lang="en-US" altLang="zh-CN" sz="2800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4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制备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KMnO</a:t>
            </a:r>
            <a:r>
              <a:rPr lang="en-US" altLang="zh-CN" sz="2800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4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的装置如下图所示（夹持装置略）</a:t>
            </a:r>
            <a:r>
              <a:rPr lang="zh-CN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已知：锰酸钾（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</a:t>
            </a:r>
            <a:r>
              <a:rPr lang="en-US" altLang="zh-CN" sz="28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MnO</a:t>
            </a:r>
            <a:r>
              <a:rPr lang="en-US" altLang="zh-CN" sz="28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）在浓强碱溶液中可稳定存在，碱性减弱时易发生反应：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8" grpId="0" bldLvl="0" animBg="1"/>
      <p:bldP spid="12" grpId="0" bldLvl="0" animBg="1"/>
      <p:bldP spid="14" grpId="0" bldLvl="0" animBg="1"/>
      <p:bldP spid="19" grpId="0" bldLvl="0" animBg="1"/>
      <p:bldP spid="20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106299"/>
            <a:ext cx="163639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北京：细节考查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7023" y="3328414"/>
            <a:ext cx="2133600" cy="3407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6289" y="4877180"/>
            <a:ext cx="163639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江苏：仪器使用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600" y="3660647"/>
            <a:ext cx="4648200" cy="261975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11977" y="4607814"/>
            <a:ext cx="163639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广东：仪器选择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5676" y="274320"/>
            <a:ext cx="1952244" cy="303580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60975" y="2282698"/>
            <a:ext cx="716280" cy="5600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甘肃： 操作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00215" y="716280"/>
            <a:ext cx="3886199" cy="256184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69658" y="593851"/>
            <a:ext cx="163639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安徽：仪器选择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1500" y="4914899"/>
            <a:ext cx="2476500" cy="19430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39672"/>
            <a:ext cx="4571238" cy="7234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1166" y="581292"/>
            <a:ext cx="628142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>
                <a:solidFill>
                  <a:srgbClr val="001B3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~~~2024</a:t>
            </a:r>
            <a:r>
              <a:rPr sz="2800" b="1" spc="-10">
                <a:solidFill>
                  <a:srgbClr val="001B3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年这两大高频考点是怎么考的？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6409" y="610946"/>
            <a:ext cx="73977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>
                <a:latin typeface="宋体" panose="02010600030101010101" pitchFamily="2" charset="-122"/>
                <a:cs typeface="宋体" panose="02010600030101010101" pitchFamily="2" charset="-122"/>
              </a:rPr>
              <a:t>滴定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2600" y="990600"/>
            <a:ext cx="1234440" cy="227228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7519" y="1146047"/>
            <a:ext cx="5103876" cy="105460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77415" y="2588767"/>
            <a:ext cx="163639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山东：仪器操作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08576" y="1673351"/>
            <a:ext cx="5715000" cy="329184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12963" y="2323845"/>
            <a:ext cx="1866900" cy="5600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甲卷：操作细节、 误差分析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4000" y="5221223"/>
            <a:ext cx="9143999" cy="163677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95340" y="6078728"/>
            <a:ext cx="209677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湖南：指示剂的选择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1500" y="4914899"/>
            <a:ext cx="2476500" cy="19430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39672"/>
            <a:ext cx="4571238" cy="7234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6420611"/>
            <a:ext cx="9143999" cy="4373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5355" y="96011"/>
            <a:ext cx="2892552" cy="402183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58467" y="438276"/>
            <a:ext cx="163639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北京：细节考查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80031" y="3572255"/>
            <a:ext cx="2452116" cy="280416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7528" y="6088379"/>
            <a:ext cx="3253740" cy="536448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20620" y="3679952"/>
            <a:ext cx="176276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浙江</a:t>
            </a:r>
            <a:r>
              <a:rPr sz="1800" b="1" spc="-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：仪器选择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19244" y="726948"/>
            <a:ext cx="6015228" cy="55245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71028" y="2848482"/>
            <a:ext cx="176339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浙</a:t>
            </a:r>
            <a:r>
              <a:rPr sz="1800" b="1" spc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江</a:t>
            </a:r>
            <a:r>
              <a:rPr sz="1800" b="1" spc="-1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6</a:t>
            </a: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：操作步骤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1500" y="4914899"/>
            <a:ext cx="2476500" cy="19430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39672"/>
            <a:ext cx="4571238" cy="7234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6420611"/>
            <a:ext cx="9143999" cy="4373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5439" y="150876"/>
            <a:ext cx="2182368" cy="44958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15490" y="2051430"/>
            <a:ext cx="163639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甘肃：仪器选择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5439" y="4712208"/>
            <a:ext cx="9052560" cy="139141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36952" y="5242052"/>
            <a:ext cx="232664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安徽：误差分析、计算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70376" y="646176"/>
            <a:ext cx="6697980" cy="312115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36540" y="1114044"/>
            <a:ext cx="278701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江西：仪器选择、电子天平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3999" cy="685799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7444" y="514299"/>
            <a:ext cx="615378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##2.</a:t>
            </a:r>
            <a:r>
              <a:rPr sz="2400" spc="-5">
                <a:solidFill>
                  <a:srgbClr val="FF0000"/>
                </a:solidFill>
                <a:latin typeface="Arial Unicode MS"/>
                <a:cs typeface="Arial Unicode MS"/>
              </a:rPr>
              <a:t>近五年山东高考化学实验综合题命题特点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6929" y="1151484"/>
            <a:ext cx="5154295" cy="254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78230" algn="l"/>
                <a:tab pos="2692400" algn="l"/>
                <a:tab pos="4254500" algn="l"/>
              </a:tabLst>
            </a:pP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年</a:t>
            </a:r>
            <a:r>
              <a:rPr sz="1550" b="1" spc="15">
                <a:latin typeface="仿宋" panose="02010609060101010101" charset="-122"/>
                <a:cs typeface="仿宋" panose="02010609060101010101" charset="-122"/>
              </a:rPr>
              <a:t>度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情境载</a:t>
            </a:r>
            <a:r>
              <a:rPr sz="1550" b="1" spc="15">
                <a:latin typeface="仿宋" panose="02010609060101010101" charset="-122"/>
                <a:cs typeface="仿宋" panose="02010609060101010101" charset="-122"/>
              </a:rPr>
              <a:t>体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试题类</a:t>
            </a:r>
            <a:r>
              <a:rPr sz="1550" b="1" spc="15">
                <a:latin typeface="仿宋" panose="02010609060101010101" charset="-122"/>
                <a:cs typeface="仿宋" panose="02010609060101010101" charset="-122"/>
              </a:rPr>
              <a:t>型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呈现形式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9421" y="1151484"/>
            <a:ext cx="690880" cy="254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创新点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3885" y="1563523"/>
            <a:ext cx="590550" cy="254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模拟</a:t>
            </a:r>
            <a:r>
              <a:rPr sz="1550" b="1" spc="5">
                <a:latin typeface="仿宋" panose="02010609060101010101" charset="-122"/>
                <a:cs typeface="仿宋" panose="02010609060101010101" charset="-122"/>
              </a:rPr>
              <a:t>1</a:t>
            </a:r>
            <a:r>
              <a:rPr sz="1550" b="1" spc="-620">
                <a:latin typeface="仿宋" panose="02010609060101010101" charset="-122"/>
                <a:cs typeface="仿宋" panose="02010609060101010101" charset="-122"/>
              </a:rPr>
              <a:t> 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0485" y="1403176"/>
            <a:ext cx="1363345" cy="5435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四溴化钛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550" b="1" spc="15">
                <a:latin typeface="仿宋" panose="02010609060101010101" charset="-122"/>
                <a:cs typeface="仿宋" panose="02010609060101010101" charset="-122"/>
              </a:rPr>
              <a:t>（</a:t>
            </a:r>
            <a:r>
              <a:rPr sz="1550" b="1" spc="-655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1550" b="1" spc="114">
                <a:latin typeface="仿宋" panose="02010609060101010101" charset="-122"/>
                <a:cs typeface="仿宋" panose="02010609060101010101" charset="-122"/>
              </a:rPr>
              <a:t>TiBr4)</a:t>
            </a:r>
            <a:r>
              <a:rPr sz="1550" b="1" spc="175">
                <a:latin typeface="仿宋" panose="02010609060101010101" charset="-122"/>
                <a:cs typeface="仿宋" panose="02010609060101010101" charset="-122"/>
              </a:rPr>
              <a:t>制</a:t>
            </a:r>
            <a:r>
              <a:rPr sz="1550" b="1" spc="15">
                <a:latin typeface="仿宋" panose="02010609060101010101" charset="-122"/>
                <a:cs typeface="仿宋" panose="02010609060101010101" charset="-122"/>
              </a:rPr>
              <a:t>备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9495" y="1403176"/>
            <a:ext cx="1798955" cy="544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0"/>
              </a:spcBef>
            </a:pP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间歇性微热连接管 目的、仪器改进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3885" y="2228941"/>
            <a:ext cx="590550" cy="254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8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模拟</a:t>
            </a:r>
            <a:r>
              <a:rPr sz="1550" b="1" spc="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1550" b="1" spc="-62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 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5580" y="1563523"/>
            <a:ext cx="2991485" cy="8121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30"/>
              </a:spcBef>
              <a:tabLst>
                <a:tab pos="1426845" algn="l"/>
              </a:tabLst>
            </a:pP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无机物制</a:t>
            </a:r>
            <a:r>
              <a:rPr sz="1550" b="1" spc="15">
                <a:latin typeface="仿宋" panose="02010609060101010101" charset="-122"/>
                <a:cs typeface="仿宋" panose="02010609060101010101" charset="-122"/>
              </a:rPr>
              <a:t>备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装置图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25" b="1" spc="262" baseline="-3600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热重曲线分</a:t>
            </a:r>
            <a:r>
              <a:rPr sz="2325" b="1" spc="22" baseline="-3600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析</a:t>
            </a:r>
            <a:r>
              <a:rPr sz="2325" b="1" spc="60" baseline="-3600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1550" b="1" spc="17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流程题中加热重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0485" y="2079135"/>
            <a:ext cx="4678680" cy="5435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550" b="1" spc="10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Zn3(PO4)2·</a:t>
            </a:r>
            <a:r>
              <a:rPr sz="1550" b="1" spc="-62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1550" b="1" spc="6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4H</a:t>
            </a:r>
            <a:r>
              <a:rPr sz="1550" b="1" spc="-64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1050" b="1" spc="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1050" b="1" spc="-41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1550" b="1" spc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O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3241675" algn="l"/>
              </a:tabLst>
            </a:pPr>
            <a:r>
              <a:rPr sz="1550" b="1" spc="17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热重分析</a:t>
            </a:r>
            <a:r>
              <a:rPr sz="1550" b="1" spc="12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+</a:t>
            </a:r>
            <a:r>
              <a:rPr sz="1550" b="1" spc="17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滴</a:t>
            </a:r>
            <a:r>
              <a:rPr sz="1550" b="1" spc="1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定</a:t>
            </a:r>
            <a:r>
              <a:rPr sz="1550" b="1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7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实验</a:t>
            </a:r>
            <a:r>
              <a:rPr sz="1550" b="1" spc="12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+</a:t>
            </a:r>
            <a:r>
              <a:rPr sz="1550" b="1" spc="17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定量滴</a:t>
            </a:r>
            <a:r>
              <a:rPr sz="1550" b="1" spc="1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定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09495" y="2079135"/>
            <a:ext cx="1798955" cy="544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0"/>
              </a:spcBef>
            </a:pPr>
            <a:r>
              <a:rPr sz="1550" b="1" spc="18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流程题中加实验、 热重曲线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9091" y="2829591"/>
            <a:ext cx="7366634" cy="28289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54050">
              <a:lnSpc>
                <a:spcPts val="1430"/>
              </a:lnSpc>
              <a:spcBef>
                <a:spcPts val="55"/>
              </a:spcBef>
              <a:tabLst>
                <a:tab pos="2468880" algn="l"/>
                <a:tab pos="5592445" algn="l"/>
              </a:tabLst>
            </a:pPr>
            <a:r>
              <a:rPr sz="2325" b="1" spc="270" baseline="9000">
                <a:latin typeface="仿宋" panose="02010609060101010101" charset="-122"/>
                <a:cs typeface="仿宋" panose="02010609060101010101" charset="-122"/>
              </a:rPr>
              <a:t>氯气制备</a:t>
            </a:r>
            <a:r>
              <a:rPr sz="2325" b="1" spc="187" baseline="9000">
                <a:latin typeface="仿宋" panose="02010609060101010101" charset="-122"/>
                <a:cs typeface="仿宋" panose="02010609060101010101" charset="-122"/>
              </a:rPr>
              <a:t>K</a:t>
            </a:r>
            <a:r>
              <a:rPr sz="1050" b="1" spc="5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1050" b="1" spc="-409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2325" b="1" spc="179" baseline="9000">
                <a:latin typeface="仿宋" panose="02010609060101010101" charset="-122"/>
                <a:cs typeface="仿宋" panose="02010609060101010101" charset="-122"/>
              </a:rPr>
              <a:t>Mn</a:t>
            </a:r>
            <a:r>
              <a:rPr sz="2325" b="1" spc="187" baseline="9000">
                <a:latin typeface="仿宋" panose="02010609060101010101" charset="-122"/>
                <a:cs typeface="仿宋" panose="02010609060101010101" charset="-122"/>
              </a:rPr>
              <a:t>O</a:t>
            </a:r>
            <a:r>
              <a:rPr sz="1050" b="1" spc="5">
                <a:latin typeface="仿宋" panose="02010609060101010101" charset="-122"/>
                <a:cs typeface="仿宋" panose="02010609060101010101" charset="-122"/>
              </a:rPr>
              <a:t>4</a:t>
            </a:r>
            <a:r>
              <a:rPr sz="10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2325" b="1" spc="270" baseline="4000">
                <a:latin typeface="仿宋" panose="02010609060101010101" charset="-122"/>
                <a:cs typeface="仿宋" panose="02010609060101010101" charset="-122"/>
              </a:rPr>
              <a:t>无机物制备</a:t>
            </a:r>
            <a:r>
              <a:rPr sz="2325" b="1" spc="22" baseline="4000">
                <a:latin typeface="仿宋" panose="02010609060101010101" charset="-122"/>
                <a:cs typeface="仿宋" panose="02010609060101010101" charset="-122"/>
              </a:rPr>
              <a:t>、</a:t>
            </a:r>
            <a:r>
              <a:rPr sz="2325" b="1" baseline="4000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2325" b="1" spc="270" baseline="4000">
                <a:latin typeface="仿宋" panose="02010609060101010101" charset="-122"/>
                <a:cs typeface="仿宋" panose="02010609060101010101" charset="-122"/>
              </a:rPr>
              <a:t>恒压滴液漏斗作用</a:t>
            </a:r>
            <a:endParaRPr sz="2325" baseline="4000">
              <a:latin typeface="仿宋" panose="02010609060101010101" charset="-122"/>
              <a:cs typeface="仿宋" panose="02010609060101010101" charset="-122"/>
            </a:endParaRPr>
          </a:p>
          <a:p>
            <a:pPr>
              <a:lnSpc>
                <a:spcPts val="1000"/>
              </a:lnSpc>
              <a:tabLst>
                <a:tab pos="3883025" algn="l"/>
              </a:tabLst>
            </a:pPr>
            <a:r>
              <a:rPr sz="1550" b="1" spc="120">
                <a:latin typeface="仿宋" panose="02010609060101010101" charset="-122"/>
                <a:cs typeface="仿宋" panose="02010609060101010101" charset="-122"/>
              </a:rPr>
              <a:t>202</a:t>
            </a:r>
            <a:r>
              <a:rPr sz="1550" b="1" spc="0">
                <a:latin typeface="仿宋" panose="02010609060101010101" charset="-122"/>
                <a:cs typeface="仿宋" panose="02010609060101010101" charset="-122"/>
              </a:rPr>
              <a:t>0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装置图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 marL="654050">
              <a:lnSpc>
                <a:spcPts val="1430"/>
              </a:lnSpc>
              <a:tabLst>
                <a:tab pos="2690495" algn="l"/>
                <a:tab pos="5592445" algn="l"/>
              </a:tabLst>
            </a:pPr>
            <a:r>
              <a:rPr sz="2325" b="1" spc="262" baseline="-5000">
                <a:latin typeface="仿宋" panose="02010609060101010101" charset="-122"/>
                <a:cs typeface="仿宋" panose="02010609060101010101" charset="-122"/>
              </a:rPr>
              <a:t>制备</a:t>
            </a:r>
            <a:r>
              <a:rPr sz="2325" b="1" spc="179" baseline="-5000">
                <a:latin typeface="仿宋" panose="02010609060101010101" charset="-122"/>
                <a:cs typeface="仿宋" panose="02010609060101010101" charset="-122"/>
              </a:rPr>
              <a:t>KMn</a:t>
            </a:r>
            <a:r>
              <a:rPr sz="2325" b="1" spc="202" baseline="-5000">
                <a:latin typeface="仿宋" panose="02010609060101010101" charset="-122"/>
                <a:cs typeface="仿宋" panose="02010609060101010101" charset="-122"/>
              </a:rPr>
              <a:t>O</a:t>
            </a:r>
            <a:r>
              <a:rPr sz="1575" b="1" spc="7" baseline="-21000">
                <a:latin typeface="仿宋" panose="02010609060101010101" charset="-122"/>
                <a:cs typeface="仿宋" panose="02010609060101010101" charset="-122"/>
              </a:rPr>
              <a:t>4</a:t>
            </a:r>
            <a:r>
              <a:rPr sz="1575" b="1" baseline="-21000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solidFill>
                  <a:srgbClr val="E16B09"/>
                </a:solidFill>
                <a:latin typeface="仿宋" panose="02010609060101010101" charset="-122"/>
                <a:cs typeface="仿宋" panose="02010609060101010101" charset="-122"/>
              </a:rPr>
              <a:t>滴定计</a:t>
            </a:r>
            <a:r>
              <a:rPr sz="1550" b="1" spc="15">
                <a:solidFill>
                  <a:srgbClr val="E16B09"/>
                </a:solidFill>
                <a:latin typeface="仿宋" panose="02010609060101010101" charset="-122"/>
                <a:cs typeface="仿宋" panose="02010609060101010101" charset="-122"/>
              </a:rPr>
              <a:t>算</a:t>
            </a:r>
            <a:r>
              <a:rPr sz="1550" b="1">
                <a:solidFill>
                  <a:srgbClr val="E16B09"/>
                </a:solidFill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、缺陷改进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 marL="654050">
              <a:lnSpc>
                <a:spcPts val="1470"/>
              </a:lnSpc>
              <a:spcBef>
                <a:spcPts val="800"/>
              </a:spcBef>
              <a:tabLst>
                <a:tab pos="2468880" algn="l"/>
              </a:tabLst>
            </a:pPr>
            <a:r>
              <a:rPr sz="1550" b="1" spc="175">
                <a:latin typeface="仿宋" panose="02010609060101010101" charset="-122"/>
                <a:cs typeface="仿宋" panose="02010609060101010101" charset="-122"/>
              </a:rPr>
              <a:t>六氯化钨</a:t>
            </a:r>
            <a:r>
              <a:rPr sz="1550" b="1" spc="120">
                <a:latin typeface="仿宋" panose="02010609060101010101" charset="-122"/>
                <a:cs typeface="仿宋" panose="02010609060101010101" charset="-122"/>
              </a:rPr>
              <a:t>(WC</a:t>
            </a:r>
            <a:r>
              <a:rPr sz="1550" b="1" spc="135">
                <a:latin typeface="仿宋" panose="02010609060101010101" charset="-122"/>
                <a:cs typeface="仿宋" panose="02010609060101010101" charset="-122"/>
              </a:rPr>
              <a:t>l</a:t>
            </a:r>
            <a:r>
              <a:rPr sz="1575" b="1" spc="7" baseline="-13000">
                <a:latin typeface="仿宋" panose="02010609060101010101" charset="-122"/>
                <a:cs typeface="仿宋" panose="02010609060101010101" charset="-122"/>
              </a:rPr>
              <a:t>6</a:t>
            </a:r>
            <a:r>
              <a:rPr sz="1575" b="1" spc="-607" baseline="-13000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1550" b="1" spc="0">
                <a:latin typeface="仿宋" panose="02010609060101010101" charset="-122"/>
                <a:cs typeface="仿宋" panose="02010609060101010101" charset="-122"/>
              </a:rPr>
              <a:t>)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无机物制备、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 marL="654050" marR="213995" indent="-654685">
              <a:lnSpc>
                <a:spcPct val="54000"/>
              </a:lnSpc>
              <a:spcBef>
                <a:spcPts val="470"/>
              </a:spcBef>
              <a:tabLst>
                <a:tab pos="2690495" algn="l"/>
                <a:tab pos="3883025" algn="l"/>
                <a:tab pos="5592445" algn="l"/>
              </a:tabLst>
            </a:pPr>
            <a:r>
              <a:rPr sz="1550" b="1" spc="120">
                <a:latin typeface="仿宋" panose="02010609060101010101" charset="-122"/>
                <a:cs typeface="仿宋" panose="02010609060101010101" charset="-122"/>
              </a:rPr>
              <a:t>202</a:t>
            </a:r>
            <a:r>
              <a:rPr sz="1550" b="1" spc="0">
                <a:latin typeface="仿宋" panose="02010609060101010101" charset="-122"/>
                <a:cs typeface="仿宋" panose="02010609060101010101" charset="-122"/>
              </a:rPr>
              <a:t>1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		</a:t>
            </a:r>
            <a:r>
              <a:rPr sz="1550" b="1" spc="175">
                <a:latin typeface="仿宋" panose="02010609060101010101" charset="-122"/>
                <a:cs typeface="仿宋" panose="02010609060101010101" charset="-122"/>
              </a:rPr>
              <a:t>装置图</a:t>
            </a:r>
            <a:r>
              <a:rPr sz="1550" b="1" spc="120">
                <a:latin typeface="仿宋" panose="02010609060101010101" charset="-122"/>
                <a:cs typeface="仿宋" panose="02010609060101010101" charset="-122"/>
              </a:rPr>
              <a:t>+</a:t>
            </a:r>
            <a:r>
              <a:rPr sz="1550" b="1" spc="175">
                <a:latin typeface="仿宋" panose="02010609060101010101" charset="-122"/>
                <a:cs typeface="仿宋" panose="02010609060101010101" charset="-122"/>
              </a:rPr>
              <a:t>步</a:t>
            </a:r>
            <a:r>
              <a:rPr sz="1550" b="1" spc="15">
                <a:latin typeface="仿宋" panose="02010609060101010101" charset="-122"/>
                <a:cs typeface="仿宋" panose="02010609060101010101" charset="-122"/>
              </a:rPr>
              <a:t>骤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实验现象及操作 </a:t>
            </a:r>
            <a:r>
              <a:rPr sz="2325" b="1" spc="270" baseline="-5000">
                <a:latin typeface="仿宋" panose="02010609060101010101" charset="-122"/>
                <a:cs typeface="仿宋" panose="02010609060101010101" charset="-122"/>
              </a:rPr>
              <a:t>的制</a:t>
            </a:r>
            <a:r>
              <a:rPr sz="2325" b="1" spc="22" baseline="-5000">
                <a:latin typeface="仿宋" panose="02010609060101010101" charset="-122"/>
                <a:cs typeface="仿宋" panose="02010609060101010101" charset="-122"/>
              </a:rPr>
              <a:t>备</a:t>
            </a:r>
            <a:r>
              <a:rPr sz="2325" b="1" baseline="-5000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solidFill>
                  <a:srgbClr val="E16B09"/>
                </a:solidFill>
                <a:latin typeface="仿宋" panose="02010609060101010101" charset="-122"/>
                <a:cs typeface="仿宋" panose="02010609060101010101" charset="-122"/>
              </a:rPr>
              <a:t>滴定计算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 marL="654050">
              <a:lnSpc>
                <a:spcPts val="1635"/>
              </a:lnSpc>
              <a:spcBef>
                <a:spcPts val="635"/>
              </a:spcBef>
            </a:pPr>
            <a:r>
              <a:rPr sz="1550" b="1" spc="100">
                <a:latin typeface="仿宋" panose="02010609060101010101" charset="-122"/>
                <a:cs typeface="仿宋" panose="02010609060101010101" charset="-122"/>
              </a:rPr>
              <a:t>FeCl</a:t>
            </a:r>
            <a:r>
              <a:rPr sz="1575" b="1" spc="150" baseline="-13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1575" b="1" spc="-637" baseline="-13000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1550" b="1" spc="15">
                <a:latin typeface="仿宋" panose="02010609060101010101" charset="-122"/>
                <a:cs typeface="仿宋" panose="02010609060101010101" charset="-122"/>
              </a:rPr>
              <a:t>·</a:t>
            </a:r>
            <a:r>
              <a:rPr sz="1550" b="1" spc="-635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1550" b="1" spc="80">
                <a:latin typeface="仿宋" panose="02010609060101010101" charset="-122"/>
                <a:cs typeface="仿宋" panose="02010609060101010101" charset="-122"/>
              </a:rPr>
              <a:t>4H</a:t>
            </a:r>
            <a:r>
              <a:rPr sz="1575" b="1" spc="120" baseline="-13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1575" b="1" spc="-637" baseline="-13000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1550" b="1" spc="125">
                <a:latin typeface="仿宋" panose="02010609060101010101" charset="-122"/>
                <a:cs typeface="仿宋" panose="02010609060101010101" charset="-122"/>
              </a:rPr>
              <a:t>O</a:t>
            </a:r>
            <a:r>
              <a:rPr sz="1550" b="1" spc="130">
                <a:latin typeface="仿宋" panose="02010609060101010101" charset="-122"/>
                <a:cs typeface="仿宋" panose="02010609060101010101" charset="-122"/>
              </a:rPr>
              <a:t>和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 marR="1090295" algn="ctr">
              <a:lnSpc>
                <a:spcPts val="1205"/>
              </a:lnSpc>
            </a:pP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无机物制备、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>
              <a:lnSpc>
                <a:spcPts val="1430"/>
              </a:lnSpc>
              <a:tabLst>
                <a:tab pos="653415" algn="l"/>
                <a:tab pos="2690495" algn="l"/>
                <a:tab pos="3883025" algn="l"/>
                <a:tab pos="5592445" algn="l"/>
              </a:tabLst>
            </a:pPr>
            <a:r>
              <a:rPr sz="1550" b="1" spc="120">
                <a:latin typeface="仿宋" panose="02010609060101010101" charset="-122"/>
                <a:cs typeface="仿宋" panose="02010609060101010101" charset="-122"/>
              </a:rPr>
              <a:t>202</a:t>
            </a:r>
            <a:r>
              <a:rPr sz="1550" b="1" spc="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20">
                <a:latin typeface="仿宋" panose="02010609060101010101" charset="-122"/>
                <a:cs typeface="仿宋" panose="02010609060101010101" charset="-122"/>
              </a:rPr>
              <a:t>(SOC</a:t>
            </a:r>
            <a:r>
              <a:rPr sz="1550" b="1" spc="125">
                <a:latin typeface="仿宋" panose="02010609060101010101" charset="-122"/>
                <a:cs typeface="仿宋" panose="02010609060101010101" charset="-122"/>
              </a:rPr>
              <a:t>l</a:t>
            </a:r>
            <a:r>
              <a:rPr sz="1575" b="1" spc="7" baseline="-13000">
                <a:latin typeface="仿宋" panose="02010609060101010101" charset="-122"/>
                <a:cs typeface="仿宋" panose="02010609060101010101" charset="-122"/>
              </a:rPr>
              <a:t>2</a:t>
            </a:r>
            <a:r>
              <a:rPr sz="1575" b="1" spc="-607" baseline="-13000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1550" b="1" spc="120">
                <a:latin typeface="仿宋" panose="02010609060101010101" charset="-122"/>
                <a:cs typeface="仿宋" panose="02010609060101010101" charset="-122"/>
              </a:rPr>
              <a:t>)</a:t>
            </a:r>
            <a:r>
              <a:rPr sz="1550" b="1" spc="175">
                <a:latin typeface="仿宋" panose="02010609060101010101" charset="-122"/>
                <a:cs typeface="仿宋" panose="02010609060101010101" charset="-122"/>
              </a:rPr>
              <a:t>制备无</a:t>
            </a:r>
            <a:r>
              <a:rPr sz="1550" b="1" spc="15">
                <a:latin typeface="仿宋" panose="02010609060101010101" charset="-122"/>
                <a:cs typeface="仿宋" panose="02010609060101010101" charset="-122"/>
              </a:rPr>
              <a:t>水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2325" b="1" spc="270" baseline="-39000">
                <a:solidFill>
                  <a:srgbClr val="E16B09"/>
                </a:solidFill>
                <a:latin typeface="仿宋" panose="02010609060101010101" charset="-122"/>
                <a:cs typeface="仿宋" panose="02010609060101010101" charset="-122"/>
              </a:rPr>
              <a:t>滴定计</a:t>
            </a:r>
            <a:r>
              <a:rPr sz="2325" b="1" spc="22" baseline="-39000">
                <a:solidFill>
                  <a:srgbClr val="E16B09"/>
                </a:solidFill>
                <a:latin typeface="仿宋" panose="02010609060101010101" charset="-122"/>
                <a:cs typeface="仿宋" panose="02010609060101010101" charset="-122"/>
              </a:rPr>
              <a:t>算</a:t>
            </a:r>
            <a:r>
              <a:rPr sz="2325" b="1" baseline="-39000">
                <a:solidFill>
                  <a:srgbClr val="E16B09"/>
                </a:solidFill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装置</a:t>
            </a:r>
            <a:r>
              <a:rPr sz="1550" b="1" spc="15">
                <a:latin typeface="仿宋" panose="02010609060101010101" charset="-122"/>
                <a:cs typeface="仿宋" panose="02010609060101010101" charset="-122"/>
              </a:rPr>
              <a:t>图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冷凝回流仪器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 marL="654050">
              <a:lnSpc>
                <a:spcPct val="100000"/>
              </a:lnSpc>
              <a:spcBef>
                <a:spcPts val="550"/>
              </a:spcBef>
            </a:pPr>
            <a:r>
              <a:rPr sz="1550" b="1" spc="100">
                <a:latin typeface="仿宋" panose="02010609060101010101" charset="-122"/>
                <a:cs typeface="仿宋" panose="02010609060101010101" charset="-122"/>
              </a:rPr>
              <a:t>FeCl</a:t>
            </a:r>
            <a:r>
              <a:rPr sz="1575" b="1" spc="150" baseline="-13000">
                <a:latin typeface="仿宋" panose="02010609060101010101" charset="-122"/>
                <a:cs typeface="仿宋" panose="02010609060101010101" charset="-122"/>
              </a:rPr>
              <a:t>2</a:t>
            </a:r>
            <a:endParaRPr sz="1575" baseline="-13000">
              <a:latin typeface="仿宋" panose="02010609060101010101" charset="-122"/>
              <a:cs typeface="仿宋" panose="02010609060101010101" charset="-122"/>
            </a:endParaRPr>
          </a:p>
          <a:p>
            <a:pPr marL="654050">
              <a:lnSpc>
                <a:spcPts val="1470"/>
              </a:lnSpc>
              <a:spcBef>
                <a:spcPts val="630"/>
              </a:spcBef>
              <a:tabLst>
                <a:tab pos="2468880" algn="l"/>
              </a:tabLst>
            </a:pPr>
            <a:r>
              <a:rPr sz="2325" b="1" spc="270" baseline="5000">
                <a:latin typeface="仿宋" panose="02010609060101010101" charset="-122"/>
                <a:cs typeface="仿宋" panose="02010609060101010101" charset="-122"/>
              </a:rPr>
              <a:t>三氯甲硅</a:t>
            </a:r>
            <a:r>
              <a:rPr sz="2325" b="1" spc="22" baseline="5000">
                <a:latin typeface="仿宋" panose="02010609060101010101" charset="-122"/>
                <a:cs typeface="仿宋" panose="02010609060101010101" charset="-122"/>
              </a:rPr>
              <a:t>烷</a:t>
            </a:r>
            <a:r>
              <a:rPr sz="2325" b="1" baseline="5000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无机物制备、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>
              <a:lnSpc>
                <a:spcPts val="1415"/>
              </a:lnSpc>
              <a:tabLst>
                <a:tab pos="653415" algn="l"/>
                <a:tab pos="2690495" algn="l"/>
                <a:tab pos="3883025" algn="l"/>
                <a:tab pos="5592445" algn="l"/>
              </a:tabLst>
            </a:pPr>
            <a:r>
              <a:rPr sz="1550" b="1" spc="120">
                <a:latin typeface="仿宋" panose="02010609060101010101" charset="-122"/>
                <a:cs typeface="仿宋" panose="02010609060101010101" charset="-122"/>
              </a:rPr>
              <a:t>202</a:t>
            </a:r>
            <a:r>
              <a:rPr sz="1550" b="1" spc="0">
                <a:latin typeface="仿宋" panose="02010609060101010101" charset="-122"/>
                <a:cs typeface="仿宋" panose="02010609060101010101" charset="-122"/>
              </a:rPr>
              <a:t>3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2325" b="1" spc="179" baseline="-36000">
                <a:latin typeface="仿宋" panose="02010609060101010101" charset="-122"/>
                <a:cs typeface="仿宋" panose="02010609060101010101" charset="-122"/>
              </a:rPr>
              <a:t>SiHC</a:t>
            </a:r>
            <a:r>
              <a:rPr sz="2325" b="1" spc="0" baseline="-36000">
                <a:latin typeface="仿宋" panose="02010609060101010101" charset="-122"/>
                <a:cs typeface="仿宋" panose="02010609060101010101" charset="-122"/>
              </a:rPr>
              <a:t>l</a:t>
            </a:r>
            <a:r>
              <a:rPr sz="2325" b="1" spc="15" baseline="-36000">
                <a:latin typeface="仿宋" panose="02010609060101010101" charset="-122"/>
                <a:cs typeface="仿宋" panose="02010609060101010101" charset="-122"/>
              </a:rPr>
              <a:t> </a:t>
            </a:r>
            <a:r>
              <a:rPr sz="2325" b="1" spc="270" baseline="-36000">
                <a:latin typeface="仿宋" panose="02010609060101010101" charset="-122"/>
                <a:cs typeface="仿宋" panose="02010609060101010101" charset="-122"/>
              </a:rPr>
              <a:t>的制</a:t>
            </a:r>
            <a:r>
              <a:rPr sz="2325" b="1" spc="22" baseline="-36000">
                <a:latin typeface="仿宋" panose="02010609060101010101" charset="-122"/>
                <a:cs typeface="仿宋" panose="02010609060101010101" charset="-122"/>
              </a:rPr>
              <a:t>备</a:t>
            </a:r>
            <a:r>
              <a:rPr sz="2325" b="1" baseline="-36000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2325" b="1" spc="270" baseline="-36000">
                <a:latin typeface="仿宋" panose="02010609060101010101" charset="-122"/>
                <a:cs typeface="仿宋" panose="02010609060101010101" charset="-122"/>
              </a:rPr>
              <a:t>热重计</a:t>
            </a:r>
            <a:r>
              <a:rPr sz="2325" b="1" spc="22" baseline="-36000">
                <a:latin typeface="仿宋" panose="02010609060101010101" charset="-122"/>
                <a:cs typeface="仿宋" panose="02010609060101010101" charset="-122"/>
              </a:rPr>
              <a:t>算</a:t>
            </a:r>
            <a:r>
              <a:rPr sz="2325" b="1" baseline="-36000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装置</a:t>
            </a:r>
            <a:r>
              <a:rPr sz="1550" b="1" spc="15">
                <a:latin typeface="仿宋" panose="02010609060101010101" charset="-122"/>
                <a:cs typeface="仿宋" panose="02010609060101010101" charset="-122"/>
              </a:rPr>
              <a:t>图</a:t>
            </a:r>
            <a:r>
              <a:rPr sz="1550" b="1"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latin typeface="仿宋" panose="02010609060101010101" charset="-122"/>
                <a:cs typeface="仿宋" panose="02010609060101010101" charset="-122"/>
              </a:rPr>
              <a:t>干燥器、实验缺陷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 marL="1233805">
              <a:lnSpc>
                <a:spcPts val="1145"/>
              </a:lnSpc>
            </a:pPr>
            <a:r>
              <a:rPr sz="1050" b="1" spc="5">
                <a:latin typeface="仿宋" panose="02010609060101010101" charset="-122"/>
                <a:cs typeface="仿宋" panose="02010609060101010101" charset="-122"/>
              </a:rPr>
              <a:t>3</a:t>
            </a:r>
            <a:endParaRPr sz="10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16391" y="5458827"/>
            <a:ext cx="2231390" cy="823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666750">
              <a:lnSpc>
                <a:spcPct val="100000"/>
              </a:lnSpc>
              <a:spcBef>
                <a:spcPts val="310"/>
              </a:spcBef>
            </a:pPr>
            <a:r>
              <a:rPr sz="1550" b="1" spc="18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燃烧—碘酸钾滴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  <a:p>
            <a:pPr marL="666750" marR="5080" indent="-654685">
              <a:lnSpc>
                <a:spcPts val="2080"/>
              </a:lnSpc>
              <a:spcBef>
                <a:spcPts val="100"/>
              </a:spcBef>
              <a:tabLst>
                <a:tab pos="666115" algn="l"/>
              </a:tabLst>
            </a:pPr>
            <a:r>
              <a:rPr sz="1550" b="1" spc="12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202</a:t>
            </a:r>
            <a:r>
              <a:rPr sz="1550" b="1" spc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4</a:t>
            </a:r>
            <a:r>
              <a:rPr sz="1550" b="1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	</a:t>
            </a:r>
            <a:r>
              <a:rPr sz="1550" b="1" spc="18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定测定钢铁中硫 含量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4431" y="5595494"/>
            <a:ext cx="1111885" cy="545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" marR="5080" indent="-53340">
              <a:lnSpc>
                <a:spcPct val="112000"/>
              </a:lnSpc>
              <a:spcBef>
                <a:spcPts val="95"/>
              </a:spcBef>
            </a:pPr>
            <a:r>
              <a:rPr sz="1550" b="1" spc="175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定量测定</a:t>
            </a:r>
            <a:r>
              <a:rPr sz="1550" b="1" spc="1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、 </a:t>
            </a:r>
            <a:r>
              <a:rPr sz="1550" b="1" spc="180">
                <a:solidFill>
                  <a:srgbClr val="E16B09"/>
                </a:solidFill>
                <a:latin typeface="仿宋" panose="02010609060101010101" charset="-122"/>
                <a:cs typeface="仿宋" panose="02010609060101010101" charset="-122"/>
              </a:rPr>
              <a:t>滴定计算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9857" y="5745793"/>
            <a:ext cx="690880" cy="254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8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装置图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09495" y="5595494"/>
            <a:ext cx="1798955" cy="545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sz="1550" b="1" spc="18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物质成分的定量分 析、防倒吸</a:t>
            </a:r>
            <a:endParaRPr sz="1550"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8" name="object 18"/>
          <p:cNvSpPr/>
          <p:nvPr/>
        </p:nvSpPr>
        <p:spPr>
          <a:xfrm flipH="1">
            <a:off x="1986469" y="1148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3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 flipH="1">
            <a:off x="2746300" y="1148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3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 flipH="1">
            <a:off x="4550926" y="1148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3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 flipH="1">
            <a:off x="5975602" y="1148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3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 flipH="1">
            <a:off x="7685099" y="1148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3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1738" y="1148324"/>
            <a:ext cx="7577455" cy="0"/>
          </a:xfrm>
          <a:custGeom>
            <a:avLst/>
            <a:gdLst/>
            <a:ahLst/>
            <a:cxnLst/>
            <a:rect l="l" t="t" r="r" b="b"/>
            <a:pathLst>
              <a:path w="7577455">
                <a:moveTo>
                  <a:pt x="0" y="0"/>
                </a:moveTo>
                <a:lnTo>
                  <a:pt x="7577237" y="0"/>
                </a:lnTo>
              </a:path>
            </a:pathLst>
          </a:custGeom>
          <a:ln w="10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 flipH="1">
            <a:off x="9563777" y="11483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3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91738" y="1417774"/>
            <a:ext cx="7577455" cy="0"/>
          </a:xfrm>
          <a:custGeom>
            <a:avLst/>
            <a:gdLst/>
            <a:ahLst/>
            <a:cxnLst/>
            <a:rect l="l" t="t" r="r" b="b"/>
            <a:pathLst>
              <a:path w="7577455">
                <a:moveTo>
                  <a:pt x="0" y="0"/>
                </a:moveTo>
                <a:lnTo>
                  <a:pt x="7577237" y="0"/>
                </a:lnTo>
              </a:path>
            </a:pathLst>
          </a:custGeom>
          <a:ln w="21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91738" y="1956432"/>
            <a:ext cx="7577455" cy="0"/>
          </a:xfrm>
          <a:custGeom>
            <a:avLst/>
            <a:gdLst/>
            <a:ahLst/>
            <a:cxnLst/>
            <a:rect l="l" t="t" r="r" b="b"/>
            <a:pathLst>
              <a:path w="7577455">
                <a:moveTo>
                  <a:pt x="0" y="0"/>
                </a:moveTo>
                <a:lnTo>
                  <a:pt x="7577237" y="0"/>
                </a:lnTo>
              </a:path>
            </a:pathLst>
          </a:custGeom>
          <a:ln w="21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91738" y="2758975"/>
            <a:ext cx="7577455" cy="0"/>
          </a:xfrm>
          <a:custGeom>
            <a:avLst/>
            <a:gdLst/>
            <a:ahLst/>
            <a:cxnLst/>
            <a:rect l="l" t="t" r="r" b="b"/>
            <a:pathLst>
              <a:path w="7577455">
                <a:moveTo>
                  <a:pt x="0" y="0"/>
                </a:moveTo>
                <a:lnTo>
                  <a:pt x="7577237" y="0"/>
                </a:lnTo>
              </a:path>
            </a:pathLst>
          </a:custGeom>
          <a:ln w="21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 flipH="1">
            <a:off x="1986469" y="1143075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324"/>
                </a:lnTo>
              </a:path>
            </a:pathLst>
          </a:custGeom>
          <a:ln w="10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 flipH="1">
            <a:off x="1986469" y="5497067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431"/>
                </a:lnTo>
              </a:path>
            </a:pathLst>
          </a:custGeom>
          <a:ln w="10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 flipH="1">
            <a:off x="2741031" y="1153615"/>
            <a:ext cx="0" cy="1666239"/>
          </a:xfrm>
          <a:custGeom>
            <a:avLst/>
            <a:gdLst/>
            <a:ahLst/>
            <a:cxnLst/>
            <a:rect l="l" t="t" r="r" b="b"/>
            <a:pathLst>
              <a:path h="1666239">
                <a:moveTo>
                  <a:pt x="0" y="0"/>
                </a:moveTo>
                <a:lnTo>
                  <a:pt x="0" y="1665784"/>
                </a:lnTo>
              </a:path>
            </a:pathLst>
          </a:custGeom>
          <a:ln w="21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 flipH="1">
            <a:off x="2741031" y="5497067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473"/>
                </a:lnTo>
              </a:path>
            </a:pathLst>
          </a:custGeom>
          <a:ln w="21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 flipH="1">
            <a:off x="4545587" y="1153615"/>
            <a:ext cx="0" cy="1666239"/>
          </a:xfrm>
          <a:custGeom>
            <a:avLst/>
            <a:gdLst/>
            <a:ahLst/>
            <a:cxnLst/>
            <a:rect l="l" t="t" r="r" b="b"/>
            <a:pathLst>
              <a:path h="1666239">
                <a:moveTo>
                  <a:pt x="0" y="0"/>
                </a:moveTo>
                <a:lnTo>
                  <a:pt x="0" y="1665784"/>
                </a:lnTo>
              </a:path>
            </a:pathLst>
          </a:custGeom>
          <a:ln w="21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 flipH="1">
            <a:off x="4545587" y="5497067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473"/>
                </a:lnTo>
              </a:path>
            </a:pathLst>
          </a:custGeom>
          <a:ln w="21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 flipH="1">
            <a:off x="5970403" y="1153615"/>
            <a:ext cx="0" cy="1666239"/>
          </a:xfrm>
          <a:custGeom>
            <a:avLst/>
            <a:gdLst/>
            <a:ahLst/>
            <a:cxnLst/>
            <a:rect l="l" t="t" r="r" b="b"/>
            <a:pathLst>
              <a:path h="1666239">
                <a:moveTo>
                  <a:pt x="0" y="0"/>
                </a:moveTo>
                <a:lnTo>
                  <a:pt x="0" y="1665784"/>
                </a:lnTo>
              </a:path>
            </a:pathLst>
          </a:custGeom>
          <a:ln w="21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 flipH="1">
            <a:off x="5970403" y="5497067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473"/>
                </a:lnTo>
              </a:path>
            </a:pathLst>
          </a:custGeom>
          <a:ln w="21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 flipH="1">
            <a:off x="7679936" y="1153615"/>
            <a:ext cx="0" cy="1666239"/>
          </a:xfrm>
          <a:custGeom>
            <a:avLst/>
            <a:gdLst/>
            <a:ahLst/>
            <a:cxnLst/>
            <a:rect l="l" t="t" r="r" b="b"/>
            <a:pathLst>
              <a:path h="1666239">
                <a:moveTo>
                  <a:pt x="0" y="0"/>
                </a:moveTo>
                <a:lnTo>
                  <a:pt x="0" y="1665784"/>
                </a:lnTo>
              </a:path>
            </a:pathLst>
          </a:custGeom>
          <a:ln w="21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 flipH="1">
            <a:off x="7679936" y="5497067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473"/>
                </a:lnTo>
              </a:path>
            </a:pathLst>
          </a:custGeom>
          <a:ln w="21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91738" y="6276001"/>
            <a:ext cx="7577455" cy="0"/>
          </a:xfrm>
          <a:custGeom>
            <a:avLst/>
            <a:gdLst/>
            <a:ahLst/>
            <a:cxnLst/>
            <a:rect l="l" t="t" r="r" b="b"/>
            <a:pathLst>
              <a:path w="7577455">
                <a:moveTo>
                  <a:pt x="0" y="0"/>
                </a:moveTo>
                <a:lnTo>
                  <a:pt x="7577237" y="0"/>
                </a:lnTo>
              </a:path>
            </a:pathLst>
          </a:custGeom>
          <a:ln w="21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 flipH="1">
            <a:off x="9558437" y="1153615"/>
            <a:ext cx="0" cy="1666239"/>
          </a:xfrm>
          <a:custGeom>
            <a:avLst/>
            <a:gdLst/>
            <a:ahLst/>
            <a:cxnLst/>
            <a:rect l="l" t="t" r="r" b="b"/>
            <a:pathLst>
              <a:path h="1666239">
                <a:moveTo>
                  <a:pt x="0" y="0"/>
                </a:moveTo>
                <a:lnTo>
                  <a:pt x="0" y="1665784"/>
                </a:lnTo>
              </a:path>
            </a:pathLst>
          </a:custGeom>
          <a:ln w="21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 flipH="1">
            <a:off x="9558437" y="5497067"/>
            <a:ext cx="0" cy="789940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473"/>
                </a:lnTo>
              </a:path>
            </a:pathLst>
          </a:custGeom>
          <a:ln w="210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 flipH="1">
            <a:off x="9568976" y="11483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98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 flipH="1">
            <a:off x="9568976" y="14230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3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 flipH="1">
            <a:off x="9568976" y="19617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539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 flipH="1">
            <a:off x="9568976" y="2764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891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 flipH="1">
            <a:off x="9568976" y="6281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498">
            <a:solidFill>
              <a:srgbClr val="D3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40764" y="2819400"/>
            <a:ext cx="8686800" cy="2677795"/>
          </a:xfrm>
          <a:custGeom>
            <a:avLst/>
            <a:gdLst/>
            <a:ahLst/>
            <a:cxnLst/>
            <a:rect l="l" t="t" r="r" b="b"/>
            <a:pathLst>
              <a:path w="8686800" h="2677795">
                <a:moveTo>
                  <a:pt x="0" y="2677668"/>
                </a:moveTo>
                <a:lnTo>
                  <a:pt x="8686800" y="2677668"/>
                </a:lnTo>
                <a:lnTo>
                  <a:pt x="8686800" y="0"/>
                </a:lnTo>
                <a:lnTo>
                  <a:pt x="0" y="0"/>
                </a:lnTo>
                <a:lnTo>
                  <a:pt x="0" y="2677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2902" y="2897123"/>
            <a:ext cx="1426845" cy="398145"/>
          </a:xfrm>
          <a:custGeom>
            <a:avLst/>
            <a:gdLst/>
            <a:ahLst/>
            <a:cxnLst/>
            <a:rect l="l" t="t" r="r" b="b"/>
            <a:pathLst>
              <a:path w="1426845" h="398145">
                <a:moveTo>
                  <a:pt x="0" y="397763"/>
                </a:moveTo>
                <a:lnTo>
                  <a:pt x="1426464" y="397763"/>
                </a:lnTo>
                <a:lnTo>
                  <a:pt x="1426464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2902" y="3750564"/>
            <a:ext cx="1426845" cy="398145"/>
          </a:xfrm>
          <a:custGeom>
            <a:avLst/>
            <a:gdLst/>
            <a:ahLst/>
            <a:cxnLst/>
            <a:rect l="l" t="t" r="r" b="b"/>
            <a:pathLst>
              <a:path w="1426845" h="398145">
                <a:moveTo>
                  <a:pt x="0" y="397763"/>
                </a:moveTo>
                <a:lnTo>
                  <a:pt x="1426464" y="397763"/>
                </a:lnTo>
                <a:lnTo>
                  <a:pt x="1426464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32902" y="4216908"/>
            <a:ext cx="1783080" cy="356870"/>
          </a:xfrm>
          <a:custGeom>
            <a:avLst/>
            <a:gdLst/>
            <a:ahLst/>
            <a:cxnLst/>
            <a:rect l="l" t="t" r="r" b="b"/>
            <a:pathLst>
              <a:path w="1783080" h="356870">
                <a:moveTo>
                  <a:pt x="0" y="356615"/>
                </a:moveTo>
                <a:lnTo>
                  <a:pt x="1783080" y="356615"/>
                </a:lnTo>
                <a:lnTo>
                  <a:pt x="1783080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32902" y="5030723"/>
            <a:ext cx="99060" cy="398145"/>
          </a:xfrm>
          <a:custGeom>
            <a:avLst/>
            <a:gdLst/>
            <a:ahLst/>
            <a:cxnLst/>
            <a:rect l="l" t="t" r="r" b="b"/>
            <a:pathLst>
              <a:path w="99060" h="398145">
                <a:moveTo>
                  <a:pt x="0" y="397763"/>
                </a:moveTo>
                <a:lnTo>
                  <a:pt x="99060" y="397763"/>
                </a:lnTo>
                <a:lnTo>
                  <a:pt x="99060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31962" y="5030723"/>
            <a:ext cx="1426845" cy="398145"/>
          </a:xfrm>
          <a:custGeom>
            <a:avLst/>
            <a:gdLst/>
            <a:ahLst/>
            <a:cxnLst/>
            <a:rect l="l" t="t" r="r" b="b"/>
            <a:pathLst>
              <a:path w="1426845" h="398145">
                <a:moveTo>
                  <a:pt x="0" y="397763"/>
                </a:moveTo>
                <a:lnTo>
                  <a:pt x="1426464" y="397763"/>
                </a:lnTo>
                <a:lnTo>
                  <a:pt x="1426464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620113" y="2846958"/>
            <a:ext cx="8330565" cy="259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试题类</a:t>
            </a:r>
            <a:r>
              <a:rPr sz="2800" b="1" spc="-15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型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：无机物（易水解、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易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氧化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制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备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为主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 b="1" spc="-15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热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586865">
              <a:lnSpc>
                <a:spcPct val="100000"/>
              </a:lnSpc>
            </a:pP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重分析、定量滴定高频考查；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99060">
              <a:lnSpc>
                <a:spcPct val="100000"/>
              </a:lnSpc>
            </a:pP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呈现形</a:t>
            </a:r>
            <a:r>
              <a:rPr sz="2800" b="1" spc="-15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式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：装置图为主，辅以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验步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骤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考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查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操作；  高频考点</a:t>
            </a:r>
            <a:r>
              <a:rPr sz="2800" b="1" spc="-15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实验基础知识、仪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器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识别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使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、实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验</a:t>
            </a:r>
            <a:r>
              <a:rPr sz="2800" b="1" spc="-15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操 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作与技能、化学计算与误差分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析</a:t>
            </a:r>
            <a:r>
              <a:rPr sz="2800" b="1" spc="-15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11125">
              <a:lnSpc>
                <a:spcPct val="100000"/>
              </a:lnSpc>
            </a:pP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创新考</a:t>
            </a:r>
            <a:r>
              <a:rPr sz="2800" b="1" spc="-15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查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：新仪器的使用目的、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评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价或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改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进实</a:t>
            </a:r>
            <a:r>
              <a:rPr sz="2800" b="1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验</a:t>
            </a:r>
            <a:r>
              <a:rPr sz="2800" b="1" spc="-10">
                <a:solidFill>
                  <a:srgbClr val="3333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缺陷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849100" y="11709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3999" cy="685799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1169" y="116471"/>
            <a:ext cx="647763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>
                <a:solidFill>
                  <a:srgbClr val="FF0000"/>
                </a:solidFill>
                <a:latin typeface="Arial Unicode MS"/>
                <a:cs typeface="Arial Unicode MS"/>
              </a:rPr>
              <a:t>山东高考化学实验综合</a:t>
            </a:r>
            <a:r>
              <a:rPr sz="2800" spc="-5">
                <a:solidFill>
                  <a:srgbClr val="FF0000"/>
                </a:solidFill>
                <a:latin typeface="Arial Unicode MS"/>
                <a:cs typeface="Arial Unicode MS"/>
              </a:rPr>
              <a:t>题</a:t>
            </a:r>
            <a:r>
              <a:rPr sz="2800" spc="215">
                <a:solidFill>
                  <a:srgbClr val="FF0000"/>
                </a:solidFill>
                <a:latin typeface="Arial Unicode MS"/>
                <a:cs typeface="Arial Unicode MS"/>
              </a:rPr>
              <a:t>——</a:t>
            </a:r>
            <a:r>
              <a:rPr sz="2800" spc="-5">
                <a:solidFill>
                  <a:srgbClr val="FF0000"/>
                </a:solidFill>
                <a:latin typeface="Arial Unicode MS"/>
                <a:cs typeface="Arial Unicode MS"/>
              </a:rPr>
              <a:t>装置图对比</a:t>
            </a:r>
            <a:endParaRPr sz="28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2871" y="4529328"/>
            <a:ext cx="4251960" cy="206349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4502" y="4820411"/>
            <a:ext cx="1155700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>
                <a:solidFill>
                  <a:srgbClr val="4471C4"/>
                </a:solidFill>
                <a:latin typeface="Times New Roman" panose="02020603050405020304"/>
                <a:cs typeface="Times New Roman" panose="02020603050405020304"/>
              </a:rPr>
              <a:t>2022</a:t>
            </a:r>
            <a:r>
              <a:rPr sz="1800">
                <a:solidFill>
                  <a:srgbClr val="4471C4"/>
                </a:solidFill>
                <a:latin typeface="华文中宋" panose="02010600040101010101" charset="-122"/>
                <a:cs typeface="华文中宋" panose="02010600040101010101" charset="-122"/>
              </a:rPr>
              <a:t>山东卷</a:t>
            </a:r>
            <a:endParaRPr sz="1800">
              <a:latin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48755" y="490727"/>
            <a:ext cx="4422648" cy="186994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53397" y="690626"/>
            <a:ext cx="1155700" cy="2533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980"/>
              </a:lnSpc>
            </a:pPr>
            <a:r>
              <a:rPr sz="1800" spc="-5">
                <a:solidFill>
                  <a:srgbClr val="4471C4"/>
                </a:solidFill>
                <a:latin typeface="Times New Roman" panose="02020603050405020304"/>
                <a:cs typeface="Times New Roman" panose="02020603050405020304"/>
              </a:rPr>
              <a:t>2021</a:t>
            </a:r>
            <a:r>
              <a:rPr sz="1800" spc="-5">
                <a:solidFill>
                  <a:srgbClr val="4471C4"/>
                </a:solidFill>
                <a:latin typeface="华文中宋" panose="02010600040101010101" charset="-122"/>
                <a:cs typeface="华文中宋" panose="02010600040101010101" charset="-122"/>
              </a:rPr>
              <a:t>山东卷</a:t>
            </a:r>
            <a:endParaRPr sz="1800">
              <a:latin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68779" y="2473451"/>
            <a:ext cx="4107179" cy="206349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6727" y="3518027"/>
            <a:ext cx="457200" cy="260985"/>
          </a:xfrm>
          <a:custGeom>
            <a:avLst/>
            <a:gdLst/>
            <a:ahLst/>
            <a:cxnLst/>
            <a:rect l="l" t="t" r="r" b="b"/>
            <a:pathLst>
              <a:path w="457200" h="260985">
                <a:moveTo>
                  <a:pt x="0" y="260604"/>
                </a:moveTo>
                <a:lnTo>
                  <a:pt x="457200" y="260604"/>
                </a:lnTo>
                <a:lnTo>
                  <a:pt x="457200" y="0"/>
                </a:lnTo>
                <a:lnTo>
                  <a:pt x="0" y="0"/>
                </a:lnTo>
                <a:lnTo>
                  <a:pt x="0" y="26060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3927" y="3518027"/>
            <a:ext cx="685800" cy="260985"/>
          </a:xfrm>
          <a:custGeom>
            <a:avLst/>
            <a:gdLst/>
            <a:ahLst/>
            <a:cxnLst/>
            <a:rect l="l" t="t" r="r" b="b"/>
            <a:pathLst>
              <a:path w="685800" h="260985">
                <a:moveTo>
                  <a:pt x="0" y="260604"/>
                </a:moveTo>
                <a:lnTo>
                  <a:pt x="685800" y="260604"/>
                </a:lnTo>
                <a:lnTo>
                  <a:pt x="685800" y="0"/>
                </a:lnTo>
                <a:lnTo>
                  <a:pt x="0" y="0"/>
                </a:lnTo>
                <a:lnTo>
                  <a:pt x="0" y="26060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44167" y="3482797"/>
            <a:ext cx="11684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>
                <a:solidFill>
                  <a:srgbClr val="4471C4"/>
                </a:solidFill>
                <a:latin typeface="Times New Roman" panose="02020603050405020304"/>
                <a:cs typeface="Times New Roman" panose="02020603050405020304"/>
              </a:rPr>
              <a:t>2023</a:t>
            </a:r>
            <a:r>
              <a:rPr sz="1800" spc="-5">
                <a:solidFill>
                  <a:srgbClr val="4471C4"/>
                </a:solidFill>
                <a:latin typeface="华文中宋" panose="02010600040101010101" charset="-122"/>
                <a:cs typeface="华文中宋" panose="02010600040101010101" charset="-122"/>
              </a:rPr>
              <a:t>山东卷</a:t>
            </a:r>
            <a:endParaRPr sz="1800">
              <a:latin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20595" y="521208"/>
            <a:ext cx="4154424" cy="185470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56854" y="563118"/>
            <a:ext cx="1155700" cy="2533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0"/>
              </a:lnSpc>
            </a:pPr>
            <a:r>
              <a:rPr sz="1800">
                <a:solidFill>
                  <a:srgbClr val="4471C4"/>
                </a:solidFill>
                <a:latin typeface="Times New Roman" panose="02020603050405020304"/>
                <a:cs typeface="Times New Roman" panose="02020603050405020304"/>
              </a:rPr>
              <a:t>2024</a:t>
            </a:r>
            <a:r>
              <a:rPr sz="1800">
                <a:solidFill>
                  <a:srgbClr val="4471C4"/>
                </a:solidFill>
                <a:latin typeface="华文中宋" panose="02010600040101010101" charset="-122"/>
                <a:cs typeface="华文中宋" panose="02010600040101010101" charset="-122"/>
              </a:rPr>
              <a:t>山东卷</a:t>
            </a:r>
            <a:endParaRPr sz="1800">
              <a:latin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16167" y="2353055"/>
            <a:ext cx="4053840" cy="184099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82683" y="2475102"/>
            <a:ext cx="194310" cy="260985"/>
          </a:xfrm>
          <a:custGeom>
            <a:avLst/>
            <a:gdLst/>
            <a:ahLst/>
            <a:cxnLst/>
            <a:rect l="l" t="t" r="r" b="b"/>
            <a:pathLst>
              <a:path w="194309" h="260985">
                <a:moveTo>
                  <a:pt x="0" y="260603"/>
                </a:moveTo>
                <a:lnTo>
                  <a:pt x="193929" y="260603"/>
                </a:lnTo>
                <a:lnTo>
                  <a:pt x="193929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76613" y="2475102"/>
            <a:ext cx="685800" cy="260985"/>
          </a:xfrm>
          <a:custGeom>
            <a:avLst/>
            <a:gdLst/>
            <a:ahLst/>
            <a:cxnLst/>
            <a:rect l="l" t="t" r="r" b="b"/>
            <a:pathLst>
              <a:path w="685800" h="260985">
                <a:moveTo>
                  <a:pt x="0" y="260603"/>
                </a:moveTo>
                <a:lnTo>
                  <a:pt x="685800" y="260603"/>
                </a:lnTo>
                <a:lnTo>
                  <a:pt x="685800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20809" y="2477642"/>
            <a:ext cx="22860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5"/>
              </a:lnSpc>
            </a:pPr>
            <a:r>
              <a:rPr sz="1800">
                <a:solidFill>
                  <a:srgbClr val="4471C4"/>
                </a:solidFill>
                <a:latin typeface="Times New Roman" panose="02020603050405020304"/>
                <a:cs typeface="Times New Roman" panose="02020603050405020304"/>
              </a:rPr>
              <a:t>20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36709" y="2440051"/>
            <a:ext cx="9398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solidFill>
                  <a:srgbClr val="4471C4"/>
                </a:solidFill>
                <a:latin typeface="Times New Roman" panose="02020603050405020304"/>
                <a:cs typeface="Times New Roman" panose="02020603050405020304"/>
              </a:rPr>
              <a:t>20</a:t>
            </a:r>
            <a:r>
              <a:rPr sz="1800">
                <a:solidFill>
                  <a:srgbClr val="4471C4"/>
                </a:solidFill>
                <a:latin typeface="华文中宋" panose="02010600040101010101" charset="-122"/>
                <a:cs typeface="华文中宋" panose="02010600040101010101" charset="-122"/>
              </a:rPr>
              <a:t>山东卷</a:t>
            </a:r>
            <a:endParaRPr sz="1800">
              <a:latin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75020" y="4212335"/>
            <a:ext cx="4381500" cy="1513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82658" y="4271136"/>
            <a:ext cx="1270000" cy="2540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985"/>
              </a:lnSpc>
            </a:pPr>
            <a:r>
              <a:rPr sz="1800">
                <a:solidFill>
                  <a:srgbClr val="4471C4"/>
                </a:solidFill>
                <a:latin typeface="Times New Roman" panose="02020603050405020304"/>
                <a:cs typeface="Times New Roman" panose="02020603050405020304"/>
              </a:rPr>
              <a:t>2020</a:t>
            </a:r>
            <a:r>
              <a:rPr sz="1800">
                <a:solidFill>
                  <a:srgbClr val="4471C4"/>
                </a:solidFill>
                <a:latin typeface="华文中宋" panose="02010600040101010101" charset="-122"/>
                <a:cs typeface="华文中宋" panose="02010600040101010101" charset="-122"/>
              </a:rPr>
              <a:t>模拟卷</a:t>
            </a:r>
            <a:r>
              <a:rPr sz="1800">
                <a:solidFill>
                  <a:srgbClr val="4471C4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15255" y="5420866"/>
            <a:ext cx="3192780" cy="143713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83040" y="5866269"/>
            <a:ext cx="1270000" cy="2546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990"/>
              </a:lnSpc>
            </a:pPr>
            <a:r>
              <a:rPr sz="1800" spc="-5">
                <a:solidFill>
                  <a:srgbClr val="4471C4"/>
                </a:solidFill>
                <a:latin typeface="Times New Roman" panose="02020603050405020304"/>
                <a:cs typeface="Times New Roman" panose="02020603050405020304"/>
              </a:rPr>
              <a:t>202</a:t>
            </a:r>
            <a:r>
              <a:rPr sz="1800">
                <a:solidFill>
                  <a:srgbClr val="4471C4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r>
              <a:rPr sz="1800" spc="-5">
                <a:solidFill>
                  <a:srgbClr val="4471C4"/>
                </a:solidFill>
                <a:latin typeface="华文中宋" panose="02010600040101010101" charset="-122"/>
                <a:cs typeface="华文中宋" panose="02010600040101010101" charset="-122"/>
              </a:rPr>
              <a:t>模拟卷</a:t>
            </a:r>
            <a:r>
              <a:rPr sz="1800">
                <a:solidFill>
                  <a:srgbClr val="4471C4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95600" y="278434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457200" y="141477"/>
                </a:moveTo>
                <a:lnTo>
                  <a:pt x="0" y="141477"/>
                </a:lnTo>
                <a:lnTo>
                  <a:pt x="141224" y="228853"/>
                </a:lnTo>
                <a:lnTo>
                  <a:pt x="87375" y="370331"/>
                </a:lnTo>
                <a:lnTo>
                  <a:pt x="228600" y="282955"/>
                </a:lnTo>
                <a:lnTo>
                  <a:pt x="336567" y="282955"/>
                </a:lnTo>
                <a:lnTo>
                  <a:pt x="315975" y="228853"/>
                </a:lnTo>
                <a:lnTo>
                  <a:pt x="457200" y="141477"/>
                </a:lnTo>
                <a:close/>
              </a:path>
              <a:path w="457200" h="370839">
                <a:moveTo>
                  <a:pt x="336567" y="282955"/>
                </a:moveTo>
                <a:lnTo>
                  <a:pt x="228600" y="282955"/>
                </a:lnTo>
                <a:lnTo>
                  <a:pt x="369824" y="370331"/>
                </a:lnTo>
                <a:lnTo>
                  <a:pt x="336567" y="282955"/>
                </a:lnTo>
                <a:close/>
              </a:path>
              <a:path w="457200" h="370839">
                <a:moveTo>
                  <a:pt x="228600" y="0"/>
                </a:moveTo>
                <a:lnTo>
                  <a:pt x="174625" y="141477"/>
                </a:lnTo>
                <a:lnTo>
                  <a:pt x="282575" y="141477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2784348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141477"/>
                </a:moveTo>
                <a:lnTo>
                  <a:pt x="174625" y="141477"/>
                </a:lnTo>
                <a:lnTo>
                  <a:pt x="228600" y="0"/>
                </a:lnTo>
                <a:lnTo>
                  <a:pt x="282575" y="141477"/>
                </a:lnTo>
                <a:lnTo>
                  <a:pt x="457200" y="141477"/>
                </a:lnTo>
                <a:lnTo>
                  <a:pt x="315975" y="228853"/>
                </a:lnTo>
                <a:lnTo>
                  <a:pt x="369824" y="370331"/>
                </a:lnTo>
                <a:lnTo>
                  <a:pt x="228600" y="282955"/>
                </a:lnTo>
                <a:lnTo>
                  <a:pt x="87375" y="370331"/>
                </a:lnTo>
                <a:lnTo>
                  <a:pt x="141224" y="228853"/>
                </a:lnTo>
                <a:lnTo>
                  <a:pt x="0" y="141477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18916" y="1588008"/>
            <a:ext cx="457200" cy="367665"/>
          </a:xfrm>
          <a:custGeom>
            <a:avLst/>
            <a:gdLst/>
            <a:ahLst/>
            <a:cxnLst/>
            <a:rect l="l" t="t" r="r" b="b"/>
            <a:pathLst>
              <a:path w="457200" h="367664">
                <a:moveTo>
                  <a:pt x="457200" y="140334"/>
                </a:moveTo>
                <a:lnTo>
                  <a:pt x="0" y="140334"/>
                </a:lnTo>
                <a:lnTo>
                  <a:pt x="141223" y="226949"/>
                </a:lnTo>
                <a:lnTo>
                  <a:pt x="87375" y="367283"/>
                </a:lnTo>
                <a:lnTo>
                  <a:pt x="228600" y="280542"/>
                </a:lnTo>
                <a:lnTo>
                  <a:pt x="336540" y="280542"/>
                </a:lnTo>
                <a:lnTo>
                  <a:pt x="315975" y="226949"/>
                </a:lnTo>
                <a:lnTo>
                  <a:pt x="457200" y="140334"/>
                </a:lnTo>
                <a:close/>
              </a:path>
              <a:path w="457200" h="367664">
                <a:moveTo>
                  <a:pt x="336540" y="280542"/>
                </a:moveTo>
                <a:lnTo>
                  <a:pt x="228600" y="280542"/>
                </a:lnTo>
                <a:lnTo>
                  <a:pt x="369823" y="367283"/>
                </a:lnTo>
                <a:lnTo>
                  <a:pt x="336540" y="280542"/>
                </a:lnTo>
                <a:close/>
              </a:path>
              <a:path w="457200" h="367664">
                <a:moveTo>
                  <a:pt x="228600" y="0"/>
                </a:moveTo>
                <a:lnTo>
                  <a:pt x="174625" y="140334"/>
                </a:lnTo>
                <a:lnTo>
                  <a:pt x="282575" y="140334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18916" y="1588008"/>
            <a:ext cx="457200" cy="367665"/>
          </a:xfrm>
          <a:custGeom>
            <a:avLst/>
            <a:gdLst/>
            <a:ahLst/>
            <a:cxnLst/>
            <a:rect l="l" t="t" r="r" b="b"/>
            <a:pathLst>
              <a:path w="457200" h="367664">
                <a:moveTo>
                  <a:pt x="0" y="140334"/>
                </a:moveTo>
                <a:lnTo>
                  <a:pt x="174625" y="140334"/>
                </a:lnTo>
                <a:lnTo>
                  <a:pt x="228600" y="0"/>
                </a:lnTo>
                <a:lnTo>
                  <a:pt x="282575" y="140334"/>
                </a:lnTo>
                <a:lnTo>
                  <a:pt x="457200" y="140334"/>
                </a:lnTo>
                <a:lnTo>
                  <a:pt x="315975" y="226949"/>
                </a:lnTo>
                <a:lnTo>
                  <a:pt x="369823" y="367283"/>
                </a:lnTo>
                <a:lnTo>
                  <a:pt x="228600" y="280542"/>
                </a:lnTo>
                <a:lnTo>
                  <a:pt x="87375" y="367283"/>
                </a:lnTo>
                <a:lnTo>
                  <a:pt x="141223" y="226949"/>
                </a:lnTo>
                <a:lnTo>
                  <a:pt x="0" y="14033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45407" y="5539740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457200" y="141452"/>
                </a:moveTo>
                <a:lnTo>
                  <a:pt x="0" y="141452"/>
                </a:lnTo>
                <a:lnTo>
                  <a:pt x="141224" y="228879"/>
                </a:lnTo>
                <a:lnTo>
                  <a:pt x="87375" y="370332"/>
                </a:lnTo>
                <a:lnTo>
                  <a:pt x="228600" y="282905"/>
                </a:lnTo>
                <a:lnTo>
                  <a:pt x="336542" y="282905"/>
                </a:lnTo>
                <a:lnTo>
                  <a:pt x="315975" y="228879"/>
                </a:lnTo>
                <a:lnTo>
                  <a:pt x="457200" y="141452"/>
                </a:lnTo>
                <a:close/>
              </a:path>
              <a:path w="457200" h="370839">
                <a:moveTo>
                  <a:pt x="336542" y="282905"/>
                </a:moveTo>
                <a:lnTo>
                  <a:pt x="228600" y="282905"/>
                </a:lnTo>
                <a:lnTo>
                  <a:pt x="369824" y="370332"/>
                </a:lnTo>
                <a:lnTo>
                  <a:pt x="336542" y="282905"/>
                </a:lnTo>
                <a:close/>
              </a:path>
              <a:path w="457200" h="370839">
                <a:moveTo>
                  <a:pt x="228600" y="0"/>
                </a:moveTo>
                <a:lnTo>
                  <a:pt x="174625" y="141452"/>
                </a:lnTo>
                <a:lnTo>
                  <a:pt x="282575" y="141452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45407" y="5539740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141452"/>
                </a:moveTo>
                <a:lnTo>
                  <a:pt x="174625" y="141452"/>
                </a:lnTo>
                <a:lnTo>
                  <a:pt x="228600" y="0"/>
                </a:lnTo>
                <a:lnTo>
                  <a:pt x="282575" y="141452"/>
                </a:lnTo>
                <a:lnTo>
                  <a:pt x="457200" y="141452"/>
                </a:lnTo>
                <a:lnTo>
                  <a:pt x="315975" y="228879"/>
                </a:lnTo>
                <a:lnTo>
                  <a:pt x="369824" y="370332"/>
                </a:lnTo>
                <a:lnTo>
                  <a:pt x="228600" y="282905"/>
                </a:lnTo>
                <a:lnTo>
                  <a:pt x="87375" y="370332"/>
                </a:lnTo>
                <a:lnTo>
                  <a:pt x="141224" y="228879"/>
                </a:lnTo>
                <a:lnTo>
                  <a:pt x="0" y="141452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66531" y="4783835"/>
            <a:ext cx="457200" cy="368935"/>
          </a:xfrm>
          <a:custGeom>
            <a:avLst/>
            <a:gdLst/>
            <a:ahLst/>
            <a:cxnLst/>
            <a:rect l="l" t="t" r="r" b="b"/>
            <a:pathLst>
              <a:path w="457200" h="368935">
                <a:moveTo>
                  <a:pt x="457200" y="140843"/>
                </a:moveTo>
                <a:lnTo>
                  <a:pt x="0" y="140843"/>
                </a:lnTo>
                <a:lnTo>
                  <a:pt x="141224" y="227964"/>
                </a:lnTo>
                <a:lnTo>
                  <a:pt x="87375" y="368807"/>
                </a:lnTo>
                <a:lnTo>
                  <a:pt x="228600" y="281686"/>
                </a:lnTo>
                <a:lnTo>
                  <a:pt x="336514" y="281686"/>
                </a:lnTo>
                <a:lnTo>
                  <a:pt x="315975" y="227964"/>
                </a:lnTo>
                <a:lnTo>
                  <a:pt x="457200" y="140843"/>
                </a:lnTo>
                <a:close/>
              </a:path>
              <a:path w="457200" h="368935">
                <a:moveTo>
                  <a:pt x="336514" y="281686"/>
                </a:moveTo>
                <a:lnTo>
                  <a:pt x="228600" y="281686"/>
                </a:lnTo>
                <a:lnTo>
                  <a:pt x="369824" y="368807"/>
                </a:lnTo>
                <a:lnTo>
                  <a:pt x="336514" y="281686"/>
                </a:lnTo>
                <a:close/>
              </a:path>
              <a:path w="457200" h="368935">
                <a:moveTo>
                  <a:pt x="228600" y="0"/>
                </a:moveTo>
                <a:lnTo>
                  <a:pt x="174625" y="140843"/>
                </a:lnTo>
                <a:lnTo>
                  <a:pt x="282575" y="140843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66531" y="4783835"/>
            <a:ext cx="457200" cy="368935"/>
          </a:xfrm>
          <a:custGeom>
            <a:avLst/>
            <a:gdLst/>
            <a:ahLst/>
            <a:cxnLst/>
            <a:rect l="l" t="t" r="r" b="b"/>
            <a:pathLst>
              <a:path w="457200" h="368935">
                <a:moveTo>
                  <a:pt x="0" y="140843"/>
                </a:moveTo>
                <a:lnTo>
                  <a:pt x="174625" y="140843"/>
                </a:lnTo>
                <a:lnTo>
                  <a:pt x="228600" y="0"/>
                </a:lnTo>
                <a:lnTo>
                  <a:pt x="282575" y="140843"/>
                </a:lnTo>
                <a:lnTo>
                  <a:pt x="457200" y="140843"/>
                </a:lnTo>
                <a:lnTo>
                  <a:pt x="315975" y="227964"/>
                </a:lnTo>
                <a:lnTo>
                  <a:pt x="369824" y="368807"/>
                </a:lnTo>
                <a:lnTo>
                  <a:pt x="228600" y="281686"/>
                </a:lnTo>
                <a:lnTo>
                  <a:pt x="87375" y="368807"/>
                </a:lnTo>
                <a:lnTo>
                  <a:pt x="141224" y="227964"/>
                </a:lnTo>
                <a:lnTo>
                  <a:pt x="0" y="140843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9771" y="1139952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457200" y="141477"/>
                </a:moveTo>
                <a:lnTo>
                  <a:pt x="0" y="141477"/>
                </a:lnTo>
                <a:lnTo>
                  <a:pt x="141224" y="228853"/>
                </a:lnTo>
                <a:lnTo>
                  <a:pt x="87375" y="370332"/>
                </a:lnTo>
                <a:lnTo>
                  <a:pt x="228600" y="282956"/>
                </a:lnTo>
                <a:lnTo>
                  <a:pt x="336567" y="282956"/>
                </a:lnTo>
                <a:lnTo>
                  <a:pt x="315975" y="228853"/>
                </a:lnTo>
                <a:lnTo>
                  <a:pt x="457200" y="141477"/>
                </a:lnTo>
                <a:close/>
              </a:path>
              <a:path w="457200" h="370840">
                <a:moveTo>
                  <a:pt x="336567" y="282956"/>
                </a:moveTo>
                <a:lnTo>
                  <a:pt x="228600" y="282956"/>
                </a:lnTo>
                <a:lnTo>
                  <a:pt x="369824" y="370332"/>
                </a:lnTo>
                <a:lnTo>
                  <a:pt x="336567" y="282956"/>
                </a:lnTo>
                <a:close/>
              </a:path>
              <a:path w="457200" h="370840">
                <a:moveTo>
                  <a:pt x="228600" y="0"/>
                </a:moveTo>
                <a:lnTo>
                  <a:pt x="174625" y="141477"/>
                </a:lnTo>
                <a:lnTo>
                  <a:pt x="282575" y="141477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19771" y="1139952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40">
                <a:moveTo>
                  <a:pt x="0" y="141477"/>
                </a:moveTo>
                <a:lnTo>
                  <a:pt x="174625" y="141477"/>
                </a:lnTo>
                <a:lnTo>
                  <a:pt x="228600" y="0"/>
                </a:lnTo>
                <a:lnTo>
                  <a:pt x="282575" y="141477"/>
                </a:lnTo>
                <a:lnTo>
                  <a:pt x="457200" y="141477"/>
                </a:lnTo>
                <a:lnTo>
                  <a:pt x="315975" y="228853"/>
                </a:lnTo>
                <a:lnTo>
                  <a:pt x="369824" y="370332"/>
                </a:lnTo>
                <a:lnTo>
                  <a:pt x="228600" y="282956"/>
                </a:lnTo>
                <a:lnTo>
                  <a:pt x="87375" y="370332"/>
                </a:lnTo>
                <a:lnTo>
                  <a:pt x="141224" y="228853"/>
                </a:lnTo>
                <a:lnTo>
                  <a:pt x="0" y="141477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20311" y="3040379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457200" y="141478"/>
                </a:moveTo>
                <a:lnTo>
                  <a:pt x="0" y="141478"/>
                </a:lnTo>
                <a:lnTo>
                  <a:pt x="141224" y="228854"/>
                </a:lnTo>
                <a:lnTo>
                  <a:pt x="87375" y="370332"/>
                </a:lnTo>
                <a:lnTo>
                  <a:pt x="228600" y="282956"/>
                </a:lnTo>
                <a:lnTo>
                  <a:pt x="336567" y="282956"/>
                </a:lnTo>
                <a:lnTo>
                  <a:pt x="315975" y="228854"/>
                </a:lnTo>
                <a:lnTo>
                  <a:pt x="457200" y="141478"/>
                </a:lnTo>
                <a:close/>
              </a:path>
              <a:path w="457200" h="370839">
                <a:moveTo>
                  <a:pt x="336567" y="282956"/>
                </a:moveTo>
                <a:lnTo>
                  <a:pt x="228600" y="282956"/>
                </a:lnTo>
                <a:lnTo>
                  <a:pt x="369824" y="370332"/>
                </a:lnTo>
                <a:lnTo>
                  <a:pt x="336567" y="282956"/>
                </a:lnTo>
                <a:close/>
              </a:path>
              <a:path w="457200" h="370839">
                <a:moveTo>
                  <a:pt x="228600" y="0"/>
                </a:moveTo>
                <a:lnTo>
                  <a:pt x="174625" y="141478"/>
                </a:lnTo>
                <a:lnTo>
                  <a:pt x="282575" y="141478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20311" y="3040379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141478"/>
                </a:moveTo>
                <a:lnTo>
                  <a:pt x="174625" y="141478"/>
                </a:lnTo>
                <a:lnTo>
                  <a:pt x="228600" y="0"/>
                </a:lnTo>
                <a:lnTo>
                  <a:pt x="282575" y="141478"/>
                </a:lnTo>
                <a:lnTo>
                  <a:pt x="457200" y="141478"/>
                </a:lnTo>
                <a:lnTo>
                  <a:pt x="315975" y="228854"/>
                </a:lnTo>
                <a:lnTo>
                  <a:pt x="369824" y="370332"/>
                </a:lnTo>
                <a:lnTo>
                  <a:pt x="228600" y="282956"/>
                </a:lnTo>
                <a:lnTo>
                  <a:pt x="87375" y="370332"/>
                </a:lnTo>
                <a:lnTo>
                  <a:pt x="141224" y="228854"/>
                </a:lnTo>
                <a:lnTo>
                  <a:pt x="0" y="14147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1332" y="4820411"/>
            <a:ext cx="457200" cy="368935"/>
          </a:xfrm>
          <a:custGeom>
            <a:avLst/>
            <a:gdLst/>
            <a:ahLst/>
            <a:cxnLst/>
            <a:rect l="l" t="t" r="r" b="b"/>
            <a:pathLst>
              <a:path w="457200" h="368935">
                <a:moveTo>
                  <a:pt x="457200" y="140843"/>
                </a:moveTo>
                <a:lnTo>
                  <a:pt x="0" y="140843"/>
                </a:lnTo>
                <a:lnTo>
                  <a:pt x="141224" y="227964"/>
                </a:lnTo>
                <a:lnTo>
                  <a:pt x="87375" y="368807"/>
                </a:lnTo>
                <a:lnTo>
                  <a:pt x="228600" y="281686"/>
                </a:lnTo>
                <a:lnTo>
                  <a:pt x="336514" y="281686"/>
                </a:lnTo>
                <a:lnTo>
                  <a:pt x="315976" y="227964"/>
                </a:lnTo>
                <a:lnTo>
                  <a:pt x="457200" y="140843"/>
                </a:lnTo>
                <a:close/>
              </a:path>
              <a:path w="457200" h="368935">
                <a:moveTo>
                  <a:pt x="336514" y="281686"/>
                </a:moveTo>
                <a:lnTo>
                  <a:pt x="228600" y="281686"/>
                </a:lnTo>
                <a:lnTo>
                  <a:pt x="369823" y="368807"/>
                </a:lnTo>
                <a:lnTo>
                  <a:pt x="336514" y="281686"/>
                </a:lnTo>
                <a:close/>
              </a:path>
              <a:path w="457200" h="368935">
                <a:moveTo>
                  <a:pt x="228600" y="0"/>
                </a:moveTo>
                <a:lnTo>
                  <a:pt x="174625" y="140843"/>
                </a:lnTo>
                <a:lnTo>
                  <a:pt x="282575" y="140843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61332" y="4820411"/>
            <a:ext cx="457200" cy="368935"/>
          </a:xfrm>
          <a:custGeom>
            <a:avLst/>
            <a:gdLst/>
            <a:ahLst/>
            <a:cxnLst/>
            <a:rect l="l" t="t" r="r" b="b"/>
            <a:pathLst>
              <a:path w="457200" h="368935">
                <a:moveTo>
                  <a:pt x="0" y="140843"/>
                </a:moveTo>
                <a:lnTo>
                  <a:pt x="174625" y="140843"/>
                </a:lnTo>
                <a:lnTo>
                  <a:pt x="228600" y="0"/>
                </a:lnTo>
                <a:lnTo>
                  <a:pt x="282575" y="140843"/>
                </a:lnTo>
                <a:lnTo>
                  <a:pt x="457200" y="140843"/>
                </a:lnTo>
                <a:lnTo>
                  <a:pt x="315976" y="227964"/>
                </a:lnTo>
                <a:lnTo>
                  <a:pt x="369823" y="368807"/>
                </a:lnTo>
                <a:lnTo>
                  <a:pt x="228600" y="281686"/>
                </a:lnTo>
                <a:lnTo>
                  <a:pt x="87375" y="368807"/>
                </a:lnTo>
                <a:lnTo>
                  <a:pt x="141224" y="227964"/>
                </a:lnTo>
                <a:lnTo>
                  <a:pt x="0" y="140843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33104" y="1516380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457200" y="141478"/>
                </a:moveTo>
                <a:lnTo>
                  <a:pt x="0" y="141478"/>
                </a:lnTo>
                <a:lnTo>
                  <a:pt x="141224" y="228854"/>
                </a:lnTo>
                <a:lnTo>
                  <a:pt x="87375" y="370332"/>
                </a:lnTo>
                <a:lnTo>
                  <a:pt x="228600" y="282956"/>
                </a:lnTo>
                <a:lnTo>
                  <a:pt x="336567" y="282956"/>
                </a:lnTo>
                <a:lnTo>
                  <a:pt x="315975" y="228854"/>
                </a:lnTo>
                <a:lnTo>
                  <a:pt x="457200" y="141478"/>
                </a:lnTo>
                <a:close/>
              </a:path>
              <a:path w="457200" h="370839">
                <a:moveTo>
                  <a:pt x="336567" y="282956"/>
                </a:moveTo>
                <a:lnTo>
                  <a:pt x="228600" y="282956"/>
                </a:lnTo>
                <a:lnTo>
                  <a:pt x="369824" y="370332"/>
                </a:lnTo>
                <a:lnTo>
                  <a:pt x="336567" y="282956"/>
                </a:lnTo>
                <a:close/>
              </a:path>
              <a:path w="457200" h="370839">
                <a:moveTo>
                  <a:pt x="228600" y="0"/>
                </a:moveTo>
                <a:lnTo>
                  <a:pt x="174625" y="141478"/>
                </a:lnTo>
                <a:lnTo>
                  <a:pt x="282575" y="141478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33104" y="1516380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141478"/>
                </a:moveTo>
                <a:lnTo>
                  <a:pt x="174625" y="141478"/>
                </a:lnTo>
                <a:lnTo>
                  <a:pt x="228600" y="0"/>
                </a:lnTo>
                <a:lnTo>
                  <a:pt x="282575" y="141478"/>
                </a:lnTo>
                <a:lnTo>
                  <a:pt x="457200" y="141478"/>
                </a:lnTo>
                <a:lnTo>
                  <a:pt x="315975" y="228854"/>
                </a:lnTo>
                <a:lnTo>
                  <a:pt x="369824" y="370332"/>
                </a:lnTo>
                <a:lnTo>
                  <a:pt x="228600" y="282956"/>
                </a:lnTo>
                <a:lnTo>
                  <a:pt x="87375" y="370332"/>
                </a:lnTo>
                <a:lnTo>
                  <a:pt x="141224" y="228854"/>
                </a:lnTo>
                <a:lnTo>
                  <a:pt x="0" y="14147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32247" y="1828800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457200" y="141477"/>
                </a:moveTo>
                <a:lnTo>
                  <a:pt x="0" y="141477"/>
                </a:lnTo>
                <a:lnTo>
                  <a:pt x="141224" y="228853"/>
                </a:lnTo>
                <a:lnTo>
                  <a:pt x="87375" y="370332"/>
                </a:lnTo>
                <a:lnTo>
                  <a:pt x="228600" y="282955"/>
                </a:lnTo>
                <a:lnTo>
                  <a:pt x="336567" y="282955"/>
                </a:lnTo>
                <a:lnTo>
                  <a:pt x="315975" y="228853"/>
                </a:lnTo>
                <a:lnTo>
                  <a:pt x="457200" y="141477"/>
                </a:lnTo>
                <a:close/>
              </a:path>
              <a:path w="457200" h="370839">
                <a:moveTo>
                  <a:pt x="336567" y="282955"/>
                </a:moveTo>
                <a:lnTo>
                  <a:pt x="228600" y="282955"/>
                </a:lnTo>
                <a:lnTo>
                  <a:pt x="369824" y="370332"/>
                </a:lnTo>
                <a:lnTo>
                  <a:pt x="336567" y="282955"/>
                </a:lnTo>
                <a:close/>
              </a:path>
              <a:path w="457200" h="370839">
                <a:moveTo>
                  <a:pt x="228600" y="0"/>
                </a:moveTo>
                <a:lnTo>
                  <a:pt x="174625" y="141477"/>
                </a:lnTo>
                <a:lnTo>
                  <a:pt x="282575" y="141477"/>
                </a:lnTo>
                <a:lnTo>
                  <a:pt x="2286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2247" y="1828800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141477"/>
                </a:moveTo>
                <a:lnTo>
                  <a:pt x="174625" y="141477"/>
                </a:lnTo>
                <a:lnTo>
                  <a:pt x="228600" y="0"/>
                </a:lnTo>
                <a:lnTo>
                  <a:pt x="282575" y="141477"/>
                </a:lnTo>
                <a:lnTo>
                  <a:pt x="457200" y="141477"/>
                </a:lnTo>
                <a:lnTo>
                  <a:pt x="315975" y="228853"/>
                </a:lnTo>
                <a:lnTo>
                  <a:pt x="369824" y="370332"/>
                </a:lnTo>
                <a:lnTo>
                  <a:pt x="228600" y="282955"/>
                </a:lnTo>
                <a:lnTo>
                  <a:pt x="87375" y="370332"/>
                </a:lnTo>
                <a:lnTo>
                  <a:pt x="141224" y="228853"/>
                </a:lnTo>
                <a:lnTo>
                  <a:pt x="0" y="141477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40452" y="3808476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457200" y="141478"/>
                </a:moveTo>
                <a:lnTo>
                  <a:pt x="0" y="141478"/>
                </a:lnTo>
                <a:lnTo>
                  <a:pt x="141224" y="228854"/>
                </a:lnTo>
                <a:lnTo>
                  <a:pt x="87375" y="370331"/>
                </a:lnTo>
                <a:lnTo>
                  <a:pt x="228600" y="282956"/>
                </a:lnTo>
                <a:lnTo>
                  <a:pt x="336567" y="282956"/>
                </a:lnTo>
                <a:lnTo>
                  <a:pt x="315975" y="228854"/>
                </a:lnTo>
                <a:lnTo>
                  <a:pt x="457200" y="141478"/>
                </a:lnTo>
                <a:close/>
              </a:path>
              <a:path w="457200" h="370839">
                <a:moveTo>
                  <a:pt x="336567" y="282956"/>
                </a:moveTo>
                <a:lnTo>
                  <a:pt x="228600" y="282956"/>
                </a:lnTo>
                <a:lnTo>
                  <a:pt x="369824" y="370331"/>
                </a:lnTo>
                <a:lnTo>
                  <a:pt x="336567" y="282956"/>
                </a:lnTo>
                <a:close/>
              </a:path>
              <a:path w="457200" h="370839">
                <a:moveTo>
                  <a:pt x="228600" y="0"/>
                </a:moveTo>
                <a:lnTo>
                  <a:pt x="174625" y="141478"/>
                </a:lnTo>
                <a:lnTo>
                  <a:pt x="282575" y="141478"/>
                </a:lnTo>
                <a:lnTo>
                  <a:pt x="2286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40452" y="3808476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141478"/>
                </a:moveTo>
                <a:lnTo>
                  <a:pt x="174625" y="141478"/>
                </a:lnTo>
                <a:lnTo>
                  <a:pt x="228600" y="0"/>
                </a:lnTo>
                <a:lnTo>
                  <a:pt x="282575" y="141478"/>
                </a:lnTo>
                <a:lnTo>
                  <a:pt x="457200" y="141478"/>
                </a:lnTo>
                <a:lnTo>
                  <a:pt x="315975" y="228854"/>
                </a:lnTo>
                <a:lnTo>
                  <a:pt x="369824" y="370331"/>
                </a:lnTo>
                <a:lnTo>
                  <a:pt x="228600" y="282956"/>
                </a:lnTo>
                <a:lnTo>
                  <a:pt x="87375" y="370331"/>
                </a:lnTo>
                <a:lnTo>
                  <a:pt x="141224" y="228854"/>
                </a:lnTo>
                <a:lnTo>
                  <a:pt x="0" y="14147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08676" y="5038344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457200" y="141477"/>
                </a:moveTo>
                <a:lnTo>
                  <a:pt x="0" y="141477"/>
                </a:lnTo>
                <a:lnTo>
                  <a:pt x="141224" y="228853"/>
                </a:lnTo>
                <a:lnTo>
                  <a:pt x="87375" y="370331"/>
                </a:lnTo>
                <a:lnTo>
                  <a:pt x="228600" y="282955"/>
                </a:lnTo>
                <a:lnTo>
                  <a:pt x="336567" y="282955"/>
                </a:lnTo>
                <a:lnTo>
                  <a:pt x="315975" y="228853"/>
                </a:lnTo>
                <a:lnTo>
                  <a:pt x="457200" y="141477"/>
                </a:lnTo>
                <a:close/>
              </a:path>
              <a:path w="457200" h="370839">
                <a:moveTo>
                  <a:pt x="336567" y="282955"/>
                </a:moveTo>
                <a:lnTo>
                  <a:pt x="228600" y="282955"/>
                </a:lnTo>
                <a:lnTo>
                  <a:pt x="369824" y="370331"/>
                </a:lnTo>
                <a:lnTo>
                  <a:pt x="336567" y="282955"/>
                </a:lnTo>
                <a:close/>
              </a:path>
              <a:path w="457200" h="370839">
                <a:moveTo>
                  <a:pt x="228600" y="0"/>
                </a:moveTo>
                <a:lnTo>
                  <a:pt x="174625" y="141477"/>
                </a:lnTo>
                <a:lnTo>
                  <a:pt x="282575" y="141477"/>
                </a:lnTo>
                <a:lnTo>
                  <a:pt x="2286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08676" y="5038344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141477"/>
                </a:moveTo>
                <a:lnTo>
                  <a:pt x="174625" y="141477"/>
                </a:lnTo>
                <a:lnTo>
                  <a:pt x="228600" y="0"/>
                </a:lnTo>
                <a:lnTo>
                  <a:pt x="282575" y="141477"/>
                </a:lnTo>
                <a:lnTo>
                  <a:pt x="457200" y="141477"/>
                </a:lnTo>
                <a:lnTo>
                  <a:pt x="315975" y="228853"/>
                </a:lnTo>
                <a:lnTo>
                  <a:pt x="369824" y="370331"/>
                </a:lnTo>
                <a:lnTo>
                  <a:pt x="228600" y="282955"/>
                </a:lnTo>
                <a:lnTo>
                  <a:pt x="87375" y="370331"/>
                </a:lnTo>
                <a:lnTo>
                  <a:pt x="141224" y="228853"/>
                </a:lnTo>
                <a:lnTo>
                  <a:pt x="0" y="141477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98775" y="2435351"/>
            <a:ext cx="6884034" cy="1076325"/>
          </a:xfrm>
          <a:custGeom>
            <a:avLst/>
            <a:gdLst/>
            <a:ahLst/>
            <a:cxnLst/>
            <a:rect l="l" t="t" r="r" b="b"/>
            <a:pathLst>
              <a:path w="6884034" h="1076325">
                <a:moveTo>
                  <a:pt x="0" y="1075944"/>
                </a:moveTo>
                <a:lnTo>
                  <a:pt x="6883908" y="1075944"/>
                </a:lnTo>
                <a:lnTo>
                  <a:pt x="6883908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477516" y="2481198"/>
            <a:ext cx="6563995" cy="977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60"/>
              </a:lnSpc>
              <a:spcBef>
                <a:spcPts val="105"/>
              </a:spcBef>
            </a:pP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高频出现的仪器：孟氏洗瓶</a:t>
            </a:r>
            <a:r>
              <a:rPr sz="3200" b="1" spc="-1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冷凝管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3760"/>
              </a:lnSpc>
            </a:pPr>
            <a:r>
              <a:rPr sz="3200" b="1">
                <a:latin typeface="宋体" panose="02010600030101010101" pitchFamily="2" charset="-122"/>
                <a:cs typeface="宋体" panose="02010600030101010101" pitchFamily="2" charset="-122"/>
              </a:rPr>
              <a:t>、硬质玻璃管（电炉、瓷舟）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41576" y="5547359"/>
            <a:ext cx="457200" cy="368935"/>
          </a:xfrm>
          <a:custGeom>
            <a:avLst/>
            <a:gdLst/>
            <a:ahLst/>
            <a:cxnLst/>
            <a:rect l="l" t="t" r="r" b="b"/>
            <a:pathLst>
              <a:path w="457200" h="368935">
                <a:moveTo>
                  <a:pt x="457199" y="140868"/>
                </a:moveTo>
                <a:lnTo>
                  <a:pt x="0" y="140868"/>
                </a:lnTo>
                <a:lnTo>
                  <a:pt x="141287" y="227939"/>
                </a:lnTo>
                <a:lnTo>
                  <a:pt x="87312" y="368807"/>
                </a:lnTo>
                <a:lnTo>
                  <a:pt x="228600" y="281736"/>
                </a:lnTo>
                <a:lnTo>
                  <a:pt x="336525" y="281736"/>
                </a:lnTo>
                <a:lnTo>
                  <a:pt x="315912" y="227939"/>
                </a:lnTo>
                <a:lnTo>
                  <a:pt x="457199" y="140868"/>
                </a:lnTo>
                <a:close/>
              </a:path>
              <a:path w="457200" h="368935">
                <a:moveTo>
                  <a:pt x="336525" y="281736"/>
                </a:moveTo>
                <a:lnTo>
                  <a:pt x="228600" y="281736"/>
                </a:lnTo>
                <a:lnTo>
                  <a:pt x="369887" y="368807"/>
                </a:lnTo>
                <a:lnTo>
                  <a:pt x="336525" y="281736"/>
                </a:lnTo>
                <a:close/>
              </a:path>
              <a:path w="457200" h="368935">
                <a:moveTo>
                  <a:pt x="228600" y="0"/>
                </a:moveTo>
                <a:lnTo>
                  <a:pt x="174637" y="140868"/>
                </a:lnTo>
                <a:lnTo>
                  <a:pt x="282562" y="140868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41576" y="5547359"/>
            <a:ext cx="457200" cy="368935"/>
          </a:xfrm>
          <a:custGeom>
            <a:avLst/>
            <a:gdLst/>
            <a:ahLst/>
            <a:cxnLst/>
            <a:rect l="l" t="t" r="r" b="b"/>
            <a:pathLst>
              <a:path w="457200" h="368935">
                <a:moveTo>
                  <a:pt x="0" y="140868"/>
                </a:moveTo>
                <a:lnTo>
                  <a:pt x="174637" y="140868"/>
                </a:lnTo>
                <a:lnTo>
                  <a:pt x="228600" y="0"/>
                </a:lnTo>
                <a:lnTo>
                  <a:pt x="282562" y="140868"/>
                </a:lnTo>
                <a:lnTo>
                  <a:pt x="457199" y="140868"/>
                </a:lnTo>
                <a:lnTo>
                  <a:pt x="315912" y="227939"/>
                </a:lnTo>
                <a:lnTo>
                  <a:pt x="369887" y="368807"/>
                </a:lnTo>
                <a:lnTo>
                  <a:pt x="228600" y="281736"/>
                </a:lnTo>
                <a:lnTo>
                  <a:pt x="87312" y="368807"/>
                </a:lnTo>
                <a:lnTo>
                  <a:pt x="141287" y="227939"/>
                </a:lnTo>
                <a:lnTo>
                  <a:pt x="0" y="14086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09216" y="1495044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457200" y="141477"/>
                </a:moveTo>
                <a:lnTo>
                  <a:pt x="0" y="141477"/>
                </a:lnTo>
                <a:lnTo>
                  <a:pt x="141287" y="228853"/>
                </a:lnTo>
                <a:lnTo>
                  <a:pt x="87312" y="370331"/>
                </a:lnTo>
                <a:lnTo>
                  <a:pt x="228600" y="282955"/>
                </a:lnTo>
                <a:lnTo>
                  <a:pt x="336552" y="282955"/>
                </a:lnTo>
                <a:lnTo>
                  <a:pt x="315912" y="228853"/>
                </a:lnTo>
                <a:lnTo>
                  <a:pt x="457200" y="141477"/>
                </a:lnTo>
                <a:close/>
              </a:path>
              <a:path w="457200" h="370839">
                <a:moveTo>
                  <a:pt x="336552" y="282955"/>
                </a:moveTo>
                <a:lnTo>
                  <a:pt x="228600" y="282955"/>
                </a:lnTo>
                <a:lnTo>
                  <a:pt x="369887" y="370331"/>
                </a:lnTo>
                <a:lnTo>
                  <a:pt x="336552" y="282955"/>
                </a:lnTo>
                <a:close/>
              </a:path>
              <a:path w="457200" h="370839">
                <a:moveTo>
                  <a:pt x="228600" y="0"/>
                </a:moveTo>
                <a:lnTo>
                  <a:pt x="174637" y="141477"/>
                </a:lnTo>
                <a:lnTo>
                  <a:pt x="282562" y="141477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09216" y="1495044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141477"/>
                </a:moveTo>
                <a:lnTo>
                  <a:pt x="174637" y="141477"/>
                </a:lnTo>
                <a:lnTo>
                  <a:pt x="228600" y="0"/>
                </a:lnTo>
                <a:lnTo>
                  <a:pt x="282562" y="141477"/>
                </a:lnTo>
                <a:lnTo>
                  <a:pt x="457200" y="141477"/>
                </a:lnTo>
                <a:lnTo>
                  <a:pt x="315912" y="228853"/>
                </a:lnTo>
                <a:lnTo>
                  <a:pt x="369887" y="370331"/>
                </a:lnTo>
                <a:lnTo>
                  <a:pt x="228600" y="282955"/>
                </a:lnTo>
                <a:lnTo>
                  <a:pt x="87312" y="370331"/>
                </a:lnTo>
                <a:lnTo>
                  <a:pt x="141287" y="228853"/>
                </a:lnTo>
                <a:lnTo>
                  <a:pt x="0" y="141477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52844" y="4852415"/>
            <a:ext cx="457200" cy="368935"/>
          </a:xfrm>
          <a:custGeom>
            <a:avLst/>
            <a:gdLst/>
            <a:ahLst/>
            <a:cxnLst/>
            <a:rect l="l" t="t" r="r" b="b"/>
            <a:pathLst>
              <a:path w="457200" h="368935">
                <a:moveTo>
                  <a:pt x="457200" y="140842"/>
                </a:moveTo>
                <a:lnTo>
                  <a:pt x="0" y="140842"/>
                </a:lnTo>
                <a:lnTo>
                  <a:pt x="141223" y="227964"/>
                </a:lnTo>
                <a:lnTo>
                  <a:pt x="87375" y="368807"/>
                </a:lnTo>
                <a:lnTo>
                  <a:pt x="228600" y="281685"/>
                </a:lnTo>
                <a:lnTo>
                  <a:pt x="336514" y="281685"/>
                </a:lnTo>
                <a:lnTo>
                  <a:pt x="315975" y="227964"/>
                </a:lnTo>
                <a:lnTo>
                  <a:pt x="457200" y="140842"/>
                </a:lnTo>
                <a:close/>
              </a:path>
              <a:path w="457200" h="368935">
                <a:moveTo>
                  <a:pt x="336514" y="281685"/>
                </a:moveTo>
                <a:lnTo>
                  <a:pt x="228600" y="281685"/>
                </a:lnTo>
                <a:lnTo>
                  <a:pt x="369823" y="368807"/>
                </a:lnTo>
                <a:lnTo>
                  <a:pt x="336514" y="281685"/>
                </a:lnTo>
                <a:close/>
              </a:path>
              <a:path w="457200" h="368935">
                <a:moveTo>
                  <a:pt x="228600" y="0"/>
                </a:moveTo>
                <a:lnTo>
                  <a:pt x="174625" y="140842"/>
                </a:lnTo>
                <a:lnTo>
                  <a:pt x="282575" y="140842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52844" y="4852415"/>
            <a:ext cx="457200" cy="368935"/>
          </a:xfrm>
          <a:custGeom>
            <a:avLst/>
            <a:gdLst/>
            <a:ahLst/>
            <a:cxnLst/>
            <a:rect l="l" t="t" r="r" b="b"/>
            <a:pathLst>
              <a:path w="457200" h="368935">
                <a:moveTo>
                  <a:pt x="0" y="140842"/>
                </a:moveTo>
                <a:lnTo>
                  <a:pt x="174625" y="140842"/>
                </a:lnTo>
                <a:lnTo>
                  <a:pt x="228600" y="0"/>
                </a:lnTo>
                <a:lnTo>
                  <a:pt x="282575" y="140842"/>
                </a:lnTo>
                <a:lnTo>
                  <a:pt x="457200" y="140842"/>
                </a:lnTo>
                <a:lnTo>
                  <a:pt x="315975" y="227964"/>
                </a:lnTo>
                <a:lnTo>
                  <a:pt x="369823" y="368807"/>
                </a:lnTo>
                <a:lnTo>
                  <a:pt x="228600" y="281685"/>
                </a:lnTo>
                <a:lnTo>
                  <a:pt x="87375" y="368807"/>
                </a:lnTo>
                <a:lnTo>
                  <a:pt x="141223" y="227964"/>
                </a:lnTo>
                <a:lnTo>
                  <a:pt x="0" y="140842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16795" y="3585971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457200" y="141477"/>
                </a:moveTo>
                <a:lnTo>
                  <a:pt x="0" y="141477"/>
                </a:lnTo>
                <a:lnTo>
                  <a:pt x="141224" y="228853"/>
                </a:lnTo>
                <a:lnTo>
                  <a:pt x="87375" y="370331"/>
                </a:lnTo>
                <a:lnTo>
                  <a:pt x="228600" y="282955"/>
                </a:lnTo>
                <a:lnTo>
                  <a:pt x="336567" y="282955"/>
                </a:lnTo>
                <a:lnTo>
                  <a:pt x="315975" y="228853"/>
                </a:lnTo>
                <a:lnTo>
                  <a:pt x="457200" y="141477"/>
                </a:lnTo>
                <a:close/>
              </a:path>
              <a:path w="457200" h="370839">
                <a:moveTo>
                  <a:pt x="336567" y="282955"/>
                </a:moveTo>
                <a:lnTo>
                  <a:pt x="228600" y="282955"/>
                </a:lnTo>
                <a:lnTo>
                  <a:pt x="369824" y="370331"/>
                </a:lnTo>
                <a:lnTo>
                  <a:pt x="336567" y="282955"/>
                </a:lnTo>
                <a:close/>
              </a:path>
              <a:path w="457200" h="370839">
                <a:moveTo>
                  <a:pt x="228600" y="0"/>
                </a:moveTo>
                <a:lnTo>
                  <a:pt x="174625" y="141477"/>
                </a:lnTo>
                <a:lnTo>
                  <a:pt x="282575" y="141477"/>
                </a:lnTo>
                <a:lnTo>
                  <a:pt x="228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16795" y="3585971"/>
            <a:ext cx="457200" cy="370840"/>
          </a:xfrm>
          <a:custGeom>
            <a:avLst/>
            <a:gdLst/>
            <a:ahLst/>
            <a:cxnLst/>
            <a:rect l="l" t="t" r="r" b="b"/>
            <a:pathLst>
              <a:path w="457200" h="370839">
                <a:moveTo>
                  <a:pt x="0" y="141477"/>
                </a:moveTo>
                <a:lnTo>
                  <a:pt x="174625" y="141477"/>
                </a:lnTo>
                <a:lnTo>
                  <a:pt x="228600" y="0"/>
                </a:lnTo>
                <a:lnTo>
                  <a:pt x="282575" y="141477"/>
                </a:lnTo>
                <a:lnTo>
                  <a:pt x="457200" y="141477"/>
                </a:lnTo>
                <a:lnTo>
                  <a:pt x="315975" y="228853"/>
                </a:lnTo>
                <a:lnTo>
                  <a:pt x="369824" y="370331"/>
                </a:lnTo>
                <a:lnTo>
                  <a:pt x="228600" y="282955"/>
                </a:lnTo>
                <a:lnTo>
                  <a:pt x="87375" y="370331"/>
                </a:lnTo>
                <a:lnTo>
                  <a:pt x="141224" y="228853"/>
                </a:lnTo>
                <a:lnTo>
                  <a:pt x="0" y="141477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270760" y="828675"/>
            <a:ext cx="9172575" cy="2306955"/>
          </a:xfrm>
          <a:prstGeom prst="rect">
            <a:avLst/>
          </a:prstGeom>
          <a:pattFill prst="dkUp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31750" cmpd="sng">
            <a:solidFill>
              <a:srgbClr val="00B050">
                <a:alpha val="29000"/>
              </a:srgbClr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归纳总结：反应前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通入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X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排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空气作用：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272030" y="3299460"/>
            <a:ext cx="9171305" cy="1787525"/>
          </a:xfrm>
          <a:prstGeom prst="rect">
            <a:avLst/>
          </a:prstGeom>
          <a:pattFill prst="dkUp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31750" cmpd="sng">
            <a:solidFill>
              <a:srgbClr val="00B050">
                <a:alpha val="29000"/>
              </a:srgbClr>
            </a:solidFill>
            <a:prstDash val="solid"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defRPr>
            </a:lvl1pPr>
          </a:lstStyle>
          <a:p>
            <a:r>
              <a:rPr lang="zh-CN" altLang="en-US">
                <a:sym typeface="+mn-ea"/>
              </a:rPr>
              <a:t>归纳总结：反应中鼓入某气，</a:t>
            </a:r>
          </a:p>
          <a:p>
            <a:endParaRPr lang="zh-CN" altLang="en-US">
              <a:sym typeface="+mn-ea"/>
            </a:endParaRPr>
          </a:p>
          <a:p>
            <a:endParaRPr lang="en-US" altLang="zh-CN">
              <a:sym typeface="Century Gothic" panose="020B0502020202020204" pitchFamily="34" charset="0"/>
            </a:endParaRPr>
          </a:p>
          <a:p>
            <a:endParaRPr lang="en-US" altLang="zh-CN">
              <a:sym typeface="Century Gothic" panose="020B0502020202020204" pitchFamily="34" charset="0"/>
            </a:endParaRPr>
          </a:p>
          <a:p>
            <a:endParaRPr lang="zh-CN" altLang="en-US">
              <a:sym typeface="Century Gothic" panose="020B0502020202020204" pitchFamily="34" charset="0"/>
            </a:endParaRPr>
          </a:p>
          <a:p>
            <a:endParaRPr lang="zh-CN" altLang="en-US">
              <a:sym typeface="Century Gothic" panose="020B0502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272030" y="5180330"/>
            <a:ext cx="9171304" cy="1568450"/>
          </a:xfrm>
          <a:prstGeom prst="rect">
            <a:avLst/>
          </a:prstGeom>
          <a:pattFill prst="dkUp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31750" cmpd="sng">
            <a:solidFill>
              <a:srgbClr val="00B050">
                <a:alpha val="29000"/>
              </a:srgb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defRPr>
            </a:lvl1pPr>
          </a:lstStyle>
          <a:p>
            <a:r>
              <a:rPr lang="zh-CN" altLang="en-US">
                <a:sym typeface="+mn-ea"/>
              </a:rPr>
              <a:t>归纳总结：反应后鼓入某气，</a:t>
            </a: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494665" y="2862580"/>
            <a:ext cx="690880" cy="2661285"/>
          </a:xfrm>
          <a:prstGeom prst="roundRect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通入气体操作</a:t>
            </a:r>
          </a:p>
        </p:txBody>
      </p:sp>
      <p:cxnSp>
        <p:nvCxnSpPr>
          <p:cNvPr id="35" name="直接箭头连接符 34"/>
          <p:cNvCxnSpPr>
            <a:endCxn id="12" idx="1"/>
          </p:cNvCxnSpPr>
          <p:nvPr>
            <p:custDataLst>
              <p:tags r:id="rId4"/>
            </p:custDataLst>
          </p:nvPr>
        </p:nvCxnSpPr>
        <p:spPr>
          <a:xfrm flipV="1">
            <a:off x="1180465" y="1982470"/>
            <a:ext cx="1090295" cy="1818640"/>
          </a:xfrm>
          <a:prstGeom prst="straightConnector1">
            <a:avLst/>
          </a:prstGeom>
          <a:ln w="38100" cmpd="dbl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endCxn id="2" idx="1"/>
          </p:cNvCxnSpPr>
          <p:nvPr>
            <p:custDataLst>
              <p:tags r:id="rId5"/>
            </p:custDataLst>
          </p:nvPr>
        </p:nvCxnSpPr>
        <p:spPr>
          <a:xfrm>
            <a:off x="1227455" y="4183380"/>
            <a:ext cx="1044574" cy="9843"/>
          </a:xfrm>
          <a:prstGeom prst="straightConnector1">
            <a:avLst/>
          </a:prstGeom>
          <a:ln w="38100" cmpd="dbl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>
            <a:endCxn id="3" idx="1"/>
          </p:cNvCxnSpPr>
          <p:nvPr>
            <p:custDataLst>
              <p:tags r:id="rId6"/>
            </p:custDataLst>
          </p:nvPr>
        </p:nvCxnSpPr>
        <p:spPr>
          <a:xfrm>
            <a:off x="1185545" y="4493895"/>
            <a:ext cx="1086485" cy="1470343"/>
          </a:xfrm>
          <a:prstGeom prst="straightConnector1">
            <a:avLst/>
          </a:prstGeom>
          <a:ln w="38100" cmpd="dbl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355850" y="858520"/>
            <a:ext cx="9048115" cy="7956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                                                                     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排出装置内空气，防止空气中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O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、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CO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、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H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O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对实验的影响。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70760" y="1581785"/>
            <a:ext cx="6096000" cy="426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1.Cl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等带颜色的气体：整套装置内充满黄绿色气体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84730" y="1938020"/>
            <a:ext cx="6096000" cy="426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2.H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等易燃气体：收集末端气体验纯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63140" y="2263775"/>
            <a:ext cx="6096000" cy="426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3.CO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等：末端通入澄清石灰水中，产生白色沉淀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75840" y="2612390"/>
            <a:ext cx="7960360" cy="426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4.N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等：一段时间后，导气管末端出现连续稳定的气泡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284730" y="3314700"/>
            <a:ext cx="91186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                                                    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目的是为了将反应中产生的气体，全部转入后续装置并完全吸收。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87270" y="4057015"/>
            <a:ext cx="56819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Century Gothic" panose="020B0502020202020204" pitchFamily="34" charset="0"/>
              </a:rPr>
              <a:t>1.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Century Gothic" panose="020B0502020202020204" pitchFamily="34" charset="0"/>
              </a:rPr>
              <a:t>鼓入“难溶”气体“稀释”溶解度较大的气体，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24735" y="4578985"/>
            <a:ext cx="70878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Century Gothic" panose="020B0502020202020204" pitchFamily="34" charset="0"/>
              </a:rPr>
              <a:t>2.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Century Gothic" panose="020B0502020202020204" pitchFamily="34" charset="0"/>
              </a:rPr>
              <a:t>鼓入“某气”气体“稀释”浓度较大时易爆的气体（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Century Gothic" panose="020B0502020202020204" pitchFamily="34" charset="0"/>
              </a:rPr>
              <a:t>ClO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Century Gothic" panose="020B0502020202020204" pitchFamily="34" charset="0"/>
              </a:rPr>
              <a:t>2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Century Gothic" panose="020B0502020202020204" pitchFamily="34" charset="0"/>
              </a:rPr>
              <a:t>），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263140" y="5180125"/>
            <a:ext cx="8985386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                                                   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目的是：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1.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为了将反应中产生的有害气体或者有害反应物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(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如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Br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zh-CN" altLang="en-US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、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Cl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、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SO</a:t>
            </a:r>
            <a:r>
              <a:rPr lang="en-US" altLang="zh-CN" sz="20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等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)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，全部转入尾气吸收装置完全吸收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,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2.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冷却固体。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74940" y="4088130"/>
            <a:ext cx="3474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Century Gothic" panose="020B0502020202020204" pitchFamily="34" charset="0"/>
              </a:rPr>
              <a:t>防止吸收该气体时产生倒吸。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417685" y="4640580"/>
            <a:ext cx="18262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Century Gothic" panose="020B0502020202020204" pitchFamily="34" charset="0"/>
              </a:rPr>
              <a:t>防止产品爆炸。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33010" y="5907405"/>
            <a:ext cx="40265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消除拆卸装置时可能造成的污染。</a:t>
            </a:r>
          </a:p>
        </p:txBody>
      </p:sp>
      <p:sp>
        <p:nvSpPr>
          <p:cNvPr id="21" name="圆角矩形 24"/>
          <p:cNvSpPr/>
          <p:nvPr>
            <p:custDataLst>
              <p:tags r:id="rId7"/>
            </p:custDataLst>
          </p:nvPr>
        </p:nvSpPr>
        <p:spPr>
          <a:xfrm>
            <a:off x="458470" y="81280"/>
            <a:ext cx="11379200" cy="7832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01600"/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六、实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验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综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合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题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思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维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建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模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(1)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通气作用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6" grpId="0" animBg="1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4346575" y="979805"/>
            <a:ext cx="2277745" cy="515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控制条件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37685" y="1670685"/>
            <a:ext cx="2877820" cy="9363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前后都加气体净化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干燥装置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37685" y="2967990"/>
            <a:ext cx="2877820" cy="53553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增加防氧化装置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46575" y="4303395"/>
            <a:ext cx="2877820" cy="49314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控制温度装置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54830" y="6073140"/>
            <a:ext cx="2877820" cy="53553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调控洗涤剂（醇洗）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8180705" y="984250"/>
            <a:ext cx="2600325" cy="515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装置原理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1680" y="1627505"/>
            <a:ext cx="1416050" cy="7385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220" y="1583690"/>
            <a:ext cx="790575" cy="9283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l="5210" t="3596"/>
          <a:stretch>
            <a:fillRect/>
          </a:stretch>
        </p:blipFill>
        <p:spPr>
          <a:xfrm>
            <a:off x="8524875" y="4352925"/>
            <a:ext cx="1964055" cy="2127885"/>
          </a:xfrm>
          <a:prstGeom prst="rect">
            <a:avLst/>
          </a:prstGeom>
        </p:spPr>
      </p:pic>
      <p:sp>
        <p:nvSpPr>
          <p:cNvPr id="22" name="圆角矩形 21"/>
          <p:cNvSpPr/>
          <p:nvPr>
            <p:custDataLst>
              <p:tags r:id="rId1"/>
            </p:custDataLst>
          </p:nvPr>
        </p:nvSpPr>
        <p:spPr>
          <a:xfrm>
            <a:off x="477520" y="999490"/>
            <a:ext cx="2028825" cy="514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题目信息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7560" y="2708275"/>
            <a:ext cx="1359535" cy="13690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3475" y="2500630"/>
            <a:ext cx="632460" cy="171767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0118090" y="3057525"/>
            <a:ext cx="5003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苯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713355" y="1670685"/>
            <a:ext cx="995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</a:rPr>
              <a:t>决定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44245" y="1583690"/>
            <a:ext cx="1139190" cy="49314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易水解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35355" y="2247900"/>
            <a:ext cx="1139190" cy="49314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有杂质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22655" y="3025140"/>
            <a:ext cx="1139190" cy="49314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易氧化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44245" y="3780790"/>
            <a:ext cx="1139190" cy="49314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易分解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62660" y="4466590"/>
            <a:ext cx="1139190" cy="49314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易挥发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76630" y="5110480"/>
            <a:ext cx="1139190" cy="936347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反应能量变化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62660" y="6123940"/>
            <a:ext cx="1139190" cy="493148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溶解性</a:t>
            </a:r>
          </a:p>
        </p:txBody>
      </p:sp>
      <p:sp>
        <p:nvSpPr>
          <p:cNvPr id="45" name="燕尾形箭头 44"/>
          <p:cNvSpPr/>
          <p:nvPr/>
        </p:nvSpPr>
        <p:spPr>
          <a:xfrm>
            <a:off x="2350135" y="1967865"/>
            <a:ext cx="1721485" cy="417195"/>
          </a:xfrm>
          <a:prstGeom prst="notchedRightArrow">
            <a:avLst>
              <a:gd name="adj1" fmla="val 30593"/>
              <a:gd name="adj2" fmla="val 130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2713355" y="2713990"/>
            <a:ext cx="995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</a:rPr>
              <a:t>决定</a:t>
            </a:r>
          </a:p>
        </p:txBody>
      </p:sp>
      <p:sp>
        <p:nvSpPr>
          <p:cNvPr id="47" name="燕尾形箭头 46"/>
          <p:cNvSpPr/>
          <p:nvPr/>
        </p:nvSpPr>
        <p:spPr>
          <a:xfrm>
            <a:off x="2350135" y="3011170"/>
            <a:ext cx="1721485" cy="417195"/>
          </a:xfrm>
          <a:prstGeom prst="notchedRightArrow">
            <a:avLst>
              <a:gd name="adj1" fmla="val 30593"/>
              <a:gd name="adj2" fmla="val 130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2726690" y="4072890"/>
            <a:ext cx="995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</a:rPr>
              <a:t>决定</a:t>
            </a:r>
          </a:p>
        </p:txBody>
      </p:sp>
      <p:sp>
        <p:nvSpPr>
          <p:cNvPr id="49" name="燕尾形箭头 48"/>
          <p:cNvSpPr/>
          <p:nvPr/>
        </p:nvSpPr>
        <p:spPr>
          <a:xfrm>
            <a:off x="2363470" y="4370070"/>
            <a:ext cx="1721485" cy="417195"/>
          </a:xfrm>
          <a:prstGeom prst="notchedRightArrow">
            <a:avLst>
              <a:gd name="adj1" fmla="val 30593"/>
              <a:gd name="adj2" fmla="val 130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2713355" y="5862320"/>
            <a:ext cx="995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</a:rPr>
              <a:t>决定</a:t>
            </a:r>
          </a:p>
        </p:txBody>
      </p:sp>
      <p:sp>
        <p:nvSpPr>
          <p:cNvPr id="51" name="燕尾形箭头 50"/>
          <p:cNvSpPr/>
          <p:nvPr/>
        </p:nvSpPr>
        <p:spPr>
          <a:xfrm>
            <a:off x="2350135" y="6159500"/>
            <a:ext cx="1721485" cy="417195"/>
          </a:xfrm>
          <a:prstGeom prst="notchedRightArrow">
            <a:avLst>
              <a:gd name="adj1" fmla="val 30593"/>
              <a:gd name="adj2" fmla="val 130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右箭头 51"/>
          <p:cNvSpPr/>
          <p:nvPr/>
        </p:nvSpPr>
        <p:spPr>
          <a:xfrm>
            <a:off x="7442835" y="2063750"/>
            <a:ext cx="852170" cy="75565"/>
          </a:xfrm>
          <a:prstGeom prst="rightArrow">
            <a:avLst>
              <a:gd name="adj1" fmla="val 50000"/>
              <a:gd name="adj2" fmla="val 331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右箭头 52"/>
          <p:cNvSpPr/>
          <p:nvPr/>
        </p:nvSpPr>
        <p:spPr>
          <a:xfrm>
            <a:off x="7447915" y="3174365"/>
            <a:ext cx="852170" cy="75565"/>
          </a:xfrm>
          <a:prstGeom prst="rightArrow">
            <a:avLst>
              <a:gd name="adj1" fmla="val 50000"/>
              <a:gd name="adj2" fmla="val 331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右箭头 53"/>
          <p:cNvSpPr/>
          <p:nvPr/>
        </p:nvSpPr>
        <p:spPr>
          <a:xfrm>
            <a:off x="7224395" y="4578985"/>
            <a:ext cx="1263650" cy="97155"/>
          </a:xfrm>
          <a:prstGeom prst="rightArrow">
            <a:avLst>
              <a:gd name="adj1" fmla="val 50000"/>
              <a:gd name="adj2" fmla="val 331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4"/>
          <p:cNvSpPr/>
          <p:nvPr>
            <p:custDataLst>
              <p:tags r:id="rId2"/>
            </p:custDataLst>
          </p:nvPr>
        </p:nvSpPr>
        <p:spPr>
          <a:xfrm>
            <a:off x="458470" y="81280"/>
            <a:ext cx="11379200" cy="7832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01600"/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六、实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验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综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合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题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思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维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建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模</a:t>
            </a:r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(2)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装置作用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32" grpId="0"/>
      <p:bldP spid="34" grpId="0"/>
      <p:bldP spid="7" grpId="0" animBg="1"/>
      <p:bldP spid="10" grpId="0" animBg="1"/>
      <p:bldP spid="10" grpId="1" animBg="1"/>
      <p:bldP spid="35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39395" y="3110865"/>
            <a:ext cx="690880" cy="18230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装置缺陷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11235" y="3237865"/>
            <a:ext cx="3279775" cy="15684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zh-CN" altLang="en-US" sz="2400" b="1" ker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在</a:t>
            </a:r>
            <a:r>
              <a:rPr lang="en-US" altLang="zh-CN" sz="2400" b="1" ker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XX</a:t>
            </a:r>
            <a:r>
              <a:rPr lang="zh-CN" altLang="en-US" sz="2400" b="1" ker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装置之间，</a:t>
            </a:r>
            <a:endParaRPr lang="zh-CN" altLang="en-US" sz="2400" b="1" kern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/>
            </a:endParaRPr>
          </a:p>
          <a:p>
            <a:pPr marL="0" indent="0">
              <a:buNone/>
            </a:pPr>
            <a:r>
              <a:rPr lang="zh-CN" altLang="en-US" sz="2400" b="1" ker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添加一个装有</a:t>
            </a:r>
            <a:r>
              <a:rPr lang="en-US" altLang="zh-CN" sz="2400" b="1" ker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XX</a:t>
            </a:r>
            <a:r>
              <a:rPr lang="zh-CN" altLang="en-US" sz="2400" b="1" ker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试剂的</a:t>
            </a:r>
            <a:r>
              <a:rPr lang="en-US" altLang="zh-CN" sz="2400" b="1" ker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XX</a:t>
            </a:r>
            <a:r>
              <a:rPr lang="zh-CN" altLang="en-US" sz="2400" b="1" ker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装置（干燥管，洗气瓶等）</a:t>
            </a: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6409690" y="3925570"/>
            <a:ext cx="2201545" cy="13970"/>
          </a:xfrm>
          <a:prstGeom prst="straightConnector1">
            <a:avLst/>
          </a:prstGeom>
          <a:ln w="38100" cmpd="dbl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644005" y="3420110"/>
            <a:ext cx="152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</a:rPr>
              <a:t>解决方案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9700" y="1402715"/>
            <a:ext cx="5265420" cy="46037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</a:rPr>
              <a:t>切入点：产品纯度，安全，产率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978535" y="2413000"/>
            <a:ext cx="381635" cy="3670935"/>
          </a:xfrm>
          <a:prstGeom prst="leftBrace">
            <a:avLst/>
          </a:prstGeom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09700" y="201485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1.                            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，有副反应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08411" y="2947982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2.                     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，污染环境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67790" y="574611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5.                    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，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氧化产品等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60170" y="388048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3.                                      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，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安全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70330" y="4813300"/>
            <a:ext cx="71958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4.                                                       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，产品发生反应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75460" y="214249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未除杂或干燥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22755" y="313245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未吸收尾气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22755" y="4005580"/>
            <a:ext cx="33801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未防倒吸或未防止爆炸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22755" y="4955540"/>
            <a:ext cx="46875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未防空气中的水蒸汽等进入装置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22755" y="5905500"/>
            <a:ext cx="18649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  <a:sym typeface="+mn-ea"/>
              </a:rPr>
              <a:t>未屏蔽氧气</a:t>
            </a:r>
          </a:p>
        </p:txBody>
      </p:sp>
      <p:sp>
        <p:nvSpPr>
          <p:cNvPr id="18" name="圆角矩形 24"/>
          <p:cNvSpPr/>
          <p:nvPr>
            <p:custDataLst>
              <p:tags r:id="rId1"/>
            </p:custDataLst>
          </p:nvPr>
        </p:nvSpPr>
        <p:spPr>
          <a:xfrm>
            <a:off x="458470" y="81280"/>
            <a:ext cx="11379200" cy="7832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01600"/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六、实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验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综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合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题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思</a:t>
            </a:r>
            <a:r>
              <a:rPr lang="en-US" altLang="zh-CN" sz="40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维</a:t>
            </a:r>
            <a:r>
              <a:rPr lang="en-US" altLang="zh-CN" sz="40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建</a:t>
            </a:r>
            <a:r>
              <a:rPr lang="en-US" altLang="zh-CN" sz="40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sz="40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模</a:t>
            </a:r>
            <a:r>
              <a:rPr lang="en-US" altLang="zh-CN" sz="40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(3)</a:t>
            </a:r>
            <a:r>
              <a:rPr lang="en-US" altLang="zh-CN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4000" b="1">
                <a:solidFill>
                  <a:srgbClr val="090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装置缺陷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  <p:bldP spid="7" grpId="0" animBg="1"/>
      <p:bldP spid="3" grpId="0" animBg="1"/>
      <p:bldP spid="8" grpId="0"/>
      <p:bldP spid="10" grpId="0"/>
      <p:bldP spid="11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91500" y="4914899"/>
            <a:ext cx="2476500" cy="19430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39672"/>
            <a:ext cx="4571238" cy="7234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6420611"/>
            <a:ext cx="9143999" cy="4373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9664" y="5573229"/>
            <a:ext cx="1531620" cy="304800"/>
          </a:xfrm>
          <a:custGeom>
            <a:avLst/>
            <a:gdLst/>
            <a:ahLst/>
            <a:cxnLst/>
            <a:rect l="l" t="t" r="r" b="b"/>
            <a:pathLst>
              <a:path w="1531620" h="304800">
                <a:moveTo>
                  <a:pt x="0" y="304800"/>
                </a:moveTo>
                <a:lnTo>
                  <a:pt x="1531620" y="304800"/>
                </a:lnTo>
                <a:lnTo>
                  <a:pt x="153162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978025" y="487933"/>
          <a:ext cx="7924165" cy="4736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6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800" spc="-5">
                          <a:solidFill>
                            <a:srgbClr val="1F4E79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##1.</a:t>
                      </a:r>
                      <a:r>
                        <a:rPr sz="2800" spc="-50">
                          <a:solidFill>
                            <a:srgbClr val="1F4E79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800" spc="-10">
                          <a:solidFill>
                            <a:srgbClr val="1F4E79"/>
                          </a:solidFill>
                          <a:latin typeface="Arial Unicode MS"/>
                          <a:cs typeface="Arial Unicode MS"/>
                        </a:rPr>
                        <a:t>高考化学实验考什</a:t>
                      </a:r>
                      <a:r>
                        <a:rPr sz="2800" spc="-5">
                          <a:solidFill>
                            <a:srgbClr val="1F4E79"/>
                          </a:solidFill>
                          <a:latin typeface="Arial Unicode MS"/>
                          <a:cs typeface="Arial Unicode MS"/>
                        </a:rPr>
                        <a:t>么</a:t>
                      </a:r>
                      <a:r>
                        <a:rPr sz="2800" spc="215">
                          <a:solidFill>
                            <a:srgbClr val="1F4E79"/>
                          </a:solidFill>
                          <a:latin typeface="Arial Unicode MS"/>
                          <a:cs typeface="Arial Unicode MS"/>
                        </a:rPr>
                        <a:t>——</a:t>
                      </a:r>
                      <a:r>
                        <a:rPr sz="2800" spc="-10">
                          <a:solidFill>
                            <a:srgbClr val="1F4E79"/>
                          </a:solidFill>
                          <a:latin typeface="Arial Unicode MS"/>
                          <a:cs typeface="Arial Unicode MS"/>
                        </a:rPr>
                        <a:t>必做实验</a:t>
                      </a:r>
                      <a:endParaRPr sz="2800">
                        <a:latin typeface="Arial Unicode MS"/>
                        <a:cs typeface="Arial Unicode MS"/>
                      </a:endParaRPr>
                    </a:p>
                  </a:txBody>
                  <a:tcPr marL="0" marR="0" marT="1016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35">
                <a:tc gridSpan="2">
                  <a:txBody>
                    <a:bodyPr/>
                    <a:lstStyle/>
                    <a:p>
                      <a:pPr marL="970915">
                        <a:lnSpc>
                          <a:spcPts val="2355"/>
                        </a:lnSpc>
                        <a:spcBef>
                          <a:spcPts val="80"/>
                        </a:spcBef>
                      </a:pPr>
                      <a:r>
                        <a:rPr sz="2000" b="1" spc="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必修内容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5"/>
                        </a:lnSpc>
                        <a:spcBef>
                          <a:spcPts val="80"/>
                        </a:spcBef>
                      </a:pPr>
                      <a:r>
                        <a:rPr sz="2000" b="1" spc="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频次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55"/>
                        </a:lnSpc>
                        <a:spcBef>
                          <a:spcPts val="80"/>
                        </a:spcBef>
                      </a:pPr>
                      <a:r>
                        <a:rPr sz="2000" b="1" spc="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选修内容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2355"/>
                        </a:lnSpc>
                        <a:spcBef>
                          <a:spcPts val="80"/>
                        </a:spcBef>
                      </a:pPr>
                      <a:r>
                        <a:rPr sz="2000" b="1" spc="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频次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680">
                <a:tc gridSpan="2">
                  <a:txBody>
                    <a:bodyPr/>
                    <a:lstStyle/>
                    <a:p>
                      <a:pPr marL="1225550" marR="71120" indent="-1149985">
                        <a:lnSpc>
                          <a:spcPts val="2400"/>
                        </a:lnSpc>
                        <a:spcBef>
                          <a:spcPts val="25"/>
                        </a:spcBef>
                      </a:pPr>
                      <a:r>
                        <a:rPr sz="2000" b="1" spc="5">
                          <a:solidFill>
                            <a:srgbClr val="FF0000"/>
                          </a:solidFill>
                          <a:latin typeface="楷体" panose="02010609060101010101" charset="-122"/>
                          <a:cs typeface="楷体" panose="02010609060101010101" charset="-122"/>
                        </a:rPr>
                        <a:t>配制一定</a:t>
                      </a:r>
                      <a:r>
                        <a:rPr sz="2000" b="1">
                          <a:solidFill>
                            <a:srgbClr val="FF0000"/>
                          </a:solidFill>
                          <a:latin typeface="楷体" panose="02010609060101010101" charset="-122"/>
                          <a:cs typeface="楷体" panose="02010609060101010101" charset="-122"/>
                        </a:rPr>
                        <a:t>物质</a:t>
                      </a:r>
                      <a:r>
                        <a:rPr sz="2000" b="1" spc="5">
                          <a:solidFill>
                            <a:srgbClr val="FF0000"/>
                          </a:solidFill>
                          <a:latin typeface="楷体" panose="02010609060101010101" charset="-122"/>
                          <a:cs typeface="楷体" panose="02010609060101010101" charset="-122"/>
                        </a:rPr>
                        <a:t>的量浓度</a:t>
                      </a:r>
                      <a:r>
                        <a:rPr sz="2000" b="1">
                          <a:solidFill>
                            <a:srgbClr val="FF0000"/>
                          </a:solidFill>
                          <a:latin typeface="楷体" panose="02010609060101010101" charset="-122"/>
                          <a:cs typeface="楷体" panose="02010609060101010101" charset="-122"/>
                        </a:rPr>
                        <a:t>的 </a:t>
                      </a:r>
                      <a:r>
                        <a:rPr sz="2000" b="1" spc="15">
                          <a:solidFill>
                            <a:srgbClr val="FF0000"/>
                          </a:solidFill>
                          <a:latin typeface="楷体" panose="02010609060101010101" charset="-122"/>
                          <a:cs typeface="楷体" panose="02010609060101010101" charset="-122"/>
                        </a:rPr>
                        <a:t>溶液</a:t>
                      </a:r>
                      <a:endParaRPr sz="2000">
                        <a:latin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45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b="1" spc="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简单的电镀实验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45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45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25">
                <a:tc gridSpan="2">
                  <a:txBody>
                    <a:bodyPr/>
                    <a:lstStyle/>
                    <a:p>
                      <a:pPr marL="332105">
                        <a:lnSpc>
                          <a:spcPts val="2270"/>
                        </a:lnSpc>
                      </a:pP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铁及其化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合物</a:t>
                      </a:r>
                      <a:r>
                        <a:rPr sz="2000" b="1" spc="10">
                          <a:latin typeface="楷体" panose="02010609060101010101" charset="-122"/>
                          <a:cs typeface="楷体" panose="02010609060101010101" charset="-122"/>
                        </a:rPr>
                        <a:t>的</a:t>
                      </a: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性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质</a:t>
                      </a:r>
                      <a:endParaRPr sz="2000">
                        <a:latin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0"/>
                        </a:lnSpc>
                      </a:pPr>
                      <a:r>
                        <a:rPr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0"/>
                        </a:lnSpc>
                      </a:pPr>
                      <a:r>
                        <a:rPr sz="2000" b="1" spc="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制作简单的燃料电池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35">
                <a:tc gridSpan="2">
                  <a:txBody>
                    <a:bodyPr/>
                    <a:lstStyle/>
                    <a:p>
                      <a:pPr marL="76200">
                        <a:lnSpc>
                          <a:spcPts val="2300"/>
                        </a:lnSpc>
                      </a:pP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不同价态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含硫</a:t>
                      </a: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物质的转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化</a:t>
                      </a:r>
                      <a:endParaRPr sz="2000">
                        <a:latin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300"/>
                        </a:lnSpc>
                      </a:pPr>
                      <a:r>
                        <a:rPr sz="2000" b="1" spc="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探究影响化学平衡移动的因素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170">
                <a:tc gridSpan="2"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化学沉淀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法去</a:t>
                      </a: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除粗盐中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的</a:t>
                      </a:r>
                      <a:endParaRPr sz="2000">
                        <a:latin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1270" algn="ctr">
                        <a:lnSpc>
                          <a:spcPts val="2350"/>
                        </a:lnSpc>
                      </a:pPr>
                      <a:r>
                        <a:rPr sz="2000" b="1" spc="0">
                          <a:latin typeface="楷体" panose="02010609060101010101" charset="-122"/>
                          <a:cs typeface="楷体" panose="02010609060101010101" charset="-122"/>
                        </a:rPr>
                        <a:t>杂质离子</a:t>
                      </a:r>
                      <a:endParaRPr sz="2000">
                        <a:latin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45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b="1" spc="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强酸与强碱</a:t>
                      </a:r>
                      <a:r>
                        <a:rPr sz="2000" b="1" spc="1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2000" b="1" spc="5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中和滴定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45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32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45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505">
                <a:tc gridSpan="2"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spc="0">
                          <a:latin typeface="楷体" panose="02010609060101010101" charset="-122"/>
                          <a:cs typeface="楷体" panose="02010609060101010101" charset="-122"/>
                        </a:rPr>
                        <a:t>同周期、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同主族</a:t>
                      </a: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元</a:t>
                      </a:r>
                      <a:r>
                        <a:rPr sz="2000" b="1" spc="0">
                          <a:latin typeface="楷体" panose="02010609060101010101" charset="-122"/>
                          <a:cs typeface="楷体" panose="02010609060101010101" charset="-122"/>
                        </a:rPr>
                        <a:t>素性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质</a:t>
                      </a:r>
                      <a:endParaRPr sz="2000">
                        <a:latin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2540" algn="ctr">
                        <a:lnSpc>
                          <a:spcPts val="2350"/>
                        </a:lnSpc>
                      </a:pPr>
                      <a:r>
                        <a:rPr sz="2000" b="1" spc="15">
                          <a:latin typeface="楷体" panose="02010609060101010101" charset="-122"/>
                          <a:cs typeface="楷体" panose="02010609060101010101" charset="-122"/>
                        </a:rPr>
                        <a:t>的递变</a:t>
                      </a:r>
                      <a:endParaRPr sz="2000">
                        <a:latin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46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000" b="1" spc="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盐类水解的应用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46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46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435">
                <a:tc gridSpan="2">
                  <a:txBody>
                    <a:bodyPr/>
                    <a:lstStyle/>
                    <a:p>
                      <a:pPr marL="76200">
                        <a:lnSpc>
                          <a:spcPts val="2300"/>
                        </a:lnSpc>
                      </a:pP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化学反应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速率</a:t>
                      </a: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的影响因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素</a:t>
                      </a:r>
                      <a:endParaRPr sz="2000">
                        <a:latin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sz="2000" b="1" spc="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简单配合物的制备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2300"/>
                        </a:lnSpc>
                      </a:pPr>
                      <a:r>
                        <a:rPr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435">
                <a:tc gridSpan="2">
                  <a:txBody>
                    <a:bodyPr/>
                    <a:lstStyle/>
                    <a:p>
                      <a:pPr marL="460375">
                        <a:lnSpc>
                          <a:spcPts val="2300"/>
                        </a:lnSpc>
                      </a:pP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化学能转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化为</a:t>
                      </a:r>
                      <a:r>
                        <a:rPr sz="2000" b="1" spc="10">
                          <a:latin typeface="楷体" panose="02010609060101010101" charset="-122"/>
                          <a:cs typeface="楷体" panose="02010609060101010101" charset="-122"/>
                        </a:rPr>
                        <a:t>电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能</a:t>
                      </a:r>
                      <a:endParaRPr sz="2000">
                        <a:latin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sz="2000" b="1" spc="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乙酸乙酯的制备与性质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2300"/>
                        </a:lnSpc>
                      </a:pPr>
                      <a:r>
                        <a:rPr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5950">
                <a:tc gridSpan="2">
                  <a:txBody>
                    <a:bodyPr/>
                    <a:lstStyle/>
                    <a:p>
                      <a:pPr marL="330835" marR="71120" indent="-254635">
                        <a:lnSpc>
                          <a:spcPts val="2400"/>
                        </a:lnSpc>
                        <a:spcBef>
                          <a:spcPts val="35"/>
                        </a:spcBef>
                      </a:pP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搭建球棍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模型</a:t>
                      </a: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认识有机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化 </a:t>
                      </a:r>
                      <a:r>
                        <a:rPr sz="2000" b="1" spc="15">
                          <a:latin typeface="楷体" panose="02010609060101010101" charset="-122"/>
                          <a:cs typeface="楷体" panose="02010609060101010101" charset="-122"/>
                        </a:rPr>
                        <a:t>合物</a:t>
                      </a: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分子的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结</a:t>
                      </a: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构特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点</a:t>
                      </a:r>
                      <a:endParaRPr sz="2000">
                        <a:latin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0840" marR="94615" indent="-1535430">
                        <a:lnSpc>
                          <a:spcPts val="2400"/>
                        </a:lnSpc>
                        <a:spcBef>
                          <a:spcPts val="35"/>
                        </a:spcBef>
                      </a:pPr>
                      <a:r>
                        <a:rPr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有机化合物中常见官能团的检 </a:t>
                      </a:r>
                      <a:r>
                        <a:rPr sz="2000" b="1" spc="-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验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46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625">
                <a:tc gridSpan="2">
                  <a:txBody>
                    <a:bodyPr/>
                    <a:lstStyle/>
                    <a:p>
                      <a:pPr marL="203835">
                        <a:lnSpc>
                          <a:spcPts val="2270"/>
                        </a:lnSpc>
                      </a:pP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乙醇、乙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酸的</a:t>
                      </a:r>
                      <a:r>
                        <a:rPr sz="2000" b="1" spc="5">
                          <a:latin typeface="楷体" panose="02010609060101010101" charset="-122"/>
                          <a:cs typeface="楷体" panose="02010609060101010101" charset="-122"/>
                        </a:rPr>
                        <a:t>主要性</a:t>
                      </a:r>
                      <a:r>
                        <a:rPr sz="2000" b="1">
                          <a:latin typeface="楷体" panose="02010609060101010101" charset="-122"/>
                          <a:cs typeface="楷体" panose="02010609060101010101" charset="-122"/>
                        </a:rPr>
                        <a:t>质</a:t>
                      </a:r>
                      <a:endParaRPr sz="2000">
                        <a:latin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270"/>
                        </a:lnSpc>
                      </a:pPr>
                      <a:r>
                        <a:rPr sz="2000" b="1" spc="5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糖类的性质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2270"/>
                        </a:lnSpc>
                      </a:pPr>
                      <a:r>
                        <a:rPr sz="2000" b="1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20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313055" y="933450"/>
            <a:ext cx="11657330" cy="56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(4)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某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FeC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·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O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样品中可能含有的杂质为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Fe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(C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)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3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、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C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·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O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，采用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滴定法测定该样品的组成，实验步骤如下：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Ⅰ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.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取</a:t>
            </a:r>
            <a:r>
              <a:rPr lang="en-US" altLang="zh-CN" sz="2000" i="1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m 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g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样品于锥形瓶中，加入稀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SO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溶解，水浴加热至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75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℃。用 </a:t>
            </a:r>
            <a:r>
              <a:rPr lang="en-US" altLang="zh-CN" sz="2000" i="1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c </a:t>
            </a:r>
            <a:r>
              <a:rPr lang="en-US" altLang="zh-CN" sz="2000" err="1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mol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﹒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L</a:t>
            </a:r>
            <a:r>
              <a:rPr lang="en-US" altLang="zh-CN" sz="2000" baseline="30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-1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的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溶液趁热滴定至溶液出现粉红色且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30s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内不褪色，消耗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溶液</a:t>
            </a:r>
            <a:r>
              <a:rPr lang="en-US" altLang="zh-CN" sz="2000" i="1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V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1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mL</a:t>
            </a:r>
            <a:r>
              <a:rPr lang="zh-CN" altLang="zh-CN" sz="2000"/>
              <a:t>。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Ⅱ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.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向上述溶液中加入适量还原剂将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Fe</a:t>
            </a:r>
            <a:r>
              <a:rPr lang="en-US" altLang="zh-CN" sz="2000" baseline="30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3+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完全还原为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Fe</a:t>
            </a:r>
            <a:r>
              <a:rPr lang="en-US" altLang="zh-CN" sz="2000" baseline="30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2+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，加入稀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SO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酸化后，在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75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℃继续用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溶液滴定至溶液出现粉红色且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30s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内不褪色，又消耗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</a:t>
            </a:r>
            <a:r>
              <a:rPr lang="en-US" altLang="zh-CN" sz="2000" i="1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V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mL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。</a:t>
            </a:r>
            <a:endParaRPr lang="zh-CN" altLang="zh-CN" sz="2000">
              <a:latin typeface="Times New Roman" panose="02020603050405020304" charset="0"/>
              <a:ea typeface="华文中宋" panose="02010600040101010101" charset="-122"/>
              <a:cs typeface="Times New Roman" panose="020206030504050203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样品中所含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C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·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O(M=126g∙mol</a:t>
            </a:r>
            <a:r>
              <a:rPr lang="en-US" altLang="zh-CN" sz="2000" baseline="30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-1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)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的质量分数表达式为</a:t>
            </a:r>
            <a:r>
              <a:rPr lang="en-US" altLang="zh-CN" sz="20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                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。下列关于样品组成分析的说法，正确的是</a:t>
            </a:r>
            <a:r>
              <a:rPr lang="en-US" altLang="zh-CN" sz="20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         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（填标号）。</a:t>
            </a:r>
            <a:endParaRPr lang="en-US" altLang="zh-CN" sz="2000">
              <a:latin typeface="Times New Roman" panose="02020603050405020304" charset="0"/>
              <a:ea typeface="华文中宋" panose="02010600040101010101" charset="-122"/>
              <a:cs typeface="Times New Roman" panose="020206030504050203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A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V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1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/V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=3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时，样品中一定不含杂质</a:t>
            </a:r>
            <a:endParaRPr lang="zh-CN" altLang="zh-CN" sz="2000">
              <a:latin typeface="Times New Roman" panose="02020603050405020304" charset="0"/>
              <a:ea typeface="华文中宋" panose="02010600040101010101" charset="-122"/>
              <a:cs typeface="Times New Roman" panose="020206030504050203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B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V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1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/V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越大，样品中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C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·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O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含量一定越高</a:t>
            </a:r>
            <a:endParaRPr lang="zh-CN" altLang="zh-CN" sz="2000">
              <a:latin typeface="Times New Roman" panose="02020603050405020304" charset="0"/>
              <a:ea typeface="华文中宋" panose="02010600040101010101" charset="-122"/>
              <a:cs typeface="Times New Roman" panose="020206030504050203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C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．若步骤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I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中滴入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溶液不足，则测得样品中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Fe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元素含量偏低</a:t>
            </a:r>
            <a:endParaRPr lang="zh-CN" altLang="zh-CN" sz="2000">
              <a:latin typeface="Times New Roman" panose="02020603050405020304" charset="0"/>
              <a:ea typeface="华文中宋" panose="02010600040101010101" charset="-122"/>
              <a:cs typeface="Times New Roman" panose="020206030504050203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D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．若所用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溶液实际浓度偏低，则测得样品中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Fe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元素含量偏高</a:t>
            </a:r>
            <a:endParaRPr lang="zh-CN" altLang="zh-CN" sz="2000"/>
          </a:p>
        </p:txBody>
      </p:sp>
      <p:sp>
        <p:nvSpPr>
          <p:cNvPr id="9" name="矩形标注 8"/>
          <p:cNvSpPr/>
          <p:nvPr/>
        </p:nvSpPr>
        <p:spPr>
          <a:xfrm>
            <a:off x="8819515" y="4293870"/>
            <a:ext cx="1116965" cy="410845"/>
          </a:xfrm>
          <a:prstGeom prst="wedgeRectCallout">
            <a:avLst>
              <a:gd name="adj1" fmla="val -164837"/>
              <a:gd name="adj2" fmla="val -10455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+mn-ea"/>
              </a:rPr>
              <a:t>计算</a:t>
            </a:r>
          </a:p>
        </p:txBody>
      </p:sp>
      <p:sp>
        <p:nvSpPr>
          <p:cNvPr id="2" name="矩形标注 1"/>
          <p:cNvSpPr/>
          <p:nvPr/>
        </p:nvSpPr>
        <p:spPr>
          <a:xfrm>
            <a:off x="4158615" y="4293870"/>
            <a:ext cx="1732280" cy="386080"/>
          </a:xfrm>
          <a:prstGeom prst="wedgeRectCallout">
            <a:avLst>
              <a:gd name="adj1" fmla="val -181781"/>
              <a:gd name="adj2" fmla="val 57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+mn-ea"/>
              </a:rPr>
              <a:t>误差分析</a:t>
            </a: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3080" y="344805"/>
            <a:ext cx="60559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【202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山东高考 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图片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2310" y="1278255"/>
            <a:ext cx="5011420" cy="326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311785" y="4746625"/>
            <a:ext cx="11038840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(3)KMnO</a:t>
            </a:r>
            <a:r>
              <a:rPr lang="en-US" altLang="zh-CN" sz="24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常作氧化还原滴定的氧化剂，滴定时应将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4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溶液加入</a:t>
            </a:r>
            <a:r>
              <a:rPr lang="en-US" altLang="zh-CN" sz="24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        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（填“酸式”或“碱式”）滴定管中；在规格为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50.00mL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的滴定管中，若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4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溶液起始读数为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15.00mL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，此时滴定管中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4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溶液的实际体积为</a:t>
            </a:r>
            <a:r>
              <a:rPr lang="en-US" altLang="zh-CN" sz="24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       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（填标号）。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A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15.00 mL B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35.00mL C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．大于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35.00mL D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．小于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15.00mL</a:t>
            </a:r>
            <a:endParaRPr lang="zh-CN" altLang="en-US" sz="2400"/>
          </a:p>
        </p:txBody>
      </p:sp>
      <p:sp>
        <p:nvSpPr>
          <p:cNvPr id="17" name="矩形 15"/>
          <p:cNvSpPr>
            <a:spLocks noChangeArrowheads="1"/>
          </p:cNvSpPr>
          <p:nvPr/>
        </p:nvSpPr>
        <p:spPr bwMode="auto">
          <a:xfrm>
            <a:off x="153670" y="1995805"/>
            <a:ext cx="72644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回答下列问题：</a:t>
            </a:r>
          </a:p>
          <a:p>
            <a:pPr indent="0" fontAlgn="auto">
              <a:lnSpc>
                <a:spcPct val="120000"/>
              </a:lnSpc>
            </a:pP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（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1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）装置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A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中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a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的作用是</a:t>
            </a:r>
            <a:r>
              <a:rPr lang="en-US" altLang="zh-CN" sz="24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              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；装置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C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中的试剂为</a:t>
            </a:r>
            <a:r>
              <a:rPr lang="en-US" altLang="zh-CN" sz="24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                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；装置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A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中制备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Cl</a:t>
            </a:r>
            <a:r>
              <a:rPr lang="en-US" altLang="zh-CN" sz="24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的化学方程式为</a:t>
            </a:r>
            <a:r>
              <a:rPr lang="en-US" altLang="zh-CN" sz="24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              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。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（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）上述装置存在一处缺陷，会导致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4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产率降低，改进的方法是</a:t>
            </a:r>
            <a:r>
              <a:rPr lang="en-US" altLang="zh-CN" sz="24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               </a:t>
            </a:r>
            <a:r>
              <a:rPr lang="zh-CN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。</a:t>
            </a:r>
            <a:r>
              <a:rPr lang="en-US" altLang="zh-CN" sz="24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     </a:t>
            </a:r>
            <a:endParaRPr lang="zh-CN" altLang="zh-CN" sz="2400">
              <a:latin typeface="Times New Roman" panose="02020603050405020304" charset="0"/>
              <a:ea typeface="华文中宋" panose="02010600040101010101" charset="-122"/>
              <a:cs typeface="Times New Roman" panose="02020603050405020304"/>
            </a:endParaRPr>
          </a:p>
        </p:txBody>
      </p:sp>
      <p:graphicFrame>
        <p:nvGraphicFramePr>
          <p:cNvPr id="2" name="对象 -2147482623"/>
          <p:cNvGraphicFramePr>
            <a:graphicFrameLocks noChangeAspect="1"/>
          </p:cNvGraphicFramePr>
          <p:nvPr/>
        </p:nvGraphicFramePr>
        <p:xfrm>
          <a:off x="358140" y="1564640"/>
          <a:ext cx="590105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67056000" imgH="5791200" progId="">
                  <p:embed/>
                </p:oleObj>
              </mc:Choice>
              <mc:Fallback>
                <p:oleObj r:id="rId5" imgW="67056000" imgH="57912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" y="1564640"/>
                        <a:ext cx="5901055" cy="542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53670" y="202565"/>
            <a:ext cx="116547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【202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山东高考 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某同学利用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Cl</a:t>
            </a:r>
            <a:r>
              <a:rPr lang="en-US" altLang="zh-CN" sz="2800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氧化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K</a:t>
            </a:r>
            <a:r>
              <a:rPr lang="en-US" altLang="zh-CN" sz="2800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MnO</a:t>
            </a:r>
            <a:r>
              <a:rPr lang="en-US" altLang="zh-CN" sz="2800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4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制备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KMnO</a:t>
            </a:r>
            <a:r>
              <a:rPr lang="en-US" altLang="zh-CN" sz="2800" baseline="-25000">
                <a:latin typeface="华文中宋" panose="02010600040101010101" charset="-122"/>
                <a:ea typeface="华文中宋" panose="02010600040101010101" charset="-122"/>
                <a:sym typeface="+mn-ea"/>
              </a:rPr>
              <a:t>4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的装置如下图所示（夹持装置略）</a:t>
            </a:r>
            <a:r>
              <a:rPr lang="zh-CN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已知：锰酸钾（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</a:t>
            </a:r>
            <a:r>
              <a:rPr lang="en-US" altLang="zh-CN" sz="28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MnO</a:t>
            </a:r>
            <a:r>
              <a:rPr lang="en-US" altLang="zh-CN" sz="28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8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）在浓强碱溶液中可稳定存在，碱性减弱时易发生反应：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313055" y="933450"/>
            <a:ext cx="11657330" cy="56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(4)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某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FeC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·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O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样品中可能含有的杂质为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Fe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(C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)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3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、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C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·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O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，采用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滴定法测定该样品的组成，实验步骤如下：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Ⅰ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.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取</a:t>
            </a:r>
            <a:r>
              <a:rPr lang="en-US" altLang="zh-CN" sz="2000" i="1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m 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g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样品于锥形瓶中，加入稀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SO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溶解，水浴加热至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75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℃。用 </a:t>
            </a:r>
            <a:r>
              <a:rPr lang="en-US" altLang="zh-CN" sz="2000" i="1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c </a:t>
            </a:r>
            <a:r>
              <a:rPr lang="en-US" altLang="zh-CN" sz="2000" err="1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mol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﹒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L</a:t>
            </a:r>
            <a:r>
              <a:rPr lang="en-US" altLang="zh-CN" sz="2000" baseline="30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-1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的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溶液趁热滴定至溶液出现粉红色且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30s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内不褪色，消耗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溶液</a:t>
            </a:r>
            <a:r>
              <a:rPr lang="en-US" altLang="zh-CN" sz="2000" i="1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V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1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</a:rPr>
              <a:t>mL</a:t>
            </a:r>
            <a:r>
              <a:rPr lang="zh-CN" altLang="zh-CN" sz="2000"/>
              <a:t>。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Ⅱ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.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向上述溶液中加入适量还原剂将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Fe</a:t>
            </a:r>
            <a:r>
              <a:rPr lang="en-US" altLang="zh-CN" sz="2000" baseline="30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3+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完全还原为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Fe</a:t>
            </a:r>
            <a:r>
              <a:rPr lang="en-US" altLang="zh-CN" sz="2000" baseline="30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2+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，加入稀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SO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酸化后，在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75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℃继续用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溶液滴定至溶液出现粉红色且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30s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内不褪色，又消耗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</a:t>
            </a:r>
            <a:r>
              <a:rPr lang="en-US" altLang="zh-CN" sz="2000" i="1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V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mL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。</a:t>
            </a:r>
            <a:endParaRPr lang="zh-CN" altLang="zh-CN" sz="2000">
              <a:latin typeface="Times New Roman" panose="02020603050405020304" charset="0"/>
              <a:ea typeface="华文中宋" panose="02010600040101010101" charset="-122"/>
              <a:cs typeface="Times New Roman" panose="020206030504050203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样品中所含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C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·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O(M=126g∙mol</a:t>
            </a:r>
            <a:r>
              <a:rPr lang="en-US" altLang="zh-CN" sz="2000" baseline="30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-1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)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的质量分数表达式为</a:t>
            </a:r>
            <a:r>
              <a:rPr lang="en-US" altLang="zh-CN" sz="20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                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。下列关于样品组成分析的说法，正确的是</a:t>
            </a:r>
            <a:r>
              <a:rPr lang="en-US" altLang="zh-CN" sz="2000" u="sng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         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（填标号）。</a:t>
            </a:r>
            <a:endParaRPr lang="en-US" altLang="zh-CN" sz="2000">
              <a:latin typeface="Times New Roman" panose="02020603050405020304" charset="0"/>
              <a:ea typeface="华文中宋" panose="02010600040101010101" charset="-122"/>
              <a:cs typeface="Times New Roman" panose="020206030504050203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A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V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1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/V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=3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时，样品中一定不含杂质</a:t>
            </a:r>
            <a:endParaRPr lang="zh-CN" altLang="zh-CN" sz="2000">
              <a:latin typeface="Times New Roman" panose="02020603050405020304" charset="0"/>
              <a:ea typeface="华文中宋" panose="02010600040101010101" charset="-122"/>
              <a:cs typeface="Times New Roman" panose="020206030504050203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B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 V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1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/V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越大，样品中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C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·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2H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2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O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含量一定越高</a:t>
            </a:r>
            <a:endParaRPr lang="zh-CN" altLang="zh-CN" sz="2000">
              <a:latin typeface="Times New Roman" panose="02020603050405020304" charset="0"/>
              <a:ea typeface="华文中宋" panose="02010600040101010101" charset="-122"/>
              <a:cs typeface="Times New Roman" panose="020206030504050203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C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．若步骤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I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中滴入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溶液不足，则测得样品中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Fe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元素含量偏低</a:t>
            </a:r>
            <a:endParaRPr lang="zh-CN" altLang="zh-CN" sz="2000">
              <a:latin typeface="Times New Roman" panose="02020603050405020304" charset="0"/>
              <a:ea typeface="华文中宋" panose="02010600040101010101" charset="-122"/>
              <a:cs typeface="Times New Roman" panose="020206030504050203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D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．若所用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KMnO</a:t>
            </a:r>
            <a:r>
              <a:rPr lang="en-US" altLang="zh-CN" sz="2000" baseline="-25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4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溶液实际浓度偏低，则测得样品中</a:t>
            </a:r>
            <a:r>
              <a:rPr lang="en-US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Fe</a:t>
            </a:r>
            <a:r>
              <a:rPr lang="zh-CN" altLang="zh-CN" sz="2000">
                <a:latin typeface="Times New Roman" panose="02020603050405020304" charset="0"/>
                <a:ea typeface="华文中宋" panose="02010600040101010101" charset="-122"/>
                <a:cs typeface="Times New Roman" panose="02020603050405020304"/>
                <a:sym typeface="+mn-ea"/>
              </a:rPr>
              <a:t>元素含量偏高</a:t>
            </a:r>
            <a:endParaRPr lang="zh-CN" altLang="zh-CN" sz="2000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3080" y="344805"/>
            <a:ext cx="60559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【202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山东高考 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09495" y="1353185"/>
            <a:ext cx="8042910" cy="2532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" name="文本框 128"/>
          <p:cNvSpPr txBox="1"/>
          <p:nvPr/>
        </p:nvSpPr>
        <p:spPr>
          <a:xfrm>
            <a:off x="167005" y="3759200"/>
            <a:ext cx="1186751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检查装置气密性并加入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WO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。先通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，其目的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是_______________；一段时间后，加热管式炉，改通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，对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处逸出的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进行后续处理。仪器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的名称为_________，证明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WO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已被完全还原的现象是_________。</a:t>
            </a:r>
            <a:endParaRPr 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(2)WO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完全还原后，进行的操作为：①冷却，停止通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；②以干燥的接收装置替换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；③在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处加装盛有碱石灰的干燥管；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④……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；⑤加热，通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Cl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⑥……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。碱石灰的作用是___；操作④是_____，目的是_____________。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4902835" y="3759200"/>
            <a:ext cx="1678940" cy="346710"/>
          </a:xfrm>
          <a:prstGeom prst="wedgeRectCallout">
            <a:avLst>
              <a:gd name="adj1" fmla="val 122473"/>
              <a:gd name="adj2" fmla="val 15036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</a:rPr>
              <a:t>操作目的</a:t>
            </a:r>
          </a:p>
        </p:txBody>
      </p:sp>
      <p:sp>
        <p:nvSpPr>
          <p:cNvPr id="5" name="矩形标注 4"/>
          <p:cNvSpPr/>
          <p:nvPr/>
        </p:nvSpPr>
        <p:spPr>
          <a:xfrm>
            <a:off x="9371965" y="3759200"/>
            <a:ext cx="1486535" cy="358775"/>
          </a:xfrm>
          <a:prstGeom prst="wedgeRectCallout">
            <a:avLst>
              <a:gd name="adj1" fmla="val 6410"/>
              <a:gd name="adj2" fmla="val 2422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</a:rPr>
              <a:t>仪器识别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6052820" y="4933950"/>
            <a:ext cx="1739900" cy="310515"/>
          </a:xfrm>
          <a:prstGeom prst="wedgeRectCallout">
            <a:avLst>
              <a:gd name="adj1" fmla="val -164933"/>
              <a:gd name="adj2" fmla="val 238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</a:rPr>
              <a:t>实验现象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5024120" y="6418580"/>
            <a:ext cx="1673860" cy="364490"/>
          </a:xfrm>
          <a:prstGeom prst="wedgeRectCallout">
            <a:avLst>
              <a:gd name="adj1" fmla="val -211949"/>
              <a:gd name="adj2" fmla="val -945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</a:rPr>
              <a:t>实验设计</a:t>
            </a:r>
          </a:p>
        </p:txBody>
      </p:sp>
      <p:sp>
        <p:nvSpPr>
          <p:cNvPr id="10" name="矩形标注 9"/>
          <p:cNvSpPr/>
          <p:nvPr/>
        </p:nvSpPr>
        <p:spPr>
          <a:xfrm>
            <a:off x="6873240" y="6007735"/>
            <a:ext cx="1711960" cy="346710"/>
          </a:xfrm>
          <a:prstGeom prst="wedgeRectCallout">
            <a:avLst>
              <a:gd name="adj1" fmla="val -202040"/>
              <a:gd name="adj2" fmla="val 2600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903FB"/>
                </a:solidFill>
                <a:latin typeface="微软雅黑" panose="020B0503020204020204" charset="-122"/>
                <a:ea typeface="微软雅黑" panose="020B0503020204020204" charset="-122"/>
              </a:rPr>
              <a:t>操作目的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67005" y="212725"/>
            <a:ext cx="118675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2021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六氯化钨(WCl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6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)可用作有机合成催化剂,熔点为283℃,沸点为340 ℃,易溶于CS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极易水解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。实验室中,先将三氧化钨(WO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3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)还原为金属钨(W)再制备WCl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6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,装置如图所示(夹持装置略)。回答下列问题。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11150" y="917575"/>
            <a:ext cx="11398250" cy="5274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(3)利用碘量法测定WCl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产品纯度，实验如下：</a:t>
            </a:r>
          </a:p>
          <a:p>
            <a:pPr indent="0" algn="l" fontAlgn="auto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①称量：将足量CS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(易挥发)加入干燥的称量瓶中，盖紧称重为m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g；开盖并计时1分钟，盖紧称重为m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g；再开盖加入待测样品并计时1分钟，盖紧称重为m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g，则样品质量为___g(不考虑空气中水蒸气的干扰)。</a:t>
            </a:r>
          </a:p>
          <a:p>
            <a:pPr indent="0" fontAlgn="auto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②滴定：先将WCl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转化为可溶的Na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WO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，通过IO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离子交换柱发生反应：WO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+Ba(IO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=BaWO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+2IO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；交换结束后，向所得含IO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的溶液中加入适量酸化的KI溶液，发生反应：IO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+5I</a:t>
            </a:r>
            <a:r>
              <a:rPr lang="zh-CN" altLang="en-US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+6H</a:t>
            </a:r>
            <a:r>
              <a:rPr lang="zh-CN" altLang="en-US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=3I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+3H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O；反应完全后，用Na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标准溶液滴定，发生反应：I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+2S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=2I</a:t>
            </a:r>
            <a:r>
              <a:rPr lang="zh-CN" altLang="en-US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en-US" altLang="zh-CN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。滴定达终点时消耗cmol•L</a:t>
            </a:r>
            <a:r>
              <a:rPr lang="zh-CN" altLang="en-US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的Na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溶液VmL，则样品WCl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(摩尔质量为Mg•mol</a:t>
            </a:r>
            <a:r>
              <a:rPr lang="zh-CN" altLang="en-US" sz="24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)的质量分数为___。</a:t>
            </a:r>
          </a:p>
          <a:p>
            <a:pPr indent="0" fontAlgn="auto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称量时，若加入待测样品后，开盖时间超过1分钟，则滴定时消耗Na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溶液的体积将___(填“偏大”“偏小”或“不变”)，样品中WCl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质量分数的测定值将___(填“偏大”“偏小”或“不变”)。</a:t>
            </a:r>
          </a:p>
        </p:txBody>
      </p:sp>
      <p:sp>
        <p:nvSpPr>
          <p:cNvPr id="2" name="矩形标注 1"/>
          <p:cNvSpPr/>
          <p:nvPr/>
        </p:nvSpPr>
        <p:spPr>
          <a:xfrm>
            <a:off x="5415915" y="6005830"/>
            <a:ext cx="1858010" cy="457835"/>
          </a:xfrm>
          <a:prstGeom prst="wedgeRectCallout">
            <a:avLst>
              <a:gd name="adj1" fmla="val -288687"/>
              <a:gd name="adj2" fmla="val -11990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0903FB"/>
                </a:solidFill>
                <a:latin typeface="黑体" panose="02010609060101010101" charset="-122"/>
                <a:ea typeface="黑体" panose="02010609060101010101" charset="-122"/>
              </a:rPr>
              <a:t>误差分析</a:t>
            </a:r>
          </a:p>
        </p:txBody>
      </p:sp>
      <p:sp>
        <p:nvSpPr>
          <p:cNvPr id="4" name="矩形标注 3"/>
          <p:cNvSpPr/>
          <p:nvPr/>
        </p:nvSpPr>
        <p:spPr>
          <a:xfrm>
            <a:off x="6430645" y="4625975"/>
            <a:ext cx="1127760" cy="350520"/>
          </a:xfrm>
          <a:prstGeom prst="wedgeRectCallout">
            <a:avLst>
              <a:gd name="adj1" fmla="val -186036"/>
              <a:gd name="adj2" fmla="val -175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0903FB"/>
                </a:solidFill>
                <a:latin typeface="黑体" panose="02010609060101010101" charset="-122"/>
                <a:ea typeface="黑体" panose="02010609060101010101" charset="-122"/>
              </a:rPr>
              <a:t>计算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6430645" y="2221230"/>
            <a:ext cx="1429385" cy="511810"/>
          </a:xfrm>
          <a:prstGeom prst="wedgeRectCallout">
            <a:avLst>
              <a:gd name="adj1" fmla="val -400644"/>
              <a:gd name="adj2" fmla="val 191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0903FB"/>
                </a:solidFill>
                <a:latin typeface="黑体" panose="02010609060101010101" charset="-122"/>
                <a:ea typeface="黑体" panose="02010609060101010101" charset="-122"/>
              </a:rPr>
              <a:t>计算</a:t>
            </a: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56260" y="245110"/>
            <a:ext cx="65195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【2021山东高考 18】</a:t>
            </a:r>
          </a:p>
        </p:txBody>
      </p:sp>
      <p:sp>
        <p:nvSpPr>
          <p:cNvPr id="7" name="矩形标注 6"/>
          <p:cNvSpPr/>
          <p:nvPr>
            <p:custDataLst>
              <p:tags r:id="rId2"/>
            </p:custDataLst>
          </p:nvPr>
        </p:nvSpPr>
        <p:spPr>
          <a:xfrm>
            <a:off x="9966960" y="6192520"/>
            <a:ext cx="1927225" cy="532765"/>
          </a:xfrm>
          <a:prstGeom prst="wedgeRectCallout">
            <a:avLst>
              <a:gd name="adj1" fmla="val -29655"/>
              <a:gd name="adj2" fmla="val -1626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0903FB"/>
                </a:solidFill>
                <a:latin typeface="黑体" panose="02010609060101010101" charset="-122"/>
                <a:ea typeface="黑体" panose="02010609060101010101" charset="-122"/>
              </a:rPr>
              <a:t>误差分析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79100" y="12522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09495" y="1353185"/>
            <a:ext cx="8042910" cy="2532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" name="文本框 128"/>
          <p:cNvSpPr txBox="1"/>
          <p:nvPr/>
        </p:nvSpPr>
        <p:spPr>
          <a:xfrm>
            <a:off x="167005" y="3759200"/>
            <a:ext cx="1186751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检查装置气密性并加入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WO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。先通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，其目的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是_______________；一段时间后，加热管式炉，改通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，对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处逸出的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进行后续处理。仪器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的名称为_________，证明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WO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已被完全还原的现象是_________。</a:t>
            </a:r>
            <a:endParaRPr 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(2)WO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完全还原后，进行的操作为：①冷却，停止通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；②以干燥的接收装置替换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；③在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处加装盛有碱石灰的干燥管；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④……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；⑤加热，通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Cl</a:t>
            </a:r>
            <a:r>
              <a:rPr lang="en-US" sz="24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⑥……</a:t>
            </a:r>
            <a:r>
              <a:rPr 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。碱石灰的作用是___；操作④是_____，目的是_____________。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67005" y="212725"/>
            <a:ext cx="118675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感悟高考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2021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山东高考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六氯化钨(WCl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6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)可用作有机合成催化剂,熔点为283℃,沸点为340 ℃,易溶于CS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极易水解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。实验室中,先将三氧化钨(WO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3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)还原为金属钨(W)再制备WCl</a:t>
            </a:r>
            <a:r>
              <a:rPr lang="en-US" altLang="zh-CN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6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/>
              </a:rPr>
              <a:t>,装置如图所示(夹持装置略)。回答下列问题。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Dc0YzExOWRmZDY0NTEzODc3OWQxYWRmOTVkZDlmZjYifQ=="/>
  <p:tag name="KSO_WPP_MARK_KEY" val="528589c8-5b9b-4124-8fd2-410bdfd563c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ABLE_BEAUTIFY" val="smartTable{b632430c-1a0a-4b99-bd6f-8ac56d1a878c}"/>
  <p:tag name="TABLE_ENDDRAG_ORIGIN_RECT" val="896*333"/>
  <p:tag name="TABLE_ENDDRAG_RECT" val="19*159*896*3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122.836220472441,&quot;width&quot;:5551.492913385827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122.836220472441,&quot;width&quot;:5551.492913385827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3210</Words>
  <Application>Microsoft Office PowerPoint</Application>
  <PresentationFormat>宽屏</PresentationFormat>
  <Paragraphs>364</Paragraphs>
  <Slides>39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39</vt:i4>
      </vt:variant>
    </vt:vector>
  </HeadingPairs>
  <TitlesOfParts>
    <vt:vector size="54" baseType="lpstr">
      <vt:lpstr>Arial Unicode MS</vt:lpstr>
      <vt:lpstr>仿宋</vt:lpstr>
      <vt:lpstr>黑体</vt:lpstr>
      <vt:lpstr>华文楷体</vt:lpstr>
      <vt:lpstr>华文中宋</vt:lpstr>
      <vt:lpstr>楷体</vt:lpstr>
      <vt:lpstr>宋体</vt:lpstr>
      <vt:lpstr>微软雅黑</vt:lpstr>
      <vt:lpstr>Arial</vt:lpstr>
      <vt:lpstr>Calibri</vt:lpstr>
      <vt:lpstr>Cambria</vt:lpstr>
      <vt:lpstr>Century Gothic</vt:lpstr>
      <vt:lpstr>Times New Roman</vt:lpstr>
      <vt:lpstr>Wingdings 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2023年高考18.(12分)综合实验题评析</vt:lpstr>
      <vt:lpstr>2023年高考18.(12分)综合实验题评析</vt:lpstr>
      <vt:lpstr>2023年高考18.(12分)综合实验题评析</vt:lpstr>
      <vt:lpstr>2024山东卷实验基础</vt:lpstr>
      <vt:lpstr>19. 利用“燃烧—碘酸钾滴定法”测定钢铁中硫含量的实验装置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②2024年这两大高频考点是怎么考的？</vt:lpstr>
      <vt:lpstr>北京：细节考查</vt:lpstr>
      <vt:lpstr>~~~2024年这两大高频考点是怎么考的？</vt:lpstr>
      <vt:lpstr>北京：细节考查</vt:lpstr>
      <vt:lpstr>江西：仪器选择、电子天平</vt:lpstr>
      <vt:lpstr>PowerPoint 演示文稿</vt:lpstr>
      <vt:lpstr>山东高考化学实验综合题——装置图对比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³He</cp:lastModifiedBy>
  <cp:revision>10</cp:revision>
  <cp:lastPrinted>2023-10-30T08:12:00Z</cp:lastPrinted>
  <dcterms:created xsi:type="dcterms:W3CDTF">2023-10-30T08:12:00Z</dcterms:created>
  <dcterms:modified xsi:type="dcterms:W3CDTF">2025-12-01T08:37:06Z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61A425F20B0C4B1E8CA1A4D01D61CCD6_13</vt:lpwstr>
  </property>
  <property fmtid="{D5CDD505-2E9C-101B-9397-08002B2CF9AE}" pid="7" name="KSOProductBuildVer">
    <vt:lpwstr>2052-12.1.0.23542</vt:lpwstr>
  </property>
</Properties>
</file>