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9" r:id="rId13"/>
    <p:sldId id="281" r:id="rId14"/>
    <p:sldId id="280" r:id="rId15"/>
    <p:sldId id="283" r:id="rId16"/>
    <p:sldId id="282" r:id="rId17"/>
    <p:sldId id="284" r:id="rId18"/>
    <p:sldId id="285" r:id="rId19"/>
    <p:sldId id="286" r:id="rId20"/>
    <p:sldId id="287" r:id="rId21"/>
    <p:sldId id="288" r:id="rId22"/>
    <p:sldId id="289" r:id="rId23"/>
    <p:sldId id="294" r:id="rId24"/>
    <p:sldId id="293" r:id="rId25"/>
    <p:sldId id="292" r:id="rId26"/>
    <p:sldId id="291" r:id="rId27"/>
    <p:sldId id="290" r:id="rId28"/>
    <p:sldId id="295" r:id="rId29"/>
    <p:sldId id="299" r:id="rId30"/>
    <p:sldId id="268" r:id="rId31"/>
    <p:sldId id="269" r:id="rId32"/>
    <p:sldId id="270" r:id="rId33"/>
    <p:sldId id="271" r:id="rId34"/>
    <p:sldId id="272" r:id="rId35"/>
    <p:sldId id="273" r:id="rId36"/>
    <p:sldId id="274" r:id="rId37"/>
    <p:sldId id="275" r:id="rId38"/>
    <p:sldId id="276" r:id="rId39"/>
    <p:sldId id="277" r:id="rId40"/>
    <p:sldId id="278"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77" d="100"/>
          <a:sy n="77" d="100"/>
        </p:scale>
        <p:origin x="126" y="54"/>
      </p:cViewPr>
      <p:guideLst>
        <p:guide orient="horz" pos="218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6"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1.xml"/><Relationship Id="rId5" Type="http://schemas.openxmlformats.org/officeDocument/2006/relationships/tags" Target="../tags/tag89.xml"/><Relationship Id="rId4" Type="http://schemas.openxmlformats.org/officeDocument/2006/relationships/tags" Target="../tags/tag8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2" Type="http://schemas.openxmlformats.org/officeDocument/2006/relationships/tags" Target="../tags/tag91.xml"/><Relationship Id="rId16" Type="http://schemas.openxmlformats.org/officeDocument/2006/relationships/slideMaster" Target="../slideMasters/slideMaster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Master" Target="../slideMasters/slideMaster1.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2" Type="http://schemas.openxmlformats.org/officeDocument/2006/relationships/tags" Target="../tags/tag46.xml"/><Relationship Id="rId16"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1.xml"/><Relationship Id="rId4" Type="http://schemas.openxmlformats.org/officeDocument/2006/relationships/tags" Target="../tags/tag7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6" name="任意多边形: 形状 35"/>
          <p:cNvSpPr/>
          <p:nvPr>
            <p:custDataLst>
              <p:tags r:id="rId1"/>
            </p:custDataLst>
          </p:nvPr>
        </p:nvSpPr>
        <p:spPr>
          <a:xfrm>
            <a:off x="6922327" y="0"/>
            <a:ext cx="4255001" cy="6858000"/>
          </a:xfrm>
          <a:custGeom>
            <a:avLst/>
            <a:gdLst>
              <a:gd name="connsiteX0" fmla="*/ 10047 w 4255001"/>
              <a:gd name="connsiteY0" fmla="*/ 0 h 6858000"/>
              <a:gd name="connsiteX1" fmla="*/ 1582133 w 4255001"/>
              <a:gd name="connsiteY1" fmla="*/ 0 h 6858000"/>
              <a:gd name="connsiteX2" fmla="*/ 4255001 w 4255001"/>
              <a:gd name="connsiteY2" fmla="*/ 3421116 h 6858000"/>
              <a:gd name="connsiteX3" fmla="*/ 4253144 w 4255001"/>
              <a:gd name="connsiteY3" fmla="*/ 3422567 h 6858000"/>
              <a:gd name="connsiteX4" fmla="*/ 4255000 w 4255001"/>
              <a:gd name="connsiteY4" fmla="*/ 3424018 h 6858000"/>
              <a:gd name="connsiteX5" fmla="*/ 1572143 w 4255001"/>
              <a:gd name="connsiteY5" fmla="*/ 6858000 h 6858000"/>
              <a:gd name="connsiteX6" fmla="*/ 0 w 4255001"/>
              <a:gd name="connsiteY6" fmla="*/ 6858000 h 6858000"/>
              <a:gd name="connsiteX7" fmla="*/ 2684020 w 4255001"/>
              <a:gd name="connsiteY7" fmla="*/ 3422531 h 6858000"/>
              <a:gd name="connsiteX8" fmla="*/ 10047 w 4255001"/>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5001" h="6858000">
                <a:moveTo>
                  <a:pt x="10047" y="0"/>
                </a:moveTo>
                <a:lnTo>
                  <a:pt x="1582133" y="0"/>
                </a:lnTo>
                <a:lnTo>
                  <a:pt x="4255001" y="3421116"/>
                </a:lnTo>
                <a:lnTo>
                  <a:pt x="4253144" y="3422567"/>
                </a:lnTo>
                <a:lnTo>
                  <a:pt x="4255000" y="3424018"/>
                </a:lnTo>
                <a:lnTo>
                  <a:pt x="1572143" y="6858000"/>
                </a:lnTo>
                <a:lnTo>
                  <a:pt x="0" y="6858000"/>
                </a:lnTo>
                <a:lnTo>
                  <a:pt x="2684020" y="3422531"/>
                </a:lnTo>
                <a:lnTo>
                  <a:pt x="10047" y="0"/>
                </a:lnTo>
                <a:close/>
              </a:path>
            </a:pathLst>
          </a:custGeom>
          <a:noFill/>
          <a:ln>
            <a:gradFill>
              <a:gsLst>
                <a:gs pos="0">
                  <a:schemeClr val="accent1">
                    <a:alpha val="5000"/>
                  </a:schemeClr>
                </a:gs>
                <a:gs pos="100000">
                  <a:schemeClr val="accent1">
                    <a:alpha val="50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45" name="任意多边形: 形状 44"/>
          <p:cNvSpPr/>
          <p:nvPr>
            <p:custDataLst>
              <p:tags r:id="rId2"/>
            </p:custDataLst>
          </p:nvPr>
        </p:nvSpPr>
        <p:spPr>
          <a:xfrm>
            <a:off x="8102006" y="1"/>
            <a:ext cx="4088966" cy="6857998"/>
          </a:xfrm>
          <a:custGeom>
            <a:avLst/>
            <a:gdLst>
              <a:gd name="connsiteX0" fmla="*/ 0 w 4088966"/>
              <a:gd name="connsiteY0" fmla="*/ 0 h 6857998"/>
              <a:gd name="connsiteX1" fmla="*/ 1572086 w 4088966"/>
              <a:gd name="connsiteY1" fmla="*/ 0 h 6857998"/>
              <a:gd name="connsiteX2" fmla="*/ 4088966 w 4088966"/>
              <a:gd name="connsiteY2" fmla="*/ 3221459 h 6857998"/>
              <a:gd name="connsiteX3" fmla="*/ 4088966 w 4088966"/>
              <a:gd name="connsiteY3" fmla="*/ 3646538 h 6857998"/>
              <a:gd name="connsiteX4" fmla="*/ 1579958 w 4088966"/>
              <a:gd name="connsiteY4" fmla="*/ 6857997 h 6857998"/>
              <a:gd name="connsiteX5" fmla="*/ 7814 w 4088966"/>
              <a:gd name="connsiteY5" fmla="*/ 6857998 h 6857998"/>
              <a:gd name="connsiteX6" fmla="*/ 2682903 w 4088966"/>
              <a:gd name="connsiteY6" fmla="*/ 343396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966" h="6857998">
                <a:moveTo>
                  <a:pt x="0" y="0"/>
                </a:moveTo>
                <a:lnTo>
                  <a:pt x="1572086" y="0"/>
                </a:lnTo>
                <a:lnTo>
                  <a:pt x="4088966" y="3221459"/>
                </a:lnTo>
                <a:lnTo>
                  <a:pt x="4088966" y="3646538"/>
                </a:lnTo>
                <a:lnTo>
                  <a:pt x="1579958" y="6857997"/>
                </a:lnTo>
                <a:lnTo>
                  <a:pt x="7814" y="6857998"/>
                </a:lnTo>
                <a:lnTo>
                  <a:pt x="2682903" y="343396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9" name="任意多边形: 形状 38"/>
          <p:cNvSpPr/>
          <p:nvPr>
            <p:custDataLst>
              <p:tags r:id="rId3"/>
            </p:custDataLst>
          </p:nvPr>
        </p:nvSpPr>
        <p:spPr>
          <a:xfrm>
            <a:off x="7385876" y="0"/>
            <a:ext cx="4255002" cy="6858000"/>
          </a:xfrm>
          <a:custGeom>
            <a:avLst/>
            <a:gdLst>
              <a:gd name="connsiteX0" fmla="*/ 10048 w 4255002"/>
              <a:gd name="connsiteY0" fmla="*/ 0 h 6858000"/>
              <a:gd name="connsiteX1" fmla="*/ 1582134 w 4255002"/>
              <a:gd name="connsiteY1" fmla="*/ 0 h 6858000"/>
              <a:gd name="connsiteX2" fmla="*/ 4255002 w 4255002"/>
              <a:gd name="connsiteY2" fmla="*/ 3421116 h 6858000"/>
              <a:gd name="connsiteX3" fmla="*/ 4253145 w 4255002"/>
              <a:gd name="connsiteY3" fmla="*/ 3422567 h 6858000"/>
              <a:gd name="connsiteX4" fmla="*/ 4255001 w 4255002"/>
              <a:gd name="connsiteY4" fmla="*/ 3424018 h 6858000"/>
              <a:gd name="connsiteX5" fmla="*/ 1572144 w 4255002"/>
              <a:gd name="connsiteY5" fmla="*/ 6858000 h 6858000"/>
              <a:gd name="connsiteX6" fmla="*/ 0 w 4255002"/>
              <a:gd name="connsiteY6" fmla="*/ 6857999 h 6858000"/>
              <a:gd name="connsiteX7" fmla="*/ 2684021 w 4255002"/>
              <a:gd name="connsiteY7" fmla="*/ 3422531 h 6858000"/>
              <a:gd name="connsiteX8" fmla="*/ 10048 w 425500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5002" h="6858000">
                <a:moveTo>
                  <a:pt x="10048" y="0"/>
                </a:moveTo>
                <a:lnTo>
                  <a:pt x="1582134" y="0"/>
                </a:lnTo>
                <a:lnTo>
                  <a:pt x="4255002" y="3421116"/>
                </a:lnTo>
                <a:lnTo>
                  <a:pt x="4253145" y="3422567"/>
                </a:lnTo>
                <a:lnTo>
                  <a:pt x="4255001" y="3424018"/>
                </a:lnTo>
                <a:lnTo>
                  <a:pt x="1572144" y="6858000"/>
                </a:lnTo>
                <a:lnTo>
                  <a:pt x="0" y="6857999"/>
                </a:lnTo>
                <a:lnTo>
                  <a:pt x="2684021" y="3422531"/>
                </a:lnTo>
                <a:lnTo>
                  <a:pt x="10048" y="0"/>
                </a:lnTo>
                <a:close/>
              </a:path>
            </a:pathLst>
          </a:custGeom>
          <a:gradFill>
            <a:gsLst>
              <a:gs pos="0">
                <a:schemeClr val="accent1">
                  <a:lumMod val="65000"/>
                  <a:lumOff val="35000"/>
                </a:schemeClr>
              </a:gs>
              <a:gs pos="100000">
                <a:schemeClr val="accent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2" name="矩形 11"/>
          <p:cNvSpPr>
            <a:spLocks noChangeAspect="1"/>
          </p:cNvSpPr>
          <p:nvPr>
            <p:custDataLst>
              <p:tags r:id="rId4"/>
            </p:custDataLst>
          </p:nvPr>
        </p:nvSpPr>
        <p:spPr>
          <a:xfrm>
            <a:off x="875665" y="5866130"/>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p:custDataLst>
              <p:tags r:id="rId5"/>
            </p:custDataLst>
          </p:nvPr>
        </p:nvSpPr>
        <p:spPr>
          <a:xfrm>
            <a:off x="875665" y="6104255"/>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spect="1"/>
          </p:cNvSpPr>
          <p:nvPr>
            <p:custDataLst>
              <p:tags r:id="rId6"/>
            </p:custDataLst>
          </p:nvPr>
        </p:nvSpPr>
        <p:spPr>
          <a:xfrm>
            <a:off x="1123315" y="5866130"/>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spect="1"/>
          </p:cNvSpPr>
          <p:nvPr>
            <p:custDataLst>
              <p:tags r:id="rId7"/>
            </p:custDataLst>
          </p:nvPr>
        </p:nvSpPr>
        <p:spPr>
          <a:xfrm>
            <a:off x="1123315" y="6104255"/>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custDataLst>
              <p:tags r:id="rId8"/>
            </p:custDataLst>
          </p:nvPr>
        </p:nvSpPr>
        <p:spPr>
          <a:xfrm>
            <a:off x="1369695" y="6104255"/>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a:spLocks noChangeAspect="1"/>
          </p:cNvSpPr>
          <p:nvPr>
            <p:custDataLst>
              <p:tags r:id="rId9"/>
            </p:custDataLst>
          </p:nvPr>
        </p:nvSpPr>
        <p:spPr>
          <a:xfrm>
            <a:off x="1616710" y="6104255"/>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0"/>
            </p:custDataLst>
          </p:nvPr>
        </p:nvSpPr>
        <p:spPr>
          <a:xfrm>
            <a:off x="792000" y="2653200"/>
            <a:ext cx="7632000" cy="1637610"/>
          </a:xfrm>
        </p:spPr>
        <p:txBody>
          <a:bodyPr wrap="square" anchor="t">
            <a:normAutofit/>
          </a:bodyPr>
          <a:lstStyle>
            <a:lvl1pPr algn="l">
              <a:lnSpc>
                <a:spcPct val="100000"/>
              </a:lnSpc>
              <a:defRPr sz="6000">
                <a:solidFill>
                  <a:schemeClr val="accent1"/>
                </a:solidFill>
              </a:defRPr>
            </a:lvl1pPr>
          </a:lstStyle>
          <a:p>
            <a:r>
              <a:rPr lang="zh-CN" altLang="en-US" dirty="0"/>
              <a:t>单击编辑母版标题</a:t>
            </a:r>
          </a:p>
        </p:txBody>
      </p:sp>
      <p:sp>
        <p:nvSpPr>
          <p:cNvPr id="3" name="副标题 2"/>
          <p:cNvSpPr>
            <a:spLocks noGrp="1"/>
          </p:cNvSpPr>
          <p:nvPr>
            <p:ph type="subTitle" idx="1" hasCustomPrompt="1"/>
            <p:custDataLst>
              <p:tags r:id="rId11"/>
            </p:custDataLst>
          </p:nvPr>
        </p:nvSpPr>
        <p:spPr>
          <a:xfrm>
            <a:off x="791845" y="1878965"/>
            <a:ext cx="7632700" cy="582930"/>
          </a:xfrm>
        </p:spPr>
        <p:txBody>
          <a:bodyPr wrap="square" anchor="t">
            <a:normAutofit/>
          </a:bodyPr>
          <a:lstStyle>
            <a:lvl1pPr marL="0" indent="0" algn="l">
              <a:lnSpc>
                <a:spcPct val="100000"/>
              </a:lnSpc>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5" name="页脚占位符 4"/>
          <p:cNvSpPr>
            <a:spLocks noGrp="1"/>
          </p:cNvSpPr>
          <p:nvPr>
            <p:ph type="ftr" sz="quarter" idx="11"/>
            <p:custDataLst>
              <p:tags r:id="rId13"/>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24" name="署名占位符 10"/>
          <p:cNvSpPr>
            <a:spLocks noGrp="1"/>
          </p:cNvSpPr>
          <p:nvPr>
            <p:ph type="body" sz="quarter" idx="17" hasCustomPrompt="1"/>
            <p:custDataLst>
              <p:tags r:id="rId15"/>
            </p:custDataLst>
          </p:nvPr>
        </p:nvSpPr>
        <p:spPr>
          <a:xfrm>
            <a:off x="867600" y="4363200"/>
            <a:ext cx="2880000" cy="576000"/>
          </a:xfrm>
          <a:prstGeom prst="chevron">
            <a:avLst>
              <a:gd name="adj" fmla="val 30157"/>
            </a:avLst>
          </a:prstGeom>
          <a:gradFill>
            <a:gsLst>
              <a:gs pos="0">
                <a:schemeClr val="accent1">
                  <a:lumMod val="65000"/>
                  <a:lumOff val="35000"/>
                </a:schemeClr>
              </a:gs>
              <a:gs pos="100000">
                <a:schemeClr val="accent1"/>
              </a:gs>
            </a:gsLst>
            <a:lin ang="4800000" scaled="0"/>
          </a:gradFill>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p>
        </p:txBody>
      </p:sp>
      <p:sp>
        <p:nvSpPr>
          <p:cNvPr id="7" name="日期占位符 3"/>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8" name="页脚占位符 4"/>
          <p:cNvSpPr>
            <a:spLocks noGrp="1"/>
          </p:cNvSpPr>
          <p:nvPr>
            <p:ph type="ftr" sz="quarter" idx="11"/>
            <p:custDataLst>
              <p:tags r:id="rId3"/>
            </p:custDataLst>
          </p:nvPr>
        </p:nvSpPr>
        <p:spPr/>
        <p:txBody>
          <a:bodyPr/>
          <a:lstStyle/>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
        <p:nvSpPr>
          <p:cNvPr id="4" name="标题 3"/>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2" name="任意多边形: 形状 31"/>
          <p:cNvSpPr/>
          <p:nvPr>
            <p:custDataLst>
              <p:tags r:id="rId1"/>
            </p:custDataLst>
          </p:nvPr>
        </p:nvSpPr>
        <p:spPr>
          <a:xfrm>
            <a:off x="1710632" y="0"/>
            <a:ext cx="4326440" cy="6857999"/>
          </a:xfrm>
          <a:custGeom>
            <a:avLst/>
            <a:gdLst>
              <a:gd name="connsiteX0" fmla="*/ 2601428 w 4326440"/>
              <a:gd name="connsiteY0" fmla="*/ 0 h 6857999"/>
              <a:gd name="connsiteX1" fmla="*/ 4173514 w 4326440"/>
              <a:gd name="connsiteY1" fmla="*/ 0 h 6857999"/>
              <a:gd name="connsiteX2" fmla="*/ 1570981 w 4326440"/>
              <a:gd name="connsiteY2" fmla="*/ 3331090 h 6857999"/>
              <a:gd name="connsiteX3" fmla="*/ 4326440 w 4326440"/>
              <a:gd name="connsiteY3" fmla="*/ 6857999 h 6857999"/>
              <a:gd name="connsiteX4" fmla="*/ 2754297 w 4326440"/>
              <a:gd name="connsiteY4" fmla="*/ 6857999 h 6857999"/>
              <a:gd name="connsiteX5" fmla="*/ 1 w 4326440"/>
              <a:gd name="connsiteY5" fmla="*/ 3332577 h 6857999"/>
              <a:gd name="connsiteX6" fmla="*/ 1858 w 4326440"/>
              <a:gd name="connsiteY6" fmla="*/ 3331127 h 6857999"/>
              <a:gd name="connsiteX7" fmla="*/ 0 w 4326440"/>
              <a:gd name="connsiteY7" fmla="*/ 3329676 h 6857999"/>
              <a:gd name="connsiteX8" fmla="*/ 2601428 w 4326440"/>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440" h="6857999">
                <a:moveTo>
                  <a:pt x="2601428" y="0"/>
                </a:moveTo>
                <a:lnTo>
                  <a:pt x="4173514" y="0"/>
                </a:lnTo>
                <a:lnTo>
                  <a:pt x="1570981" y="3331090"/>
                </a:lnTo>
                <a:lnTo>
                  <a:pt x="4326440" y="6857999"/>
                </a:lnTo>
                <a:lnTo>
                  <a:pt x="2754297" y="6857999"/>
                </a:lnTo>
                <a:lnTo>
                  <a:pt x="1" y="3332577"/>
                </a:lnTo>
                <a:lnTo>
                  <a:pt x="1858" y="3331127"/>
                </a:lnTo>
                <a:lnTo>
                  <a:pt x="0" y="3329676"/>
                </a:lnTo>
                <a:lnTo>
                  <a:pt x="2601428" y="0"/>
                </a:lnTo>
                <a:close/>
              </a:path>
            </a:pathLst>
          </a:custGeom>
          <a:noFill/>
          <a:ln>
            <a:gradFill>
              <a:gsLst>
                <a:gs pos="0">
                  <a:schemeClr val="accent1">
                    <a:alpha val="5000"/>
                  </a:schemeClr>
                </a:gs>
                <a:gs pos="100000">
                  <a:schemeClr val="accent1">
                    <a:alpha val="50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5" name="任意多边形: 形状 34"/>
          <p:cNvSpPr/>
          <p:nvPr>
            <p:custDataLst>
              <p:tags r:id="rId2"/>
            </p:custDataLst>
          </p:nvPr>
        </p:nvSpPr>
        <p:spPr>
          <a:xfrm>
            <a:off x="532072" y="0"/>
            <a:ext cx="4317512" cy="6857999"/>
          </a:xfrm>
          <a:custGeom>
            <a:avLst/>
            <a:gdLst>
              <a:gd name="connsiteX0" fmla="*/ 2610358 w 4317512"/>
              <a:gd name="connsiteY0" fmla="*/ 0 h 6857999"/>
              <a:gd name="connsiteX1" fmla="*/ 4182444 w 4317512"/>
              <a:gd name="connsiteY1" fmla="*/ 1 h 6857999"/>
              <a:gd name="connsiteX2" fmla="*/ 1570981 w 4317512"/>
              <a:gd name="connsiteY2" fmla="*/ 3342521 h 6857999"/>
              <a:gd name="connsiteX3" fmla="*/ 4317512 w 4317512"/>
              <a:gd name="connsiteY3" fmla="*/ 6857999 h 6857999"/>
              <a:gd name="connsiteX4" fmla="*/ 2745367 w 4317512"/>
              <a:gd name="connsiteY4" fmla="*/ 6857999 h 6857999"/>
              <a:gd name="connsiteX5" fmla="*/ 1 w 4317512"/>
              <a:gd name="connsiteY5" fmla="*/ 3344008 h 6857999"/>
              <a:gd name="connsiteX6" fmla="*/ 1858 w 4317512"/>
              <a:gd name="connsiteY6" fmla="*/ 3342558 h 6857999"/>
              <a:gd name="connsiteX7" fmla="*/ 0 w 4317512"/>
              <a:gd name="connsiteY7" fmla="*/ 3341106 h 6857999"/>
              <a:gd name="connsiteX8" fmla="*/ 2610358 w 4317512"/>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512" h="6857999">
                <a:moveTo>
                  <a:pt x="2610358" y="0"/>
                </a:moveTo>
                <a:lnTo>
                  <a:pt x="4182444" y="1"/>
                </a:lnTo>
                <a:lnTo>
                  <a:pt x="1570981" y="3342521"/>
                </a:lnTo>
                <a:lnTo>
                  <a:pt x="4317512" y="6857999"/>
                </a:lnTo>
                <a:lnTo>
                  <a:pt x="2745367" y="6857999"/>
                </a:lnTo>
                <a:lnTo>
                  <a:pt x="1" y="3344008"/>
                </a:lnTo>
                <a:lnTo>
                  <a:pt x="1858" y="3342558"/>
                </a:lnTo>
                <a:lnTo>
                  <a:pt x="0" y="3341106"/>
                </a:lnTo>
                <a:lnTo>
                  <a:pt x="2610358" y="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8" name="任意多边形: 形状 37"/>
          <p:cNvSpPr/>
          <p:nvPr>
            <p:custDataLst>
              <p:tags r:id="rId3"/>
            </p:custDataLst>
          </p:nvPr>
        </p:nvSpPr>
        <p:spPr>
          <a:xfrm>
            <a:off x="1247082" y="0"/>
            <a:ext cx="4326440" cy="6857999"/>
          </a:xfrm>
          <a:custGeom>
            <a:avLst/>
            <a:gdLst>
              <a:gd name="connsiteX0" fmla="*/ 2601429 w 4326440"/>
              <a:gd name="connsiteY0" fmla="*/ 0 h 6857999"/>
              <a:gd name="connsiteX1" fmla="*/ 4173514 w 4326440"/>
              <a:gd name="connsiteY1" fmla="*/ 0 h 6857999"/>
              <a:gd name="connsiteX2" fmla="*/ 1570981 w 4326440"/>
              <a:gd name="connsiteY2" fmla="*/ 3331090 h 6857999"/>
              <a:gd name="connsiteX3" fmla="*/ 4326440 w 4326440"/>
              <a:gd name="connsiteY3" fmla="*/ 6857999 h 6857999"/>
              <a:gd name="connsiteX4" fmla="*/ 2754297 w 4326440"/>
              <a:gd name="connsiteY4" fmla="*/ 6857999 h 6857999"/>
              <a:gd name="connsiteX5" fmla="*/ 1 w 4326440"/>
              <a:gd name="connsiteY5" fmla="*/ 3332577 h 6857999"/>
              <a:gd name="connsiteX6" fmla="*/ 1857 w 4326440"/>
              <a:gd name="connsiteY6" fmla="*/ 3331127 h 6857999"/>
              <a:gd name="connsiteX7" fmla="*/ 0 w 4326440"/>
              <a:gd name="connsiteY7" fmla="*/ 3329676 h 6857999"/>
              <a:gd name="connsiteX8" fmla="*/ 2601429 w 4326440"/>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440" h="6857999">
                <a:moveTo>
                  <a:pt x="2601429" y="0"/>
                </a:moveTo>
                <a:lnTo>
                  <a:pt x="4173514" y="0"/>
                </a:lnTo>
                <a:lnTo>
                  <a:pt x="1570981" y="3331090"/>
                </a:lnTo>
                <a:lnTo>
                  <a:pt x="4326440" y="6857999"/>
                </a:lnTo>
                <a:lnTo>
                  <a:pt x="2754297" y="6857999"/>
                </a:lnTo>
                <a:lnTo>
                  <a:pt x="1" y="3332577"/>
                </a:lnTo>
                <a:lnTo>
                  <a:pt x="1857" y="3331127"/>
                </a:lnTo>
                <a:lnTo>
                  <a:pt x="0" y="3329676"/>
                </a:lnTo>
                <a:lnTo>
                  <a:pt x="2601429" y="0"/>
                </a:lnTo>
                <a:close/>
              </a:path>
            </a:pathLst>
          </a:custGeom>
          <a:gradFill>
            <a:gsLst>
              <a:gs pos="0">
                <a:schemeClr val="accent1">
                  <a:lumMod val="65000"/>
                  <a:lumOff val="35000"/>
                </a:schemeClr>
              </a:gs>
              <a:gs pos="100000">
                <a:schemeClr val="accent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7" name="矩形 6"/>
          <p:cNvSpPr>
            <a:spLocks noChangeAspect="1"/>
          </p:cNvSpPr>
          <p:nvPr>
            <p:custDataLst>
              <p:tags r:id="rId4"/>
            </p:custDataLst>
          </p:nvPr>
        </p:nvSpPr>
        <p:spPr>
          <a:xfrm flipH="1">
            <a:off x="11382893" y="586637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custDataLst>
              <p:tags r:id="rId5"/>
            </p:custDataLst>
          </p:nvPr>
        </p:nvSpPr>
        <p:spPr>
          <a:xfrm flipH="1">
            <a:off x="11382893"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spect="1"/>
          </p:cNvSpPr>
          <p:nvPr>
            <p:custDataLst>
              <p:tags r:id="rId6"/>
            </p:custDataLst>
          </p:nvPr>
        </p:nvSpPr>
        <p:spPr>
          <a:xfrm flipH="1">
            <a:off x="11135238" y="586637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custDataLst>
              <p:tags r:id="rId7"/>
            </p:custDataLst>
          </p:nvPr>
        </p:nvSpPr>
        <p:spPr>
          <a:xfrm flipH="1">
            <a:off x="11135238"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p:custDataLst>
              <p:tags r:id="rId8"/>
            </p:custDataLst>
          </p:nvPr>
        </p:nvSpPr>
        <p:spPr>
          <a:xfrm flipH="1">
            <a:off x="10888956"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p:custDataLst>
              <p:tags r:id="rId9"/>
            </p:custDataLst>
          </p:nvPr>
        </p:nvSpPr>
        <p:spPr>
          <a:xfrm flipH="1">
            <a:off x="10641837"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0"/>
            </p:custDataLst>
          </p:nvPr>
        </p:nvSpPr>
        <p:spPr>
          <a:xfrm>
            <a:off x="4593600" y="2671200"/>
            <a:ext cx="5997600" cy="1548000"/>
          </a:xfrm>
        </p:spPr>
        <p:txBody>
          <a:bodyPr wrap="square" anchor="t">
            <a:normAutofit/>
          </a:bodyPr>
          <a:lstStyle>
            <a:lvl1pPr algn="r">
              <a:lnSpc>
                <a:spcPct val="100000"/>
              </a:lnSpc>
              <a:defRPr sz="6600"/>
            </a:lvl1pPr>
          </a:lstStyle>
          <a:p>
            <a:r>
              <a:rPr lang="zh-CN" altLang="en-US" dirty="0"/>
              <a:t>编辑母版标题</a:t>
            </a:r>
          </a:p>
        </p:txBody>
      </p:sp>
      <p:sp>
        <p:nvSpPr>
          <p:cNvPr id="3" name="副标题 2"/>
          <p:cNvSpPr>
            <a:spLocks noGrp="1"/>
          </p:cNvSpPr>
          <p:nvPr>
            <p:ph type="subTitle" idx="1" hasCustomPrompt="1"/>
            <p:custDataLst>
              <p:tags r:id="rId11"/>
            </p:custDataLst>
          </p:nvPr>
        </p:nvSpPr>
        <p:spPr>
          <a:xfrm>
            <a:off x="4594225" y="1918970"/>
            <a:ext cx="5996940" cy="521970"/>
          </a:xfrm>
        </p:spPr>
        <p:txBody>
          <a:bodyPr wrap="square" anchor="b">
            <a:normAutofit/>
          </a:bodyPr>
          <a:lstStyle>
            <a:lvl1pPr marL="0" indent="0" algn="r">
              <a:lnSpc>
                <a:spcPct val="100000"/>
              </a:lnSpc>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24" name="署名占位符 10"/>
          <p:cNvSpPr>
            <a:spLocks noGrp="1"/>
          </p:cNvSpPr>
          <p:nvPr>
            <p:ph type="body" sz="quarter" idx="17" hasCustomPrompt="1"/>
            <p:custDataLst>
              <p:tags r:id="rId15"/>
            </p:custDataLst>
          </p:nvPr>
        </p:nvSpPr>
        <p:spPr>
          <a:xfrm flipH="1">
            <a:off x="7650000" y="4446000"/>
            <a:ext cx="2851200" cy="576000"/>
          </a:xfrm>
          <a:prstGeom prst="chevron">
            <a:avLst>
              <a:gd name="adj" fmla="val 36771"/>
            </a:avLst>
          </a:prstGeom>
          <a:gradFill>
            <a:gsLst>
              <a:gs pos="0">
                <a:schemeClr val="accent1">
                  <a:lumMod val="65000"/>
                  <a:lumOff val="35000"/>
                </a:schemeClr>
              </a:gs>
              <a:gs pos="100000">
                <a:schemeClr val="accent1"/>
              </a:gs>
            </a:gsLst>
            <a:lin ang="4800000" scaled="0"/>
          </a:gradFill>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wrap="square">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137600" y="853200"/>
            <a:ext cx="2779200" cy="925200"/>
          </a:xfrm>
        </p:spPr>
        <p:txBody>
          <a:bodyPr wrap="square" anchor="ctr">
            <a:normAutofit/>
          </a:bodyPr>
          <a:lstStyle>
            <a:lvl1pPr>
              <a:defRPr sz="6000"/>
            </a:lvl1pPr>
          </a:lstStyle>
          <a:p>
            <a:r>
              <a:rPr lang="zh-CN" altLang="en-US" dirty="0"/>
              <a:t>标题</a:t>
            </a:r>
          </a:p>
        </p:txBody>
      </p:sp>
      <p:sp>
        <p:nvSpPr>
          <p:cNvPr id="7" name="日期占位符 3"/>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8" name="页脚占位符 4"/>
          <p:cNvSpPr>
            <a:spLocks noGrp="1"/>
          </p:cNvSpPr>
          <p:nvPr>
            <p:ph type="ftr" sz="quarter" idx="11"/>
            <p:custDataLst>
              <p:tags r:id="rId3"/>
            </p:custDataLst>
          </p:nvPr>
        </p:nvSpPr>
        <p:spPr/>
        <p:txBody>
          <a:bodyPr/>
          <a:lstStyle/>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
        <p:nvSpPr>
          <p:cNvPr id="4" name="矩形 3"/>
          <p:cNvSpPr>
            <a:spLocks noChangeAspect="1"/>
          </p:cNvSpPr>
          <p:nvPr>
            <p:custDataLst>
              <p:tags r:id="rId5"/>
            </p:custDataLst>
          </p:nvPr>
        </p:nvSpPr>
        <p:spPr>
          <a:xfrm flipH="1">
            <a:off x="10922635" y="1105535"/>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a:spLocks noChangeAspect="1"/>
          </p:cNvSpPr>
          <p:nvPr>
            <p:custDataLst>
              <p:tags r:id="rId6"/>
            </p:custDataLst>
          </p:nvPr>
        </p:nvSpPr>
        <p:spPr>
          <a:xfrm flipH="1">
            <a:off x="10922635" y="1343660"/>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spect="1"/>
          </p:cNvSpPr>
          <p:nvPr>
            <p:custDataLst>
              <p:tags r:id="rId7"/>
            </p:custDataLst>
          </p:nvPr>
        </p:nvSpPr>
        <p:spPr>
          <a:xfrm flipH="1">
            <a:off x="10674985" y="1105535"/>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p:custDataLst>
              <p:tags r:id="rId8"/>
            </p:custDataLst>
          </p:nvPr>
        </p:nvSpPr>
        <p:spPr>
          <a:xfrm flipH="1">
            <a:off x="10674985" y="1343660"/>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custDataLst>
              <p:tags r:id="rId9"/>
            </p:custDataLst>
          </p:nvPr>
        </p:nvSpPr>
        <p:spPr>
          <a:xfrm flipH="1">
            <a:off x="10428605" y="1343660"/>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p:custDataLst>
              <p:tags r:id="rId10"/>
            </p:custDataLst>
          </p:nvPr>
        </p:nvSpPr>
        <p:spPr>
          <a:xfrm flipH="1">
            <a:off x="10181590" y="1343660"/>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34" name="任意多边形: 形状 33"/>
          <p:cNvSpPr/>
          <p:nvPr>
            <p:custDataLst>
              <p:tags r:id="rId1"/>
            </p:custDataLst>
          </p:nvPr>
        </p:nvSpPr>
        <p:spPr>
          <a:xfrm>
            <a:off x="1027" y="0"/>
            <a:ext cx="3393240" cy="6858000"/>
          </a:xfrm>
          <a:custGeom>
            <a:avLst/>
            <a:gdLst>
              <a:gd name="connsiteX0" fmla="*/ 0 w 3393240"/>
              <a:gd name="connsiteY0" fmla="*/ 0 h 6858000"/>
              <a:gd name="connsiteX1" fmla="*/ 720451 w 3393240"/>
              <a:gd name="connsiteY1" fmla="*/ 1 h 6858000"/>
              <a:gd name="connsiteX2" fmla="*/ 3393240 w 3393240"/>
              <a:gd name="connsiteY2" fmla="*/ 3421015 h 6858000"/>
              <a:gd name="connsiteX3" fmla="*/ 3391382 w 3393240"/>
              <a:gd name="connsiteY3" fmla="*/ 3422466 h 6858000"/>
              <a:gd name="connsiteX4" fmla="*/ 3393239 w 3393240"/>
              <a:gd name="connsiteY4" fmla="*/ 3423917 h 6858000"/>
              <a:gd name="connsiteX5" fmla="*/ 710239 w 3393240"/>
              <a:gd name="connsiteY5" fmla="*/ 6858000 h 6858000"/>
              <a:gd name="connsiteX6" fmla="*/ 0 w 3393240"/>
              <a:gd name="connsiteY6" fmla="*/ 6858000 h 6858000"/>
              <a:gd name="connsiteX7" fmla="*/ 0 w 3393240"/>
              <a:gd name="connsiteY7" fmla="*/ 5754817 h 6858000"/>
              <a:gd name="connsiteX8" fmla="*/ 1822233 w 3393240"/>
              <a:gd name="connsiteY8" fmla="*/ 3422467 h 6858000"/>
              <a:gd name="connsiteX9" fmla="*/ 0 w 3393240"/>
              <a:gd name="connsiteY9" fmla="*/ 1090115 h 6858000"/>
              <a:gd name="connsiteX10" fmla="*/ 0 w 339324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3240" h="6858000">
                <a:moveTo>
                  <a:pt x="0" y="0"/>
                </a:moveTo>
                <a:lnTo>
                  <a:pt x="720451" y="1"/>
                </a:lnTo>
                <a:lnTo>
                  <a:pt x="3393240" y="3421015"/>
                </a:lnTo>
                <a:lnTo>
                  <a:pt x="3391382" y="3422466"/>
                </a:lnTo>
                <a:lnTo>
                  <a:pt x="3393239" y="3423917"/>
                </a:lnTo>
                <a:lnTo>
                  <a:pt x="710239" y="6858000"/>
                </a:lnTo>
                <a:lnTo>
                  <a:pt x="0" y="6858000"/>
                </a:lnTo>
                <a:lnTo>
                  <a:pt x="0" y="5754817"/>
                </a:lnTo>
                <a:lnTo>
                  <a:pt x="1822233" y="3422467"/>
                </a:lnTo>
                <a:lnTo>
                  <a:pt x="0" y="1090115"/>
                </a:lnTo>
                <a:lnTo>
                  <a:pt x="0" y="0"/>
                </a:lnTo>
                <a:close/>
              </a:path>
            </a:pathLst>
          </a:custGeom>
          <a:noFill/>
          <a:ln>
            <a:gradFill>
              <a:gsLst>
                <a:gs pos="0">
                  <a:schemeClr val="accent1">
                    <a:alpha val="5000"/>
                  </a:schemeClr>
                </a:gs>
                <a:gs pos="100000">
                  <a:schemeClr val="accent1">
                    <a:alpha val="50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0" name="任意多边形: 形状 39"/>
          <p:cNvSpPr/>
          <p:nvPr>
            <p:custDataLst>
              <p:tags r:id="rId2"/>
            </p:custDataLst>
          </p:nvPr>
        </p:nvSpPr>
        <p:spPr>
          <a:xfrm>
            <a:off x="319213" y="1"/>
            <a:ext cx="4253614" cy="6858000"/>
          </a:xfrm>
          <a:custGeom>
            <a:avLst/>
            <a:gdLst>
              <a:gd name="connsiteX0" fmla="*/ 0 w 4253614"/>
              <a:gd name="connsiteY0" fmla="*/ 0 h 6858000"/>
              <a:gd name="connsiteX1" fmla="*/ 1572141 w 4253614"/>
              <a:gd name="connsiteY1" fmla="*/ 0 h 6858000"/>
              <a:gd name="connsiteX2" fmla="*/ 4253613 w 4253614"/>
              <a:gd name="connsiteY2" fmla="*/ 3432127 h 6858000"/>
              <a:gd name="connsiteX3" fmla="*/ 4251756 w 4253614"/>
              <a:gd name="connsiteY3" fmla="*/ 3433579 h 6858000"/>
              <a:gd name="connsiteX4" fmla="*/ 4253614 w 4253614"/>
              <a:gd name="connsiteY4" fmla="*/ 3435029 h 6858000"/>
              <a:gd name="connsiteX5" fmla="*/ 1579296 w 4253614"/>
              <a:gd name="connsiteY5" fmla="*/ 6858000 h 6858000"/>
              <a:gd name="connsiteX6" fmla="*/ 7155 w 4253614"/>
              <a:gd name="connsiteY6" fmla="*/ 6857999 h 6858000"/>
              <a:gd name="connsiteX7" fmla="*/ 2682607 w 4253614"/>
              <a:gd name="connsiteY7" fmla="*/ 3433579 h 6858000"/>
              <a:gd name="connsiteX8" fmla="*/ 0 w 4253614"/>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614" h="6858000">
                <a:moveTo>
                  <a:pt x="0" y="0"/>
                </a:moveTo>
                <a:lnTo>
                  <a:pt x="1572141" y="0"/>
                </a:lnTo>
                <a:lnTo>
                  <a:pt x="4253613" y="3432127"/>
                </a:lnTo>
                <a:lnTo>
                  <a:pt x="4251756" y="3433579"/>
                </a:lnTo>
                <a:lnTo>
                  <a:pt x="4253614" y="3435029"/>
                </a:lnTo>
                <a:lnTo>
                  <a:pt x="1579296" y="6858000"/>
                </a:lnTo>
                <a:lnTo>
                  <a:pt x="7155" y="6857999"/>
                </a:lnTo>
                <a:lnTo>
                  <a:pt x="2682607" y="3433579"/>
                </a:lnTo>
                <a:lnTo>
                  <a:pt x="0" y="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7" name="任意多边形: 形状 36"/>
          <p:cNvSpPr/>
          <p:nvPr>
            <p:custDataLst>
              <p:tags r:id="rId3"/>
            </p:custDataLst>
          </p:nvPr>
        </p:nvSpPr>
        <p:spPr>
          <a:xfrm>
            <a:off x="1026" y="0"/>
            <a:ext cx="3856790" cy="6858000"/>
          </a:xfrm>
          <a:custGeom>
            <a:avLst/>
            <a:gdLst>
              <a:gd name="connsiteX0" fmla="*/ 1183999 w 3856790"/>
              <a:gd name="connsiteY0" fmla="*/ 0 h 6858000"/>
              <a:gd name="connsiteX1" fmla="*/ 3856790 w 3856790"/>
              <a:gd name="connsiteY1" fmla="*/ 3421016 h 6858000"/>
              <a:gd name="connsiteX2" fmla="*/ 3854932 w 3856790"/>
              <a:gd name="connsiteY2" fmla="*/ 3422467 h 6858000"/>
              <a:gd name="connsiteX3" fmla="*/ 3856789 w 3856790"/>
              <a:gd name="connsiteY3" fmla="*/ 3423919 h 6858000"/>
              <a:gd name="connsiteX4" fmla="*/ 1173791 w 3856790"/>
              <a:gd name="connsiteY4" fmla="*/ 6858000 h 6858000"/>
              <a:gd name="connsiteX5" fmla="*/ 0 w 3856790"/>
              <a:gd name="connsiteY5" fmla="*/ 6858000 h 6858000"/>
              <a:gd name="connsiteX6" fmla="*/ 0 w 3856790"/>
              <a:gd name="connsiteY6" fmla="*/ 6348134 h 6858000"/>
              <a:gd name="connsiteX7" fmla="*/ 2285782 w 3856790"/>
              <a:gd name="connsiteY7" fmla="*/ 3422467 h 6858000"/>
              <a:gd name="connsiteX8" fmla="*/ 0 w 3856790"/>
              <a:gd name="connsiteY8" fmla="*/ 496800 h 6858000"/>
              <a:gd name="connsiteX9" fmla="*/ 0 w 3856790"/>
              <a:gd name="connsiteY9" fmla="*/ 1 h 6858000"/>
              <a:gd name="connsiteX10" fmla="*/ 1183999 w 385679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790" h="6858000">
                <a:moveTo>
                  <a:pt x="1183999" y="0"/>
                </a:moveTo>
                <a:lnTo>
                  <a:pt x="3856790" y="3421016"/>
                </a:lnTo>
                <a:lnTo>
                  <a:pt x="3854932" y="3422467"/>
                </a:lnTo>
                <a:lnTo>
                  <a:pt x="3856789" y="3423919"/>
                </a:lnTo>
                <a:lnTo>
                  <a:pt x="1173791" y="6858000"/>
                </a:lnTo>
                <a:lnTo>
                  <a:pt x="0" y="6858000"/>
                </a:lnTo>
                <a:lnTo>
                  <a:pt x="0" y="6348134"/>
                </a:lnTo>
                <a:lnTo>
                  <a:pt x="2285782" y="3422467"/>
                </a:lnTo>
                <a:lnTo>
                  <a:pt x="0" y="496800"/>
                </a:lnTo>
                <a:lnTo>
                  <a:pt x="0" y="1"/>
                </a:lnTo>
                <a:lnTo>
                  <a:pt x="1183999" y="0"/>
                </a:lnTo>
                <a:close/>
              </a:path>
            </a:pathLst>
          </a:custGeom>
          <a:gradFill>
            <a:gsLst>
              <a:gs pos="0">
                <a:schemeClr val="accent1">
                  <a:lumMod val="65000"/>
                  <a:lumOff val="35000"/>
                </a:schemeClr>
              </a:gs>
              <a:gs pos="100000">
                <a:schemeClr val="accent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7" name="矩形 6"/>
          <p:cNvSpPr>
            <a:spLocks noChangeAspect="1"/>
          </p:cNvSpPr>
          <p:nvPr>
            <p:custDataLst>
              <p:tags r:id="rId4"/>
            </p:custDataLst>
          </p:nvPr>
        </p:nvSpPr>
        <p:spPr>
          <a:xfrm flipH="1">
            <a:off x="11382893" y="586637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spect="1"/>
          </p:cNvSpPr>
          <p:nvPr>
            <p:custDataLst>
              <p:tags r:id="rId5"/>
            </p:custDataLst>
          </p:nvPr>
        </p:nvSpPr>
        <p:spPr>
          <a:xfrm flipH="1">
            <a:off x="11382893"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p:custDataLst>
              <p:tags r:id="rId6"/>
            </p:custDataLst>
          </p:nvPr>
        </p:nvSpPr>
        <p:spPr>
          <a:xfrm flipH="1">
            <a:off x="11135238" y="586637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custDataLst>
              <p:tags r:id="rId7"/>
            </p:custDataLst>
          </p:nvPr>
        </p:nvSpPr>
        <p:spPr>
          <a:xfrm flipH="1">
            <a:off x="11135238"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p:custDataLst>
              <p:tags r:id="rId8"/>
            </p:custDataLst>
          </p:nvPr>
        </p:nvSpPr>
        <p:spPr>
          <a:xfrm flipH="1">
            <a:off x="10888956"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p:custDataLst>
              <p:tags r:id="rId9"/>
            </p:custDataLst>
          </p:nvPr>
        </p:nvSpPr>
        <p:spPr>
          <a:xfrm flipH="1">
            <a:off x="10641837"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10"/>
            </p:custDataLst>
          </p:nvPr>
        </p:nvSpPr>
        <p:spPr>
          <a:xfrm flipH="1">
            <a:off x="5564051" y="3197355"/>
            <a:ext cx="2484000" cy="18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11"/>
            </p:custDataLst>
          </p:nvPr>
        </p:nvSpPr>
        <p:spPr>
          <a:xfrm>
            <a:off x="5436000" y="3600000"/>
            <a:ext cx="6534000" cy="2055600"/>
          </a:xfrm>
        </p:spPr>
        <p:txBody>
          <a:bodyPr wrap="square" anchor="t">
            <a:normAutofit/>
          </a:bodyPr>
          <a:lstStyle>
            <a:lvl1pPr algn="l">
              <a:defRPr sz="6000"/>
            </a:lvl1pPr>
          </a:lstStyle>
          <a:p>
            <a:r>
              <a:rPr lang="zh-CN" altLang="en-US" dirty="0"/>
              <a:t>单击此处编辑母版标题样式</a:t>
            </a:r>
          </a:p>
        </p:txBody>
      </p:sp>
      <p:sp>
        <p:nvSpPr>
          <p:cNvPr id="8" name="节编号 3"/>
          <p:cNvSpPr>
            <a:spLocks noGrp="1"/>
          </p:cNvSpPr>
          <p:nvPr>
            <p:ph type="body" sz="quarter" idx="13" hasCustomPrompt="1"/>
            <p:custDataLst>
              <p:tags r:id="rId12"/>
            </p:custDataLst>
          </p:nvPr>
        </p:nvSpPr>
        <p:spPr>
          <a:xfrm>
            <a:off x="5436000" y="2005200"/>
            <a:ext cx="3895200" cy="831600"/>
          </a:xfrm>
        </p:spPr>
        <p:txBody>
          <a:bodyPr wrap="none" anchor="b">
            <a:normAutofit/>
          </a:bodyPr>
          <a:lstStyle>
            <a:lvl1pPr marL="0" indent="0" algn="l">
              <a:buNone/>
              <a:defRPr sz="4800" b="1">
                <a:solidFill>
                  <a:schemeClr val="accent1">
                    <a:lumMod val="60000"/>
                    <a:lumOff val="40000"/>
                  </a:schemeClr>
                </a:solidFill>
              </a:defRPr>
            </a:lvl1pPr>
          </a:lstStyle>
          <a:p>
            <a:pPr lvl="0"/>
            <a:r>
              <a:rPr lang="zh-CN" altLang="en-US" dirty="0"/>
              <a:t>节编号</a:t>
            </a:r>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p>
        </p:txBody>
      </p:sp>
      <p:sp>
        <p:nvSpPr>
          <p:cNvPr id="3" name="内容占位符 2"/>
          <p:cNvSpPr>
            <a:spLocks noGrp="1"/>
          </p:cNvSpPr>
          <p:nvPr>
            <p:ph sz="half" idx="1"/>
            <p:custDataLst>
              <p:tags r:id="rId2"/>
            </p:custDataLst>
          </p:nvPr>
        </p:nvSpPr>
        <p:spPr>
          <a:xfrm>
            <a:off x="69596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内容占位符 3"/>
          <p:cNvSpPr>
            <a:spLocks noGrp="1"/>
          </p:cNvSpPr>
          <p:nvPr>
            <p:ph sz="half" idx="2"/>
            <p:custDataLst>
              <p:tags r:id="rId3"/>
            </p:custDataLst>
          </p:nvPr>
        </p:nvSpPr>
        <p:spPr>
          <a:xfrm>
            <a:off x="617220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日期占位符 4"/>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p>
        </p:txBody>
      </p:sp>
      <p:sp>
        <p:nvSpPr>
          <p:cNvPr id="4" name="内容占位符 3"/>
          <p:cNvSpPr>
            <a:spLocks noGrp="1"/>
          </p:cNvSpPr>
          <p:nvPr>
            <p:ph sz="half" idx="2"/>
            <p:custDataLst>
              <p:tags r:id="rId2"/>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p>
        </p:txBody>
      </p:sp>
      <p:sp>
        <p:nvSpPr>
          <p:cNvPr id="6" name="内容占位符 5"/>
          <p:cNvSpPr>
            <a:spLocks noGrp="1"/>
          </p:cNvSpPr>
          <p:nvPr>
            <p:ph sz="quarter" idx="4"/>
            <p:custDataLst>
              <p:tags r:id="rId4"/>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7" name="日期占位符 6"/>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t>‹#›</a:t>
            </a:fld>
            <a:endParaRPr lang="zh-CN" altLang="en-US"/>
          </a:p>
        </p:txBody>
      </p:sp>
      <p:sp>
        <p:nvSpPr>
          <p:cNvPr id="10" name="标题 9"/>
          <p:cNvSpPr>
            <a:spLocks noGrp="1"/>
          </p:cNvSpPr>
          <p:nvPr>
            <p:ph type="title"/>
            <p:custDataLst>
              <p:tags r:id="rId8"/>
            </p:custDataLst>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2025/11/18</a:t>
            </a:fld>
            <a:endParaRPr lang="zh-CN" altLang="en-US" dirty="0"/>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1"/>
            </p:custDataLst>
          </p:nvPr>
        </p:nvSpPr>
        <p:spPr>
          <a:xfrm>
            <a:off x="695960" y="360045"/>
            <a:ext cx="10801985" cy="581787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2025/11/18</a:t>
            </a:fld>
            <a:endParaRPr lang="zh-CN" altLang="en-US"/>
          </a:p>
        </p:txBody>
      </p:sp>
      <p:sp>
        <p:nvSpPr>
          <p:cNvPr id="5" name="页脚占位符 3"/>
          <p:cNvSpPr>
            <a:spLocks noGrp="1"/>
          </p:cNvSpPr>
          <p:nvPr>
            <p:ph type="ftr" sz="quarter" idx="11"/>
            <p:custDataLst>
              <p:tags r:id="rId3"/>
            </p:custDataLst>
          </p:nvPr>
        </p:nvSpPr>
        <p:spPr/>
        <p:txBody>
          <a:bodyPr/>
          <a:lstStyle/>
          <a:p>
            <a:endParaRPr lang="zh-CN" alt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任意多边形: 形状 27"/>
          <p:cNvSpPr/>
          <p:nvPr>
            <p:custDataLst>
              <p:tags r:id="rId13"/>
            </p:custDataLst>
          </p:nvPr>
        </p:nvSpPr>
        <p:spPr>
          <a:xfrm>
            <a:off x="6917887" y="2"/>
            <a:ext cx="2686050" cy="6858000"/>
          </a:xfrm>
          <a:custGeom>
            <a:avLst/>
            <a:gdLst>
              <a:gd name="connsiteX0" fmla="*/ 23 w 4230"/>
              <a:gd name="connsiteY0" fmla="*/ 10800 h 10800"/>
              <a:gd name="connsiteX1" fmla="*/ 4230 w 4230"/>
              <a:gd name="connsiteY1" fmla="*/ 5414 h 10800"/>
              <a:gd name="connsiteX2" fmla="*/ 0 w 4230"/>
              <a:gd name="connsiteY2" fmla="*/ 0 h 10800"/>
            </a:gdLst>
            <a:ahLst/>
            <a:cxnLst>
              <a:cxn ang="0">
                <a:pos x="connsiteX0" y="connsiteY0"/>
              </a:cxn>
              <a:cxn ang="0">
                <a:pos x="connsiteX1" y="connsiteY1"/>
              </a:cxn>
              <a:cxn ang="0">
                <a:pos x="connsiteX2" y="connsiteY2"/>
              </a:cxn>
            </a:cxnLst>
            <a:rect l="l" t="t" r="r" b="b"/>
            <a:pathLst>
              <a:path w="4230" h="10800">
                <a:moveTo>
                  <a:pt x="23" y="10800"/>
                </a:moveTo>
                <a:lnTo>
                  <a:pt x="4230" y="5414"/>
                </a:lnTo>
                <a:lnTo>
                  <a:pt x="0" y="0"/>
                </a:lnTo>
              </a:path>
            </a:pathLst>
          </a:custGeom>
          <a:noFill/>
          <a:ln>
            <a:gradFill>
              <a:gsLst>
                <a:gs pos="0">
                  <a:schemeClr val="accent1">
                    <a:alpha val="3000"/>
                  </a:schemeClr>
                </a:gs>
                <a:gs pos="100000">
                  <a:schemeClr val="accent1">
                    <a:alpha val="8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p>
        </p:txBody>
      </p:sp>
      <p:sp>
        <p:nvSpPr>
          <p:cNvPr id="31" name="任意多边形: 形状 30"/>
          <p:cNvSpPr/>
          <p:nvPr>
            <p:custDataLst>
              <p:tags r:id="rId14"/>
            </p:custDataLst>
          </p:nvPr>
        </p:nvSpPr>
        <p:spPr>
          <a:xfrm>
            <a:off x="7916756" y="0"/>
            <a:ext cx="4124960" cy="6858000"/>
          </a:xfrm>
          <a:custGeom>
            <a:avLst/>
            <a:gdLst>
              <a:gd name="connsiteX0" fmla="*/ 2249 w 6496"/>
              <a:gd name="connsiteY0" fmla="*/ 0 h 10800"/>
              <a:gd name="connsiteX1" fmla="*/ 6496 w 6496"/>
              <a:gd name="connsiteY1" fmla="*/ 5436 h 10800"/>
              <a:gd name="connsiteX2" fmla="*/ 6492 w 6496"/>
              <a:gd name="connsiteY2" fmla="*/ 5438 h 10800"/>
              <a:gd name="connsiteX3" fmla="*/ 6496 w 6496"/>
              <a:gd name="connsiteY3" fmla="*/ 5441 h 10800"/>
              <a:gd name="connsiteX4" fmla="*/ 2309 w 6496"/>
              <a:gd name="connsiteY4" fmla="*/ 10800 h 10800"/>
              <a:gd name="connsiteX5" fmla="*/ 26 w 6496"/>
              <a:gd name="connsiteY5" fmla="*/ 10800 h 10800"/>
              <a:gd name="connsiteX6" fmla="*/ 4230 w 6496"/>
              <a:gd name="connsiteY6" fmla="*/ 5420 h 10800"/>
              <a:gd name="connsiteX7" fmla="*/ 4226 w 6496"/>
              <a:gd name="connsiteY7" fmla="*/ 5417 h 10800"/>
              <a:gd name="connsiteX8" fmla="*/ 4230 w 6496"/>
              <a:gd name="connsiteY8" fmla="*/ 5414 h 10800"/>
              <a:gd name="connsiteX9" fmla="*/ 0 w 6496"/>
              <a:gd name="connsiteY9" fmla="*/ 0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6" h="10800">
                <a:moveTo>
                  <a:pt x="2249" y="0"/>
                </a:moveTo>
                <a:lnTo>
                  <a:pt x="6496" y="5436"/>
                </a:lnTo>
                <a:lnTo>
                  <a:pt x="6492" y="5438"/>
                </a:lnTo>
                <a:lnTo>
                  <a:pt x="6496" y="5441"/>
                </a:lnTo>
                <a:lnTo>
                  <a:pt x="2309" y="10800"/>
                </a:lnTo>
                <a:lnTo>
                  <a:pt x="26" y="10800"/>
                </a:lnTo>
                <a:lnTo>
                  <a:pt x="4230" y="5420"/>
                </a:lnTo>
                <a:lnTo>
                  <a:pt x="4226" y="5417"/>
                </a:lnTo>
                <a:lnTo>
                  <a:pt x="4230" y="5414"/>
                </a:lnTo>
                <a:lnTo>
                  <a:pt x="0" y="0"/>
                </a:lnTo>
              </a:path>
            </a:pathLst>
          </a:custGeom>
          <a:gradFill>
            <a:gsLst>
              <a:gs pos="0">
                <a:schemeClr val="accent1">
                  <a:alpha val="3000"/>
                </a:schemeClr>
              </a:gs>
              <a:gs pos="80000">
                <a:schemeClr val="accent1">
                  <a:alpha val="3000"/>
                </a:schemeClr>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2" name="矩形 11"/>
          <p:cNvSpPr>
            <a:spLocks noChangeAspect="1"/>
          </p:cNvSpPr>
          <p:nvPr>
            <p:custDataLst>
              <p:tags r:id="rId15"/>
            </p:custDataLst>
          </p:nvPr>
        </p:nvSpPr>
        <p:spPr>
          <a:xfrm>
            <a:off x="295210" y="620599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p:custDataLst>
              <p:tags r:id="rId16"/>
            </p:custDataLst>
          </p:nvPr>
        </p:nvSpPr>
        <p:spPr>
          <a:xfrm>
            <a:off x="295210" y="644412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a:spLocks noChangeAspect="1"/>
          </p:cNvSpPr>
          <p:nvPr>
            <p:custDataLst>
              <p:tags r:id="rId17"/>
            </p:custDataLst>
          </p:nvPr>
        </p:nvSpPr>
        <p:spPr>
          <a:xfrm>
            <a:off x="542865" y="620599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spect="1"/>
          </p:cNvSpPr>
          <p:nvPr>
            <p:custDataLst>
              <p:tags r:id="rId18"/>
            </p:custDataLst>
          </p:nvPr>
        </p:nvSpPr>
        <p:spPr>
          <a:xfrm>
            <a:off x="542865" y="644412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spect="1"/>
          </p:cNvSpPr>
          <p:nvPr>
            <p:custDataLst>
              <p:tags r:id="rId19"/>
            </p:custDataLst>
          </p:nvPr>
        </p:nvSpPr>
        <p:spPr>
          <a:xfrm>
            <a:off x="789147" y="644412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custDataLst>
              <p:tags r:id="rId20"/>
            </p:custDataLst>
          </p:nvPr>
        </p:nvSpPr>
        <p:spPr>
          <a:xfrm>
            <a:off x="1036266" y="644412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1"/>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2"/>
            <p:custDataLst>
              <p:tags r:id="rId23"/>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t>2025/11/18</a:t>
            </a:fld>
            <a:endParaRPr lang="zh-CN" altLang="en-US"/>
          </a:p>
        </p:txBody>
      </p:sp>
      <p:sp>
        <p:nvSpPr>
          <p:cNvPr id="5" name="页脚占位符 4"/>
          <p:cNvSpPr>
            <a:spLocks noGrp="1"/>
          </p:cNvSpPr>
          <p:nvPr>
            <p:ph type="ftr" sz="quarter" idx="3"/>
            <p:custDataLst>
              <p:tags r:id="rId24"/>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t>‹#›</a:t>
            </a:fld>
            <a:endParaRPr lang="zh-CN" altLang="en-US"/>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Layout" Target="../slideLayouts/slideLayout1.xml"/><Relationship Id="rId4" Type="http://schemas.openxmlformats.org/officeDocument/2006/relationships/tags" Target="../tags/tag108.xml"/></Relationships>
</file>

<file path=ppt/slides/_rels/slide10.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12.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3.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NULL" TargetMode="Externa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50.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51.jpe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52.jpe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53.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54.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55.jpe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4.tiff"/><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NULL" TargetMode="Externa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NULL" TargetMode="Externa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NULL" TargetMode="Externa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NULL" TargetMode="Externa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9.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p:cNvSpPr>
            <a:spLocks noGrp="1"/>
          </p:cNvSpPr>
          <p:nvPr>
            <p:ph type="ctrTitle"/>
            <p:custDataLst>
              <p:tags r:id="rId2"/>
            </p:custDataLst>
          </p:nvPr>
        </p:nvSpPr>
        <p:spPr/>
        <p:txBody>
          <a:bodyPr/>
          <a:lstStyle/>
          <a:p>
            <a:pPr marL="0" indent="0" algn="l">
              <a:lnSpc>
                <a:spcPct val="100000"/>
              </a:lnSpc>
              <a:spcBef>
                <a:spcPts val="0"/>
              </a:spcBef>
              <a:spcAft>
                <a:spcPts val="0"/>
              </a:spcAft>
              <a:buSzPct val="100000"/>
            </a:pPr>
            <a:r>
              <a:rPr lang="zh-CN" altLang="en-US"/>
              <a:t>化学实验基础（四）</a:t>
            </a:r>
          </a:p>
        </p:txBody>
      </p:sp>
      <p:sp>
        <p:nvSpPr>
          <p:cNvPr id="15" name="副标题"/>
          <p:cNvSpPr>
            <a:spLocks noGrp="1"/>
          </p:cNvSpPr>
          <p:nvPr>
            <p:ph type="subTitle" idx="1"/>
            <p:custDataLst>
              <p:tags r:id="rId3"/>
            </p:custDataLst>
          </p:nvPr>
        </p:nvSpPr>
        <p:spPr/>
        <p:txBody>
          <a:bodyPr/>
          <a:lstStyle/>
          <a:p>
            <a:pPr marL="0" indent="0" algn="l">
              <a:lnSpc>
                <a:spcPct val="100000"/>
              </a:lnSpc>
              <a:spcBef>
                <a:spcPts val="1000"/>
              </a:spcBef>
              <a:spcAft>
                <a:spcPts val="0"/>
              </a:spcAft>
              <a:buSzPct val="100000"/>
            </a:pPr>
            <a:r>
              <a:rPr lang="zh-CN" altLang="en-US" sz="3200"/>
              <a:t>高三化学一轮复习</a:t>
            </a:r>
          </a:p>
        </p:txBody>
      </p:sp>
      <p:sp>
        <p:nvSpPr>
          <p:cNvPr id="16" name="署名"/>
          <p:cNvSpPr>
            <a:spLocks noGrp="1"/>
          </p:cNvSpPr>
          <p:nvPr>
            <p:ph type="body" sz="quarter" idx="17"/>
            <p:custDataLst>
              <p:tags r:id="rId4"/>
            </p:custDataLst>
          </p:nvPr>
        </p:nvSpPr>
        <p:spPr/>
        <p:txBody>
          <a:bodyPr/>
          <a:lstStyle/>
          <a:p>
            <a:pPr marL="0" indent="0" algn="ctr">
              <a:lnSpc>
                <a:spcPct val="100000"/>
              </a:lnSpc>
              <a:spcBef>
                <a:spcPts val="1000"/>
              </a:spcBef>
              <a:spcAft>
                <a:spcPts val="0"/>
              </a:spcAft>
              <a:buSzPct val="100000"/>
            </a:pPr>
            <a:r>
              <a:rPr lang="zh-CN" altLang="en-US" sz="1800"/>
              <a:t>物质的分离与提纯</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t>2.</a:t>
            </a:r>
            <a:r>
              <a:rPr lang="zh-CN" altLang="en-US"/>
              <a:t>依据物理性质选择分离、提纯的方法</a:t>
            </a:r>
          </a:p>
        </p:txBody>
      </p:sp>
      <p:pic>
        <p:nvPicPr>
          <p:cNvPr id="98" name="图片 98" descr="文本, 信件&#10;&#10;中度可信度描述已自动生成"/>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a:xfrm>
            <a:off x="596265" y="1546860"/>
            <a:ext cx="5420360" cy="1755775"/>
          </a:xfrm>
          <a:prstGeom prst="rect">
            <a:avLst/>
          </a:prstGeom>
          <a:noFill/>
          <a:ln>
            <a:noFill/>
          </a:ln>
        </p:spPr>
      </p:pic>
      <p:pic>
        <p:nvPicPr>
          <p:cNvPr id="97" name="图片 97" descr="文本, 信件&#10;&#10;描述已自动生成"/>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6196330" y="1704340"/>
            <a:ext cx="5587365" cy="1554480"/>
          </a:xfrm>
          <a:prstGeom prst="rect">
            <a:avLst/>
          </a:prstGeom>
          <a:noFill/>
          <a:ln>
            <a:noFill/>
          </a:ln>
        </p:spPr>
      </p:pic>
      <p:pic>
        <p:nvPicPr>
          <p:cNvPr id="96" name="图片 96" descr="文本&#10;&#10;描述已自动生成"/>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3402330" y="4165600"/>
            <a:ext cx="6221730" cy="1227455"/>
          </a:xfrm>
          <a:prstGeom prst="rect">
            <a:avLst/>
          </a:prstGeom>
          <a:noFill/>
          <a:ln>
            <a:noFill/>
          </a:ln>
        </p:spPr>
      </p:pic>
      <p:sp>
        <p:nvSpPr>
          <p:cNvPr id="4" name="矩形 3"/>
          <p:cNvSpPr/>
          <p:nvPr/>
        </p:nvSpPr>
        <p:spPr>
          <a:xfrm>
            <a:off x="1187450" y="1482090"/>
            <a:ext cx="146177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nvSpPr>
        <p:spPr>
          <a:xfrm>
            <a:off x="1299845" y="1929765"/>
            <a:ext cx="257810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p:cNvSpPr/>
          <p:nvPr/>
        </p:nvSpPr>
        <p:spPr>
          <a:xfrm>
            <a:off x="1299845" y="2399030"/>
            <a:ext cx="257810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1299845" y="2868295"/>
            <a:ext cx="135001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矩形 8"/>
          <p:cNvSpPr/>
          <p:nvPr/>
        </p:nvSpPr>
        <p:spPr>
          <a:xfrm>
            <a:off x="6423660" y="1546860"/>
            <a:ext cx="198882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6668770" y="1929765"/>
            <a:ext cx="2009775"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6773545" y="2377440"/>
            <a:ext cx="128905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nvSpPr>
        <p:spPr>
          <a:xfrm>
            <a:off x="6668770" y="2868295"/>
            <a:ext cx="97917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矩形 12"/>
          <p:cNvSpPr/>
          <p:nvPr/>
        </p:nvSpPr>
        <p:spPr>
          <a:xfrm>
            <a:off x="4266565" y="4165600"/>
            <a:ext cx="162179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矩形 13"/>
          <p:cNvSpPr/>
          <p:nvPr/>
        </p:nvSpPr>
        <p:spPr>
          <a:xfrm>
            <a:off x="4061460" y="4945380"/>
            <a:ext cx="1710690" cy="4476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t>3.</a:t>
            </a:r>
            <a:r>
              <a:rPr lang="zh-CN" altLang="en-US"/>
              <a:t>物质分离与提纯创新装置（</a:t>
            </a:r>
            <a:r>
              <a:rPr lang="en-US" altLang="zh-CN"/>
              <a:t>1</a:t>
            </a:r>
            <a:r>
              <a:rPr lang="zh-CN" altLang="en-US"/>
              <a:t>）减压过滤</a:t>
            </a:r>
          </a:p>
        </p:txBody>
      </p:sp>
      <p:pic>
        <p:nvPicPr>
          <p:cNvPr id="4" name="内容占位符 3" descr="图示&#10;&#10;描述已自动生成"/>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a:xfrm>
            <a:off x="904875" y="1551940"/>
            <a:ext cx="4079875" cy="4023995"/>
          </a:xfrm>
          <a:prstGeom prst="rect">
            <a:avLst/>
          </a:prstGeom>
          <a:noFill/>
          <a:ln>
            <a:noFill/>
          </a:ln>
        </p:spPr>
      </p:pic>
      <p:sp>
        <p:nvSpPr>
          <p:cNvPr id="5" name="文本框 4"/>
          <p:cNvSpPr txBox="1"/>
          <p:nvPr/>
        </p:nvSpPr>
        <p:spPr>
          <a:xfrm>
            <a:off x="5701665" y="1413510"/>
            <a:ext cx="5795010" cy="4570095"/>
          </a:xfrm>
          <a:prstGeom prst="rect">
            <a:avLst/>
          </a:prstGeom>
        </p:spPr>
        <p:txBody>
          <a:bodyPr>
            <a:noAutofit/>
          </a:bodyPr>
          <a:lstStyle/>
          <a:p>
            <a:pPr marL="0" marR="0" lvl="0" indent="0" algn="just" defTabSz="266700" rtl="0" eaLnBrk="1" fontAlgn="auto" latinLnBrk="0" hangingPunct="1">
              <a:lnSpc>
                <a:spcPct val="125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减压过滤（抽滤）：利用抽气泵时吸滤瓶中的压强减小，以达到固液分离的目的。</a:t>
            </a:r>
          </a:p>
          <a:p>
            <a:pPr marL="0" marR="0" lvl="0" indent="0" algn="just" defTabSz="266700" rtl="0" eaLnBrk="1" fontAlgn="auto" latinLnBrk="0" hangingPunct="1">
              <a:lnSpc>
                <a:spcPct val="125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优点：</a:t>
            </a:r>
            <a:r>
              <a:rPr kumimoji="0" lang="zh-CN" altLang="en-US" sz="2000" b="1" i="0" u="sng"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过滤速率快、得到的固体较为干燥</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a:t>
            </a:r>
          </a:p>
          <a:p>
            <a:pPr marL="0" marR="0" lvl="0" indent="0" algn="just" defTabSz="266700" rtl="0" eaLnBrk="1" fontAlgn="auto" latinLnBrk="0" hangingPunct="1">
              <a:lnSpc>
                <a:spcPct val="125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组成：布氏漏斗、吸滤瓶、胶管、安全瓶、抽气泵、滤纸</a:t>
            </a:r>
          </a:p>
          <a:p>
            <a:pPr marL="0" marR="0" lvl="0" indent="0" algn="just" defTabSz="266700" rtl="0" eaLnBrk="1" fontAlgn="auto" latinLnBrk="0" hangingPunct="1">
              <a:lnSpc>
                <a:spcPct val="125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使用：</a:t>
            </a:r>
            <a:r>
              <a:rPr kumimoji="0" lang="en-US" altLang="zh-CN" sz="2000" b="0" i="0" u="none" strike="noStrike" kern="1200" cap="none" spc="0" normalizeH="0" baseline="0" noProof="0">
                <a:ln>
                  <a:noFill/>
                </a:ln>
                <a:solidFill>
                  <a:srgbClr val="000000"/>
                </a:solidFill>
                <a:effectLst/>
                <a:uLnTx/>
                <a:uFillTx/>
                <a:latin typeface="Times New Roman" panose="02020603050405020304"/>
                <a:ea typeface="宋体" panose="02010600030101010101" pitchFamily="2" charset="-122"/>
                <a:cs typeface="+mn-cs"/>
              </a:rPr>
              <a:t>①</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布氏漏斗下端斜口要远离且</a:t>
            </a:r>
            <a:r>
              <a:rPr kumimoji="0" lang="zh-CN" altLang="en-US" sz="2000" b="1" i="0" u="sng"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面向吸滤瓶支管口</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，以免滤液被吸入支管而进入抽气系统。</a:t>
            </a:r>
          </a:p>
          <a:p>
            <a:pPr marL="0" marR="0" lvl="0" indent="0" algn="just" defTabSz="266700" rtl="0" eaLnBrk="1" fontAlgn="auto" latinLnBrk="0" hangingPunct="1">
              <a:lnSpc>
                <a:spcPct val="125000"/>
              </a:lnSpc>
              <a:spcBef>
                <a:spcPct val="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a:ea typeface="宋体" panose="02010600030101010101" pitchFamily="2" charset="-122"/>
                <a:cs typeface="+mn-cs"/>
              </a:rPr>
              <a:t>②</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安全瓶中导管应</a:t>
            </a:r>
            <a:r>
              <a:rPr kumimoji="0" lang="zh-CN" altLang="en-US" sz="2000" b="1" i="0" u="sng"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左短右长，防止倒吸</a:t>
            </a:r>
          </a:p>
          <a:p>
            <a:pPr marL="0" marR="0" lvl="0" indent="0" algn="just" defTabSz="266700" rtl="0" eaLnBrk="1" fontAlgn="auto" latinLnBrk="0" hangingPunct="1">
              <a:lnSpc>
                <a:spcPct val="125000"/>
              </a:lnSpc>
              <a:spcBef>
                <a:spcPct val="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a:ea typeface="宋体" panose="02010600030101010101" pitchFamily="2" charset="-122"/>
                <a:cs typeface="+mn-cs"/>
              </a:rPr>
              <a:t>③</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停止抽滤时，</a:t>
            </a:r>
            <a:r>
              <a:rPr kumimoji="0" lang="zh-CN" altLang="en-US" sz="2000" b="1" i="0" u="sng"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先打开安全瓶上的活塞，接通大气，使吸滤瓶内恢复常压状态，再关闭抽气泵</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a:t>
            </a:r>
          </a:p>
          <a:p>
            <a:pPr marL="0" marR="0" lvl="0" indent="0" algn="just" defTabSz="266700" rtl="0" eaLnBrk="1" fontAlgn="auto" latinLnBrk="0" hangingPunct="1">
              <a:lnSpc>
                <a:spcPct val="125000"/>
              </a:lnSpc>
              <a:spcBef>
                <a:spcPct val="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a:ea typeface="宋体" panose="02010600030101010101" pitchFamily="2" charset="-122"/>
                <a:cs typeface="+mn-cs"/>
              </a:rPr>
              <a:t>④</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洗涤漏斗内的固体时，可直接用少量洗涤剂淋洒在固体上，然后再抽滤一次</a:t>
            </a:r>
          </a:p>
          <a:p>
            <a:pPr marL="0" marR="0" lvl="0" indent="0" algn="l" defTabSz="2667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panose="02020603050405020304"/>
                <a:ea typeface="宋体" panose="02010600030101010101" pitchFamily="2" charset="-122"/>
                <a:cs typeface="+mn-cs"/>
              </a:rPr>
              <a:t>⑤</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减压过滤</a:t>
            </a:r>
            <a:r>
              <a:rPr kumimoji="0" lang="zh-CN" altLang="en-US" sz="2000" b="1" i="0" u="sng"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不宜过滤胶状沉淀或颗粒太小的沉淀</a:t>
            </a:r>
            <a:r>
              <a:rPr kumimoji="0" lang="zh-CN" altLang="en-US" sz="20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a:t>
            </a:r>
          </a:p>
        </p:txBody>
      </p:sp>
    </p:spTree>
    <p:custDataLst>
      <p:tags r:id="rId1"/>
    </p:custDataLst>
    <p:extLst>
      <p:ext uri="{BB962C8B-B14F-4D97-AF65-F5344CB8AC3E}">
        <p14:creationId xmlns:p14="http://schemas.microsoft.com/office/powerpoint/2010/main" val="395677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23A292-D5F1-A4D3-5212-DA43CA192373}"/>
              </a:ext>
            </a:extLst>
          </p:cNvPr>
          <p:cNvPicPr>
            <a:picLocks noChangeAspect="1"/>
          </p:cNvPicPr>
          <p:nvPr/>
        </p:nvPicPr>
        <p:blipFill>
          <a:blip r:embed="rId2"/>
          <a:stretch>
            <a:fillRect/>
          </a:stretch>
        </p:blipFill>
        <p:spPr>
          <a:xfrm>
            <a:off x="659399" y="134557"/>
            <a:ext cx="6598343" cy="3678553"/>
          </a:xfrm>
          <a:prstGeom prst="rect">
            <a:avLst/>
          </a:prstGeom>
        </p:spPr>
      </p:pic>
      <p:pic>
        <p:nvPicPr>
          <p:cNvPr id="7" name="图片 6">
            <a:extLst>
              <a:ext uri="{FF2B5EF4-FFF2-40B4-BE49-F238E27FC236}">
                <a16:creationId xmlns:a16="http://schemas.microsoft.com/office/drawing/2014/main" id="{E37E1C46-0066-6FE4-4299-40FCB77D752B}"/>
              </a:ext>
            </a:extLst>
          </p:cNvPr>
          <p:cNvPicPr>
            <a:picLocks noChangeAspect="1"/>
          </p:cNvPicPr>
          <p:nvPr/>
        </p:nvPicPr>
        <p:blipFill>
          <a:blip r:embed="rId3"/>
          <a:stretch>
            <a:fillRect/>
          </a:stretch>
        </p:blipFill>
        <p:spPr>
          <a:xfrm>
            <a:off x="5033862" y="3563557"/>
            <a:ext cx="6498739" cy="3294443"/>
          </a:xfrm>
          <a:prstGeom prst="rect">
            <a:avLst/>
          </a:prstGeom>
        </p:spPr>
      </p:pic>
    </p:spTree>
    <p:extLst>
      <p:ext uri="{BB962C8B-B14F-4D97-AF65-F5344CB8AC3E}">
        <p14:creationId xmlns:p14="http://schemas.microsoft.com/office/powerpoint/2010/main" val="170864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477F-710A-11F7-36C4-E396FA69704C}"/>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622EA8E8-496D-C5E5-1FDE-3EF2C75F9410}"/>
              </a:ext>
            </a:extLst>
          </p:cNvPr>
          <p:cNvPicPr>
            <a:picLocks noChangeAspect="1"/>
          </p:cNvPicPr>
          <p:nvPr/>
        </p:nvPicPr>
        <p:blipFill>
          <a:blip r:embed="rId2"/>
          <a:stretch>
            <a:fillRect/>
          </a:stretch>
        </p:blipFill>
        <p:spPr>
          <a:xfrm>
            <a:off x="617947" y="371857"/>
            <a:ext cx="4843881" cy="3459914"/>
          </a:xfrm>
          <a:prstGeom prst="rect">
            <a:avLst/>
          </a:prstGeom>
        </p:spPr>
      </p:pic>
      <p:pic>
        <p:nvPicPr>
          <p:cNvPr id="5" name="图片 4">
            <a:extLst>
              <a:ext uri="{FF2B5EF4-FFF2-40B4-BE49-F238E27FC236}">
                <a16:creationId xmlns:a16="http://schemas.microsoft.com/office/drawing/2014/main" id="{928A45C7-62FB-CF41-2AEC-32C61247BED0}"/>
              </a:ext>
            </a:extLst>
          </p:cNvPr>
          <p:cNvPicPr>
            <a:picLocks noChangeAspect="1"/>
          </p:cNvPicPr>
          <p:nvPr/>
        </p:nvPicPr>
        <p:blipFill>
          <a:blip r:embed="rId3"/>
          <a:stretch>
            <a:fillRect/>
          </a:stretch>
        </p:blipFill>
        <p:spPr>
          <a:xfrm>
            <a:off x="5064513" y="1918544"/>
            <a:ext cx="6922214" cy="3020911"/>
          </a:xfrm>
          <a:prstGeom prst="rect">
            <a:avLst/>
          </a:prstGeom>
        </p:spPr>
      </p:pic>
      <p:pic>
        <p:nvPicPr>
          <p:cNvPr id="7" name="图片 6">
            <a:extLst>
              <a:ext uri="{FF2B5EF4-FFF2-40B4-BE49-F238E27FC236}">
                <a16:creationId xmlns:a16="http://schemas.microsoft.com/office/drawing/2014/main" id="{7AED02D2-B2E4-A8BE-8279-12E37E405592}"/>
              </a:ext>
            </a:extLst>
          </p:cNvPr>
          <p:cNvPicPr>
            <a:picLocks noChangeAspect="1"/>
          </p:cNvPicPr>
          <p:nvPr/>
        </p:nvPicPr>
        <p:blipFill>
          <a:blip r:embed="rId4"/>
          <a:stretch>
            <a:fillRect/>
          </a:stretch>
        </p:blipFill>
        <p:spPr>
          <a:xfrm>
            <a:off x="549915" y="4327911"/>
            <a:ext cx="4582630" cy="2101093"/>
          </a:xfrm>
          <a:prstGeom prst="rect">
            <a:avLst/>
          </a:prstGeom>
        </p:spPr>
      </p:pic>
    </p:spTree>
    <p:extLst>
      <p:ext uri="{BB962C8B-B14F-4D97-AF65-F5344CB8AC3E}">
        <p14:creationId xmlns:p14="http://schemas.microsoft.com/office/powerpoint/2010/main" val="364976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DC2F-29E5-2C7A-DB4C-36DF2C45136D}"/>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23684507-C2A2-F6E4-47B2-FA82465E036A}"/>
              </a:ext>
            </a:extLst>
          </p:cNvPr>
          <p:cNvPicPr>
            <a:picLocks noChangeAspect="1"/>
          </p:cNvPicPr>
          <p:nvPr/>
        </p:nvPicPr>
        <p:blipFill>
          <a:blip r:embed="rId2"/>
          <a:stretch>
            <a:fillRect/>
          </a:stretch>
        </p:blipFill>
        <p:spPr>
          <a:xfrm>
            <a:off x="471620" y="340804"/>
            <a:ext cx="6585426" cy="2769399"/>
          </a:xfrm>
          <a:prstGeom prst="rect">
            <a:avLst/>
          </a:prstGeom>
        </p:spPr>
      </p:pic>
      <p:pic>
        <p:nvPicPr>
          <p:cNvPr id="5" name="图片 4">
            <a:extLst>
              <a:ext uri="{FF2B5EF4-FFF2-40B4-BE49-F238E27FC236}">
                <a16:creationId xmlns:a16="http://schemas.microsoft.com/office/drawing/2014/main" id="{DB1C17C4-7279-913A-3584-7F65F980E1B4}"/>
              </a:ext>
            </a:extLst>
          </p:cNvPr>
          <p:cNvPicPr>
            <a:picLocks noChangeAspect="1"/>
          </p:cNvPicPr>
          <p:nvPr/>
        </p:nvPicPr>
        <p:blipFill>
          <a:blip r:embed="rId3"/>
          <a:stretch>
            <a:fillRect/>
          </a:stretch>
        </p:blipFill>
        <p:spPr>
          <a:xfrm>
            <a:off x="1718323" y="3200199"/>
            <a:ext cx="9542207" cy="3316997"/>
          </a:xfrm>
          <a:prstGeom prst="rect">
            <a:avLst/>
          </a:prstGeom>
        </p:spPr>
      </p:pic>
    </p:spTree>
    <p:extLst>
      <p:ext uri="{BB962C8B-B14F-4D97-AF65-F5344CB8AC3E}">
        <p14:creationId xmlns:p14="http://schemas.microsoft.com/office/powerpoint/2010/main" val="78419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3088-5A07-43ED-EFB8-40AE2251E4C3}"/>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F9B3AF3D-1816-DFB3-7108-EC1648DF6928}"/>
              </a:ext>
            </a:extLst>
          </p:cNvPr>
          <p:cNvPicPr>
            <a:picLocks noChangeAspect="1"/>
          </p:cNvPicPr>
          <p:nvPr/>
        </p:nvPicPr>
        <p:blipFill>
          <a:blip r:embed="rId2"/>
          <a:stretch>
            <a:fillRect/>
          </a:stretch>
        </p:blipFill>
        <p:spPr>
          <a:xfrm>
            <a:off x="1181914" y="617077"/>
            <a:ext cx="9344205" cy="4869323"/>
          </a:xfrm>
          <a:prstGeom prst="rect">
            <a:avLst/>
          </a:prstGeom>
        </p:spPr>
      </p:pic>
    </p:spTree>
    <p:extLst>
      <p:ext uri="{BB962C8B-B14F-4D97-AF65-F5344CB8AC3E}">
        <p14:creationId xmlns:p14="http://schemas.microsoft.com/office/powerpoint/2010/main" val="102934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888BC-F8E3-632F-BAB2-B75D230C2D16}"/>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B1A6FA92-8844-B32E-C42F-CF2312E3CB62}"/>
              </a:ext>
            </a:extLst>
          </p:cNvPr>
          <p:cNvPicPr>
            <a:picLocks noChangeAspect="1"/>
          </p:cNvPicPr>
          <p:nvPr/>
        </p:nvPicPr>
        <p:blipFill>
          <a:blip r:embed="rId2"/>
          <a:stretch>
            <a:fillRect/>
          </a:stretch>
        </p:blipFill>
        <p:spPr>
          <a:xfrm>
            <a:off x="575036" y="100054"/>
            <a:ext cx="5962613" cy="3978225"/>
          </a:xfrm>
          <a:prstGeom prst="rect">
            <a:avLst/>
          </a:prstGeom>
        </p:spPr>
      </p:pic>
      <p:pic>
        <p:nvPicPr>
          <p:cNvPr id="5" name="图片 4">
            <a:extLst>
              <a:ext uri="{FF2B5EF4-FFF2-40B4-BE49-F238E27FC236}">
                <a16:creationId xmlns:a16="http://schemas.microsoft.com/office/drawing/2014/main" id="{30205C32-D799-19F2-6380-E27D8B410361}"/>
              </a:ext>
            </a:extLst>
          </p:cNvPr>
          <p:cNvPicPr>
            <a:picLocks noChangeAspect="1"/>
          </p:cNvPicPr>
          <p:nvPr/>
        </p:nvPicPr>
        <p:blipFill>
          <a:blip r:embed="rId3"/>
          <a:stretch>
            <a:fillRect/>
          </a:stretch>
        </p:blipFill>
        <p:spPr>
          <a:xfrm>
            <a:off x="7416421" y="370935"/>
            <a:ext cx="3618187" cy="2527774"/>
          </a:xfrm>
          <a:prstGeom prst="rect">
            <a:avLst/>
          </a:prstGeom>
        </p:spPr>
      </p:pic>
      <p:pic>
        <p:nvPicPr>
          <p:cNvPr id="7" name="图片 6">
            <a:extLst>
              <a:ext uri="{FF2B5EF4-FFF2-40B4-BE49-F238E27FC236}">
                <a16:creationId xmlns:a16="http://schemas.microsoft.com/office/drawing/2014/main" id="{A5ED4856-3BF0-82F2-E412-1F89D1745757}"/>
              </a:ext>
            </a:extLst>
          </p:cNvPr>
          <p:cNvPicPr>
            <a:picLocks noChangeAspect="1"/>
          </p:cNvPicPr>
          <p:nvPr/>
        </p:nvPicPr>
        <p:blipFill>
          <a:blip r:embed="rId4"/>
          <a:stretch>
            <a:fillRect/>
          </a:stretch>
        </p:blipFill>
        <p:spPr>
          <a:xfrm>
            <a:off x="6289113" y="4078279"/>
            <a:ext cx="5171032" cy="1917785"/>
          </a:xfrm>
          <a:prstGeom prst="rect">
            <a:avLst/>
          </a:prstGeom>
        </p:spPr>
      </p:pic>
    </p:spTree>
    <p:extLst>
      <p:ext uri="{BB962C8B-B14F-4D97-AF65-F5344CB8AC3E}">
        <p14:creationId xmlns:p14="http://schemas.microsoft.com/office/powerpoint/2010/main" val="102335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C1121-F99A-7F03-06E8-E9E5515D78A6}"/>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F4A54D44-4EB2-2EC6-B607-D2982D3431DE}"/>
              </a:ext>
            </a:extLst>
          </p:cNvPr>
          <p:cNvPicPr>
            <a:picLocks noChangeAspect="1"/>
          </p:cNvPicPr>
          <p:nvPr/>
        </p:nvPicPr>
        <p:blipFill>
          <a:blip r:embed="rId2"/>
          <a:stretch>
            <a:fillRect/>
          </a:stretch>
        </p:blipFill>
        <p:spPr>
          <a:xfrm>
            <a:off x="955449" y="403635"/>
            <a:ext cx="6439341" cy="5244496"/>
          </a:xfrm>
          <a:prstGeom prst="rect">
            <a:avLst/>
          </a:prstGeom>
        </p:spPr>
      </p:pic>
      <p:pic>
        <p:nvPicPr>
          <p:cNvPr id="5" name="图片 4">
            <a:extLst>
              <a:ext uri="{FF2B5EF4-FFF2-40B4-BE49-F238E27FC236}">
                <a16:creationId xmlns:a16="http://schemas.microsoft.com/office/drawing/2014/main" id="{98150056-ABB9-63F0-2FC3-9BB8BA202774}"/>
              </a:ext>
            </a:extLst>
          </p:cNvPr>
          <p:cNvPicPr>
            <a:picLocks noChangeAspect="1"/>
          </p:cNvPicPr>
          <p:nvPr/>
        </p:nvPicPr>
        <p:blipFill>
          <a:blip r:embed="rId3"/>
          <a:stretch>
            <a:fillRect/>
          </a:stretch>
        </p:blipFill>
        <p:spPr>
          <a:xfrm>
            <a:off x="7310817" y="961051"/>
            <a:ext cx="4766643" cy="3268825"/>
          </a:xfrm>
          <a:prstGeom prst="rect">
            <a:avLst/>
          </a:prstGeom>
        </p:spPr>
      </p:pic>
    </p:spTree>
    <p:extLst>
      <p:ext uri="{BB962C8B-B14F-4D97-AF65-F5344CB8AC3E}">
        <p14:creationId xmlns:p14="http://schemas.microsoft.com/office/powerpoint/2010/main" val="88626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80CE-DE3A-592E-E6A3-CB07E35453DC}"/>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2DD03448-1BAE-8A86-08E3-FE02952BDF86}"/>
              </a:ext>
            </a:extLst>
          </p:cNvPr>
          <p:cNvPicPr>
            <a:picLocks noChangeAspect="1"/>
          </p:cNvPicPr>
          <p:nvPr/>
        </p:nvPicPr>
        <p:blipFill>
          <a:blip r:embed="rId2"/>
          <a:stretch>
            <a:fillRect/>
          </a:stretch>
        </p:blipFill>
        <p:spPr>
          <a:xfrm>
            <a:off x="448830" y="1318727"/>
            <a:ext cx="6158550" cy="5006072"/>
          </a:xfrm>
          <a:prstGeom prst="rect">
            <a:avLst/>
          </a:prstGeom>
        </p:spPr>
      </p:pic>
      <p:pic>
        <p:nvPicPr>
          <p:cNvPr id="5" name="图片 4">
            <a:extLst>
              <a:ext uri="{FF2B5EF4-FFF2-40B4-BE49-F238E27FC236}">
                <a16:creationId xmlns:a16="http://schemas.microsoft.com/office/drawing/2014/main" id="{1B5D45B4-18C0-929F-9DB1-A075F818DBA1}"/>
              </a:ext>
            </a:extLst>
          </p:cNvPr>
          <p:cNvPicPr>
            <a:picLocks noChangeAspect="1"/>
          </p:cNvPicPr>
          <p:nvPr/>
        </p:nvPicPr>
        <p:blipFill>
          <a:blip r:embed="rId3"/>
          <a:stretch>
            <a:fillRect/>
          </a:stretch>
        </p:blipFill>
        <p:spPr>
          <a:xfrm>
            <a:off x="6806668" y="567992"/>
            <a:ext cx="5520106" cy="3780073"/>
          </a:xfrm>
          <a:prstGeom prst="rect">
            <a:avLst/>
          </a:prstGeom>
        </p:spPr>
      </p:pic>
    </p:spTree>
    <p:extLst>
      <p:ext uri="{BB962C8B-B14F-4D97-AF65-F5344CB8AC3E}">
        <p14:creationId xmlns:p14="http://schemas.microsoft.com/office/powerpoint/2010/main" val="337816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76465-F8A0-599A-5085-2C971990C8D8}"/>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510D166C-AF1E-B70C-36E0-A7D11AA65798}"/>
              </a:ext>
            </a:extLst>
          </p:cNvPr>
          <p:cNvPicPr>
            <a:picLocks noChangeAspect="1"/>
          </p:cNvPicPr>
          <p:nvPr/>
        </p:nvPicPr>
        <p:blipFill>
          <a:blip r:embed="rId2"/>
          <a:stretch>
            <a:fillRect/>
          </a:stretch>
        </p:blipFill>
        <p:spPr>
          <a:xfrm>
            <a:off x="743571" y="886399"/>
            <a:ext cx="5850984" cy="5060311"/>
          </a:xfrm>
          <a:prstGeom prst="rect">
            <a:avLst/>
          </a:prstGeom>
        </p:spPr>
      </p:pic>
      <p:pic>
        <p:nvPicPr>
          <p:cNvPr id="5" name="图片 4">
            <a:extLst>
              <a:ext uri="{FF2B5EF4-FFF2-40B4-BE49-F238E27FC236}">
                <a16:creationId xmlns:a16="http://schemas.microsoft.com/office/drawing/2014/main" id="{B245C117-42E2-3119-8F0E-30BF40E1E839}"/>
              </a:ext>
            </a:extLst>
          </p:cNvPr>
          <p:cNvPicPr>
            <a:picLocks noChangeAspect="1"/>
          </p:cNvPicPr>
          <p:nvPr/>
        </p:nvPicPr>
        <p:blipFill>
          <a:blip r:embed="rId3"/>
          <a:stretch>
            <a:fillRect/>
          </a:stretch>
        </p:blipFill>
        <p:spPr>
          <a:xfrm>
            <a:off x="6698201" y="1628138"/>
            <a:ext cx="5163069" cy="2122768"/>
          </a:xfrm>
          <a:prstGeom prst="rect">
            <a:avLst/>
          </a:prstGeom>
        </p:spPr>
      </p:pic>
    </p:spTree>
    <p:extLst>
      <p:ext uri="{BB962C8B-B14F-4D97-AF65-F5344CB8AC3E}">
        <p14:creationId xmlns:p14="http://schemas.microsoft.com/office/powerpoint/2010/main" val="24190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22960" y="972775"/>
            <a:ext cx="10800000" cy="720000"/>
          </a:xfrm>
        </p:spPr>
        <p:txBody>
          <a:bodyPr/>
          <a:lstStyle/>
          <a:p>
            <a:r>
              <a:rPr lang="zh-CN" dirty="0"/>
              <a:t>（</a:t>
            </a:r>
            <a:r>
              <a:rPr lang="en-US" altLang="zh-CN" dirty="0"/>
              <a:t>1</a:t>
            </a:r>
            <a:r>
              <a:rPr lang="zh-CN" dirty="0"/>
              <a:t>）过滤</a:t>
            </a:r>
          </a:p>
        </p:txBody>
      </p:sp>
      <p:pic>
        <p:nvPicPr>
          <p:cNvPr id="6" name="图片 5">
            <a:extLst>
              <a:ext uri="{FF2B5EF4-FFF2-40B4-BE49-F238E27FC236}">
                <a16:creationId xmlns:a16="http://schemas.microsoft.com/office/drawing/2014/main" id="{A8B8DE72-ACF0-0C0B-E79A-12232EBD710D}"/>
              </a:ext>
            </a:extLst>
          </p:cNvPr>
          <p:cNvPicPr>
            <a:picLocks noChangeAspect="1"/>
          </p:cNvPicPr>
          <p:nvPr/>
        </p:nvPicPr>
        <p:blipFill>
          <a:blip r:embed="rId4"/>
          <a:stretch>
            <a:fillRect/>
          </a:stretch>
        </p:blipFill>
        <p:spPr>
          <a:xfrm>
            <a:off x="441001" y="1721268"/>
            <a:ext cx="11010769" cy="4094815"/>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AF6E0-A637-DDE5-D86B-81D12A43348D}"/>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3062B6D9-B6E4-0ADA-2562-4D35CC535B11}"/>
              </a:ext>
            </a:extLst>
          </p:cNvPr>
          <p:cNvPicPr>
            <a:picLocks noChangeAspect="1"/>
          </p:cNvPicPr>
          <p:nvPr/>
        </p:nvPicPr>
        <p:blipFill>
          <a:blip r:embed="rId2"/>
          <a:stretch>
            <a:fillRect/>
          </a:stretch>
        </p:blipFill>
        <p:spPr>
          <a:xfrm>
            <a:off x="827856" y="830805"/>
            <a:ext cx="9414762" cy="3772298"/>
          </a:xfrm>
          <a:prstGeom prst="rect">
            <a:avLst/>
          </a:prstGeom>
        </p:spPr>
      </p:pic>
      <p:pic>
        <p:nvPicPr>
          <p:cNvPr id="5" name="图片 4">
            <a:extLst>
              <a:ext uri="{FF2B5EF4-FFF2-40B4-BE49-F238E27FC236}">
                <a16:creationId xmlns:a16="http://schemas.microsoft.com/office/drawing/2014/main" id="{7E6FD184-8566-FD1E-D2D9-0597CE91FCE7}"/>
              </a:ext>
            </a:extLst>
          </p:cNvPr>
          <p:cNvPicPr>
            <a:picLocks noChangeAspect="1"/>
          </p:cNvPicPr>
          <p:nvPr/>
        </p:nvPicPr>
        <p:blipFill>
          <a:blip r:embed="rId3"/>
          <a:stretch>
            <a:fillRect/>
          </a:stretch>
        </p:blipFill>
        <p:spPr>
          <a:xfrm>
            <a:off x="1722509" y="4862460"/>
            <a:ext cx="5406078" cy="1268883"/>
          </a:xfrm>
          <a:prstGeom prst="rect">
            <a:avLst/>
          </a:prstGeom>
        </p:spPr>
      </p:pic>
    </p:spTree>
    <p:extLst>
      <p:ext uri="{BB962C8B-B14F-4D97-AF65-F5344CB8AC3E}">
        <p14:creationId xmlns:p14="http://schemas.microsoft.com/office/powerpoint/2010/main" val="342299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9397-7E33-F3C9-1D5C-004ACBC5506F}"/>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40B2548E-163D-2B53-2784-C18F9737AD78}"/>
              </a:ext>
            </a:extLst>
          </p:cNvPr>
          <p:cNvPicPr>
            <a:picLocks noChangeAspect="1"/>
          </p:cNvPicPr>
          <p:nvPr/>
        </p:nvPicPr>
        <p:blipFill>
          <a:blip r:embed="rId2"/>
          <a:stretch>
            <a:fillRect/>
          </a:stretch>
        </p:blipFill>
        <p:spPr>
          <a:xfrm>
            <a:off x="616034" y="619207"/>
            <a:ext cx="11385174" cy="6167258"/>
          </a:xfrm>
          <a:prstGeom prst="rect">
            <a:avLst/>
          </a:prstGeom>
        </p:spPr>
      </p:pic>
    </p:spTree>
    <p:extLst>
      <p:ext uri="{BB962C8B-B14F-4D97-AF65-F5344CB8AC3E}">
        <p14:creationId xmlns:p14="http://schemas.microsoft.com/office/powerpoint/2010/main" val="254989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3B73-30FF-9DA3-2840-78BF7F5DE6FF}"/>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206E4804-A5D5-957E-58D0-39156C68887F}"/>
              </a:ext>
            </a:extLst>
          </p:cNvPr>
          <p:cNvPicPr>
            <a:picLocks noChangeAspect="1"/>
          </p:cNvPicPr>
          <p:nvPr/>
        </p:nvPicPr>
        <p:blipFill>
          <a:blip r:embed="rId2"/>
          <a:stretch>
            <a:fillRect/>
          </a:stretch>
        </p:blipFill>
        <p:spPr>
          <a:xfrm>
            <a:off x="852520" y="495630"/>
            <a:ext cx="8814874" cy="4885023"/>
          </a:xfrm>
          <a:prstGeom prst="rect">
            <a:avLst/>
          </a:prstGeom>
        </p:spPr>
      </p:pic>
    </p:spTree>
    <p:extLst>
      <p:ext uri="{BB962C8B-B14F-4D97-AF65-F5344CB8AC3E}">
        <p14:creationId xmlns:p14="http://schemas.microsoft.com/office/powerpoint/2010/main" val="52002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12E59-F1A4-A3FB-4269-9D99671D2384}"/>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1690EA59-79A1-D967-AD12-351EFF58DB4A}"/>
              </a:ext>
            </a:extLst>
          </p:cNvPr>
          <p:cNvPicPr>
            <a:picLocks noChangeAspect="1"/>
          </p:cNvPicPr>
          <p:nvPr/>
        </p:nvPicPr>
        <p:blipFill>
          <a:blip r:embed="rId2"/>
          <a:stretch>
            <a:fillRect/>
          </a:stretch>
        </p:blipFill>
        <p:spPr>
          <a:xfrm>
            <a:off x="1283958" y="961093"/>
            <a:ext cx="10427349" cy="4537748"/>
          </a:xfrm>
          <a:prstGeom prst="rect">
            <a:avLst/>
          </a:prstGeom>
        </p:spPr>
      </p:pic>
    </p:spTree>
    <p:extLst>
      <p:ext uri="{BB962C8B-B14F-4D97-AF65-F5344CB8AC3E}">
        <p14:creationId xmlns:p14="http://schemas.microsoft.com/office/powerpoint/2010/main" val="165218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CDD49-F963-9BA7-6468-5B6211E7D686}"/>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CA3B72AD-9E59-8020-9580-A03BF1DC56DD}"/>
              </a:ext>
            </a:extLst>
          </p:cNvPr>
          <p:cNvPicPr>
            <a:picLocks noChangeAspect="1"/>
          </p:cNvPicPr>
          <p:nvPr/>
        </p:nvPicPr>
        <p:blipFill>
          <a:blip r:embed="rId2"/>
          <a:stretch>
            <a:fillRect/>
          </a:stretch>
        </p:blipFill>
        <p:spPr>
          <a:xfrm>
            <a:off x="893093" y="657699"/>
            <a:ext cx="10741849" cy="5581369"/>
          </a:xfrm>
          <a:prstGeom prst="rect">
            <a:avLst/>
          </a:prstGeom>
        </p:spPr>
      </p:pic>
    </p:spTree>
    <p:extLst>
      <p:ext uri="{BB962C8B-B14F-4D97-AF65-F5344CB8AC3E}">
        <p14:creationId xmlns:p14="http://schemas.microsoft.com/office/powerpoint/2010/main" val="424154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C8063-429A-E4A7-0934-D9A8AD993B3B}"/>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649E71A2-02BA-8DA2-8895-C693B3B5C834}"/>
              </a:ext>
            </a:extLst>
          </p:cNvPr>
          <p:cNvPicPr>
            <a:picLocks noChangeAspect="1"/>
          </p:cNvPicPr>
          <p:nvPr/>
        </p:nvPicPr>
        <p:blipFill>
          <a:blip r:embed="rId2"/>
          <a:stretch>
            <a:fillRect/>
          </a:stretch>
        </p:blipFill>
        <p:spPr>
          <a:xfrm>
            <a:off x="974743" y="470994"/>
            <a:ext cx="8925395" cy="4474230"/>
          </a:xfrm>
          <a:prstGeom prst="rect">
            <a:avLst/>
          </a:prstGeom>
        </p:spPr>
      </p:pic>
    </p:spTree>
    <p:extLst>
      <p:ext uri="{BB962C8B-B14F-4D97-AF65-F5344CB8AC3E}">
        <p14:creationId xmlns:p14="http://schemas.microsoft.com/office/powerpoint/2010/main" val="2890342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3D68B-9904-D4B3-6731-08274D453727}"/>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C933C8FC-014F-8A37-6563-A6435B89BCD0}"/>
              </a:ext>
            </a:extLst>
          </p:cNvPr>
          <p:cNvPicPr>
            <a:picLocks noChangeAspect="1"/>
          </p:cNvPicPr>
          <p:nvPr/>
        </p:nvPicPr>
        <p:blipFill>
          <a:blip r:embed="rId2"/>
          <a:stretch>
            <a:fillRect/>
          </a:stretch>
        </p:blipFill>
        <p:spPr>
          <a:xfrm>
            <a:off x="365413" y="1282413"/>
            <a:ext cx="12018244" cy="3669032"/>
          </a:xfrm>
          <a:prstGeom prst="rect">
            <a:avLst/>
          </a:prstGeom>
        </p:spPr>
      </p:pic>
    </p:spTree>
    <p:extLst>
      <p:ext uri="{BB962C8B-B14F-4D97-AF65-F5344CB8AC3E}">
        <p14:creationId xmlns:p14="http://schemas.microsoft.com/office/powerpoint/2010/main" val="3242780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73EA1-CF66-9AA4-C56F-297FC6380BCA}"/>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DBECDF95-1AF5-A323-A6BA-4F8E0985AE08}"/>
              </a:ext>
            </a:extLst>
          </p:cNvPr>
          <p:cNvPicPr>
            <a:picLocks noChangeAspect="1"/>
          </p:cNvPicPr>
          <p:nvPr/>
        </p:nvPicPr>
        <p:blipFill>
          <a:blip r:embed="rId2"/>
          <a:stretch>
            <a:fillRect/>
          </a:stretch>
        </p:blipFill>
        <p:spPr>
          <a:xfrm>
            <a:off x="212340" y="143069"/>
            <a:ext cx="5089818" cy="4136571"/>
          </a:xfrm>
          <a:prstGeom prst="rect">
            <a:avLst/>
          </a:prstGeom>
        </p:spPr>
      </p:pic>
      <p:pic>
        <p:nvPicPr>
          <p:cNvPr id="5" name="图片 4">
            <a:extLst>
              <a:ext uri="{FF2B5EF4-FFF2-40B4-BE49-F238E27FC236}">
                <a16:creationId xmlns:a16="http://schemas.microsoft.com/office/drawing/2014/main" id="{2F35E51B-AEA4-9231-29CA-00D4AB8B5B7D}"/>
              </a:ext>
            </a:extLst>
          </p:cNvPr>
          <p:cNvPicPr>
            <a:picLocks noChangeAspect="1"/>
          </p:cNvPicPr>
          <p:nvPr/>
        </p:nvPicPr>
        <p:blipFill>
          <a:blip r:embed="rId3"/>
          <a:stretch>
            <a:fillRect/>
          </a:stretch>
        </p:blipFill>
        <p:spPr>
          <a:xfrm>
            <a:off x="5252395" y="647205"/>
            <a:ext cx="6677094" cy="2564081"/>
          </a:xfrm>
          <a:prstGeom prst="rect">
            <a:avLst/>
          </a:prstGeom>
        </p:spPr>
      </p:pic>
      <p:pic>
        <p:nvPicPr>
          <p:cNvPr id="7" name="图片 6">
            <a:extLst>
              <a:ext uri="{FF2B5EF4-FFF2-40B4-BE49-F238E27FC236}">
                <a16:creationId xmlns:a16="http://schemas.microsoft.com/office/drawing/2014/main" id="{75D1E10F-42DD-7E94-4444-3683BBD52C28}"/>
              </a:ext>
            </a:extLst>
          </p:cNvPr>
          <p:cNvPicPr>
            <a:picLocks noChangeAspect="1"/>
          </p:cNvPicPr>
          <p:nvPr/>
        </p:nvPicPr>
        <p:blipFill>
          <a:blip r:embed="rId4"/>
          <a:stretch>
            <a:fillRect/>
          </a:stretch>
        </p:blipFill>
        <p:spPr>
          <a:xfrm>
            <a:off x="2004943" y="4279640"/>
            <a:ext cx="9440277" cy="1739192"/>
          </a:xfrm>
          <a:prstGeom prst="rect">
            <a:avLst/>
          </a:prstGeom>
        </p:spPr>
      </p:pic>
    </p:spTree>
    <p:extLst>
      <p:ext uri="{BB962C8B-B14F-4D97-AF65-F5344CB8AC3E}">
        <p14:creationId xmlns:p14="http://schemas.microsoft.com/office/powerpoint/2010/main" val="152603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832D52D-BFD8-9459-12EC-DF96BFD8481B}"/>
              </a:ext>
            </a:extLst>
          </p:cNvPr>
          <p:cNvPicPr>
            <a:picLocks noChangeAspect="1"/>
          </p:cNvPicPr>
          <p:nvPr/>
        </p:nvPicPr>
        <p:blipFill>
          <a:blip r:embed="rId2"/>
          <a:stretch>
            <a:fillRect/>
          </a:stretch>
        </p:blipFill>
        <p:spPr>
          <a:xfrm>
            <a:off x="1484192" y="724474"/>
            <a:ext cx="2969619" cy="5592271"/>
          </a:xfrm>
          <a:prstGeom prst="rect">
            <a:avLst/>
          </a:prstGeom>
        </p:spPr>
      </p:pic>
      <p:pic>
        <p:nvPicPr>
          <p:cNvPr id="7" name="图片 6">
            <a:extLst>
              <a:ext uri="{FF2B5EF4-FFF2-40B4-BE49-F238E27FC236}">
                <a16:creationId xmlns:a16="http://schemas.microsoft.com/office/drawing/2014/main" id="{193C7235-A54F-7173-7D04-B0093CAD7F4A}"/>
              </a:ext>
            </a:extLst>
          </p:cNvPr>
          <p:cNvPicPr>
            <a:picLocks noChangeAspect="1"/>
          </p:cNvPicPr>
          <p:nvPr/>
        </p:nvPicPr>
        <p:blipFill>
          <a:blip r:embed="rId3"/>
          <a:stretch>
            <a:fillRect/>
          </a:stretch>
        </p:blipFill>
        <p:spPr>
          <a:xfrm>
            <a:off x="5076958" y="617225"/>
            <a:ext cx="6472643" cy="2256603"/>
          </a:xfrm>
          <a:prstGeom prst="rect">
            <a:avLst/>
          </a:prstGeom>
        </p:spPr>
      </p:pic>
    </p:spTree>
    <p:extLst>
      <p:ext uri="{BB962C8B-B14F-4D97-AF65-F5344CB8AC3E}">
        <p14:creationId xmlns:p14="http://schemas.microsoft.com/office/powerpoint/2010/main" val="264472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D029F-B09D-5403-EDDF-C9EA79B6CF66}"/>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11BAEAE9-71CA-0A4B-7D2B-2609AA3C93C2}"/>
              </a:ext>
            </a:extLst>
          </p:cNvPr>
          <p:cNvPicPr>
            <a:picLocks noChangeAspect="1"/>
          </p:cNvPicPr>
          <p:nvPr/>
        </p:nvPicPr>
        <p:blipFill>
          <a:blip r:embed="rId2"/>
          <a:stretch>
            <a:fillRect/>
          </a:stretch>
        </p:blipFill>
        <p:spPr>
          <a:xfrm>
            <a:off x="862451" y="532932"/>
            <a:ext cx="2286795" cy="5115198"/>
          </a:xfrm>
          <a:prstGeom prst="rect">
            <a:avLst/>
          </a:prstGeom>
        </p:spPr>
      </p:pic>
      <p:pic>
        <p:nvPicPr>
          <p:cNvPr id="4" name="图片 3">
            <a:extLst>
              <a:ext uri="{FF2B5EF4-FFF2-40B4-BE49-F238E27FC236}">
                <a16:creationId xmlns:a16="http://schemas.microsoft.com/office/drawing/2014/main" id="{3EBC5F39-6F89-C341-7BE8-C5040D76A463}"/>
              </a:ext>
            </a:extLst>
          </p:cNvPr>
          <p:cNvPicPr>
            <a:picLocks noChangeAspect="1"/>
          </p:cNvPicPr>
          <p:nvPr/>
        </p:nvPicPr>
        <p:blipFill>
          <a:blip r:embed="rId3"/>
          <a:stretch>
            <a:fillRect/>
          </a:stretch>
        </p:blipFill>
        <p:spPr>
          <a:xfrm>
            <a:off x="3149246" y="427185"/>
            <a:ext cx="8647529" cy="1992554"/>
          </a:xfrm>
          <a:prstGeom prst="rect">
            <a:avLst/>
          </a:prstGeom>
        </p:spPr>
      </p:pic>
      <p:pic>
        <p:nvPicPr>
          <p:cNvPr id="8" name="图片 7">
            <a:extLst>
              <a:ext uri="{FF2B5EF4-FFF2-40B4-BE49-F238E27FC236}">
                <a16:creationId xmlns:a16="http://schemas.microsoft.com/office/drawing/2014/main" id="{32891D11-8E33-0D15-3121-053871C793E3}"/>
              </a:ext>
            </a:extLst>
          </p:cNvPr>
          <p:cNvPicPr>
            <a:picLocks noChangeAspect="1"/>
          </p:cNvPicPr>
          <p:nvPr/>
        </p:nvPicPr>
        <p:blipFill>
          <a:blip r:embed="rId4"/>
          <a:stretch>
            <a:fillRect/>
          </a:stretch>
        </p:blipFill>
        <p:spPr>
          <a:xfrm>
            <a:off x="3465496" y="2462365"/>
            <a:ext cx="7723204" cy="1053949"/>
          </a:xfrm>
          <a:prstGeom prst="rect">
            <a:avLst/>
          </a:prstGeom>
        </p:spPr>
      </p:pic>
      <p:pic>
        <p:nvPicPr>
          <p:cNvPr id="10" name="图片 9">
            <a:extLst>
              <a:ext uri="{FF2B5EF4-FFF2-40B4-BE49-F238E27FC236}">
                <a16:creationId xmlns:a16="http://schemas.microsoft.com/office/drawing/2014/main" id="{3D148C99-06FE-7C11-C940-F4260B622611}"/>
              </a:ext>
            </a:extLst>
          </p:cNvPr>
          <p:cNvPicPr>
            <a:picLocks noChangeAspect="1"/>
          </p:cNvPicPr>
          <p:nvPr/>
        </p:nvPicPr>
        <p:blipFill>
          <a:blip r:embed="rId5"/>
          <a:stretch>
            <a:fillRect/>
          </a:stretch>
        </p:blipFill>
        <p:spPr>
          <a:xfrm>
            <a:off x="3369457" y="4143525"/>
            <a:ext cx="6854779" cy="1212852"/>
          </a:xfrm>
          <a:prstGeom prst="rect">
            <a:avLst/>
          </a:prstGeom>
        </p:spPr>
      </p:pic>
    </p:spTree>
    <p:extLst>
      <p:ext uri="{BB962C8B-B14F-4D97-AF65-F5344CB8AC3E}">
        <p14:creationId xmlns:p14="http://schemas.microsoft.com/office/powerpoint/2010/main" val="94042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2</a:t>
            </a:r>
            <a:r>
              <a:rPr lang="zh-CN" altLang="en-US"/>
              <a:t>）蒸发</a:t>
            </a:r>
          </a:p>
        </p:txBody>
      </p:sp>
      <p:pic>
        <p:nvPicPr>
          <p:cNvPr id="103" name="图片 103" descr="23YLXJCHX10-13.TIF"/>
          <p:cNvPicPr>
            <a:picLocks noGrp="1" noChangeAspect="1" noChangeArrowheads="1"/>
          </p:cNvPicPr>
          <p:nvPr>
            <p:ph idx="1"/>
            <p:custDataLst>
              <p:tags r:id="rId3"/>
            </p:custDataLst>
          </p:nvPr>
        </p:nvPicPr>
        <p:blipFill>
          <a:blip r:embed="rId5" r:link="rId6" cstate="print">
            <a:extLst>
              <a:ext uri="{28A0092B-C50C-407E-A947-70E740481C1C}">
                <a14:useLocalDpi xmlns:a14="http://schemas.microsoft.com/office/drawing/2010/main" val="0"/>
              </a:ext>
            </a:extLst>
          </a:blip>
          <a:srcRect/>
          <a:stretch>
            <a:fillRect/>
          </a:stretch>
        </p:blipFill>
        <p:spPr>
          <a:xfrm>
            <a:off x="1880870" y="2138680"/>
            <a:ext cx="1800000" cy="2580420"/>
          </a:xfrm>
          <a:prstGeom prst="rect">
            <a:avLst/>
          </a:prstGeom>
          <a:noFill/>
          <a:ln>
            <a:noFill/>
          </a:ln>
        </p:spPr>
      </p:pic>
      <p:graphicFrame>
        <p:nvGraphicFramePr>
          <p:cNvPr id="5" name="表格 4"/>
          <p:cNvGraphicFramePr/>
          <p:nvPr/>
        </p:nvGraphicFramePr>
        <p:xfrm>
          <a:off x="5471795" y="2642870"/>
          <a:ext cx="3872230" cy="1358265"/>
        </p:xfrm>
        <a:graphic>
          <a:graphicData uri="http://schemas.openxmlformats.org/drawingml/2006/table">
            <a:tbl>
              <a:tblPr/>
              <a:tblGrid>
                <a:gridCol w="3872230">
                  <a:extLst>
                    <a:ext uri="{9D8B030D-6E8A-4147-A177-3AD203B41FA5}">
                      <a16:colId xmlns:a16="http://schemas.microsoft.com/office/drawing/2014/main" val="20000"/>
                    </a:ext>
                  </a:extLst>
                </a:gridCol>
              </a:tblGrid>
              <a:tr h="1358265">
                <a:tc>
                  <a:txBody>
                    <a:bodyPr/>
                    <a:lstStyle/>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适用范围：</a:t>
                      </a:r>
                    </a:p>
                    <a:p>
                      <a:pPr marL="0" indent="0" algn="l">
                        <a:lnSpc>
                          <a:spcPct val="125000"/>
                        </a:lnSpc>
                        <a:spcBef>
                          <a:spcPct val="0"/>
                        </a:spcBef>
                        <a:spcAft>
                          <a:spcPct val="0"/>
                        </a:spcAft>
                      </a:pPr>
                      <a:endParaRPr lang="zh-CN" sz="2000" b="1">
                        <a:latin typeface="宋体" panose="02010600030101010101" pitchFamily="2" charset="-122"/>
                        <a:ea typeface="宋体" panose="02010600030101010101" pitchFamily="2" charset="-122"/>
                      </a:endParaRPr>
                    </a:p>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注意事项：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2</a:t>
            </a:r>
            <a:r>
              <a:rPr lang="zh-CN" altLang="en-US"/>
              <a:t>）热过滤</a:t>
            </a:r>
          </a:p>
        </p:txBody>
      </p:sp>
      <p:pic>
        <p:nvPicPr>
          <p:cNvPr id="963459722" name="图片 963459722" descr="图片包含 图示&#10;&#10;描述已自动生成"/>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l="32215" t="42648" r="46272" b="15304"/>
          <a:stretch>
            <a:fillRect/>
          </a:stretch>
        </p:blipFill>
        <p:spPr>
          <a:xfrm>
            <a:off x="500548" y="3018363"/>
            <a:ext cx="1930400" cy="2265045"/>
          </a:xfrm>
          <a:prstGeom prst="rect">
            <a:avLst/>
          </a:prstGeom>
          <a:noFill/>
          <a:ln>
            <a:noFill/>
          </a:ln>
        </p:spPr>
      </p:pic>
      <p:sp>
        <p:nvSpPr>
          <p:cNvPr id="7" name="文本框 6"/>
          <p:cNvSpPr txBox="1"/>
          <p:nvPr/>
        </p:nvSpPr>
        <p:spPr>
          <a:xfrm>
            <a:off x="4450676" y="3918924"/>
            <a:ext cx="6247765" cy="2520370"/>
          </a:xfrm>
          <a:prstGeom prst="rect">
            <a:avLst/>
          </a:prstGeom>
        </p:spPr>
        <p:txBody>
          <a:bodyPr wrap="square">
            <a:spAutoFit/>
          </a:bodyPr>
          <a:lstStyle/>
          <a:p>
            <a:pPr indent="0" algn="just" defTabSz="266700" fontAlgn="auto">
              <a:lnSpc>
                <a:spcPct val="150000"/>
              </a:lnSpc>
              <a:spcBef>
                <a:spcPct val="0"/>
              </a:spcBef>
              <a:spcAft>
                <a:spcPct val="0"/>
              </a:spcAft>
            </a:pPr>
            <a:r>
              <a:rPr lang="zh-CN" altLang="en-US" b="1" dirty="0">
                <a:highlight>
                  <a:srgbClr val="FFFF00"/>
                </a:highlight>
                <a:latin typeface="宋体" panose="02010600030101010101" pitchFamily="2" charset="-122"/>
                <a:ea typeface="宋体" panose="02010600030101010101" pitchFamily="2" charset="-122"/>
              </a:rPr>
              <a:t>热过滤：</a:t>
            </a:r>
            <a:r>
              <a:rPr lang="zh-CN" altLang="en-US" dirty="0">
                <a:latin typeface="宋体" panose="02010600030101010101" pitchFamily="2" charset="-122"/>
                <a:ea typeface="宋体" panose="02010600030101010101" pitchFamily="2" charset="-122"/>
              </a:rPr>
              <a:t>区别于趁热过滤，是利用保温漏斗保持固液温度在一定范围内的过滤，</a:t>
            </a:r>
            <a:r>
              <a:rPr lang="zh-CN" altLang="en-US" dirty="0">
                <a:highlight>
                  <a:srgbClr val="FFFF00"/>
                </a:highlight>
                <a:latin typeface="宋体" panose="02010600030101010101" pitchFamily="2" charset="-122"/>
                <a:ea typeface="宋体" panose="02010600030101010101" pitchFamily="2" charset="-122"/>
              </a:rPr>
              <a:t>适用于溶液中的溶质随温度降低大量析出的情况。</a:t>
            </a:r>
          </a:p>
          <a:p>
            <a:pPr indent="0" algn="just" defTabSz="266700" fontAlgn="auto">
              <a:lnSpc>
                <a:spcPct val="150000"/>
              </a:lnSpc>
              <a:spcBef>
                <a:spcPct val="0"/>
              </a:spcBef>
              <a:spcAft>
                <a:spcPct val="0"/>
              </a:spcAft>
            </a:pPr>
            <a:endParaRPr lang="zh-CN" altLang="en-US" dirty="0">
              <a:latin typeface="宋体" panose="02010600030101010101" pitchFamily="2" charset="-122"/>
              <a:ea typeface="宋体" panose="02010600030101010101" pitchFamily="2" charset="-122"/>
            </a:endParaRPr>
          </a:p>
          <a:p>
            <a:pPr indent="0" defTabSz="266700" fontAlgn="auto">
              <a:lnSpc>
                <a:spcPct val="150000"/>
              </a:lnSpc>
            </a:pPr>
            <a:r>
              <a:rPr lang="zh-CN" altLang="en-US" b="1" dirty="0">
                <a:latin typeface="宋体" panose="02010600030101010101" pitchFamily="2" charset="-122"/>
                <a:ea typeface="宋体" panose="02010600030101010101" pitchFamily="2" charset="-122"/>
              </a:rPr>
              <a:t>使用：</a:t>
            </a:r>
            <a:r>
              <a:rPr lang="zh-CN" altLang="en-US" dirty="0">
                <a:latin typeface="宋体" panose="02010600030101010101" pitchFamily="2" charset="-122"/>
                <a:ea typeface="宋体" panose="02010600030101010101" pitchFamily="2" charset="-122"/>
              </a:rPr>
              <a:t>保温漏斗中加入热水保持温度恒定，酒精灯外焰加热保温漏斗支管口，防止水温降低。</a:t>
            </a:r>
          </a:p>
        </p:txBody>
      </p:sp>
      <p:pic>
        <p:nvPicPr>
          <p:cNvPr id="4" name="图片 3">
            <a:extLst>
              <a:ext uri="{FF2B5EF4-FFF2-40B4-BE49-F238E27FC236}">
                <a16:creationId xmlns:a16="http://schemas.microsoft.com/office/drawing/2014/main" id="{0BF32403-12D8-1E75-28CC-0BFF9E21B743}"/>
              </a:ext>
            </a:extLst>
          </p:cNvPr>
          <p:cNvPicPr>
            <a:picLocks noChangeAspect="1"/>
          </p:cNvPicPr>
          <p:nvPr/>
        </p:nvPicPr>
        <p:blipFill>
          <a:blip r:embed="rId6"/>
          <a:stretch>
            <a:fillRect/>
          </a:stretch>
        </p:blipFill>
        <p:spPr>
          <a:xfrm>
            <a:off x="3551298" y="946362"/>
            <a:ext cx="8437048" cy="2352991"/>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3</a:t>
            </a:r>
            <a:r>
              <a:rPr lang="zh-CN" altLang="en-US"/>
              <a:t>）索氏提取器</a:t>
            </a:r>
          </a:p>
        </p:txBody>
      </p:sp>
      <p:pic>
        <p:nvPicPr>
          <p:cNvPr id="1948915374" name="图片 1948915374" descr="图示&#10;&#10;描述已自动生成"/>
          <p:cNvPicPr>
            <a:picLocks noGrp="1" noChangeAspect="1" noChangeArrowheads="1"/>
          </p:cNvPicPr>
          <p:nvPr>
            <p:ph idx="1"/>
            <p:custDataLst>
              <p:tags r:id="rId3"/>
            </p:custDataLst>
          </p:nvPr>
        </p:nvPicPr>
        <p:blipFill>
          <a:blip r:embed="rId5">
            <a:extLst>
              <a:ext uri="{28A0092B-C50C-407E-A947-70E740481C1C}">
                <a14:useLocalDpi xmlns:a14="http://schemas.microsoft.com/office/drawing/2010/main" val="0"/>
              </a:ext>
            </a:extLst>
          </a:blip>
          <a:srcRect/>
          <a:stretch>
            <a:fillRect/>
          </a:stretch>
        </p:blipFill>
        <p:spPr>
          <a:xfrm>
            <a:off x="1601470" y="1774190"/>
            <a:ext cx="2880000" cy="3850000"/>
          </a:xfrm>
          <a:prstGeom prst="rect">
            <a:avLst/>
          </a:prstGeom>
          <a:noFill/>
          <a:ln>
            <a:noFill/>
          </a:ln>
        </p:spPr>
      </p:pic>
      <p:sp>
        <p:nvSpPr>
          <p:cNvPr id="4" name="文本框 3"/>
          <p:cNvSpPr txBox="1"/>
          <p:nvPr/>
        </p:nvSpPr>
        <p:spPr>
          <a:xfrm>
            <a:off x="5276850" y="1619885"/>
            <a:ext cx="5539740" cy="3873500"/>
          </a:xfrm>
          <a:prstGeom prst="rect">
            <a:avLst/>
          </a:prstGeom>
        </p:spPr>
        <p:txBody>
          <a:bodyPr>
            <a:noAutofit/>
          </a:bodyPr>
          <a:lstStyle/>
          <a:p>
            <a:pPr marL="0" indent="0" algn="just" defTabSz="266700">
              <a:lnSpc>
                <a:spcPct val="125000"/>
              </a:lnSpc>
              <a:spcBef>
                <a:spcPct val="0"/>
              </a:spcBef>
              <a:spcAft>
                <a:spcPct val="0"/>
              </a:spcAft>
            </a:pPr>
            <a:r>
              <a:rPr lang="zh-CN" altLang="en-US" sz="2400" b="1">
                <a:latin typeface="宋体" panose="02010600030101010101" pitchFamily="2" charset="-122"/>
                <a:ea typeface="宋体" panose="02010600030101010101" pitchFamily="2" charset="-122"/>
              </a:rPr>
              <a:t>原理：</a:t>
            </a:r>
            <a:r>
              <a:rPr lang="zh-CN" altLang="en-US" sz="2400">
                <a:latin typeface="宋体" panose="02010600030101010101" pitchFamily="2" charset="-122"/>
                <a:ea typeface="宋体" panose="02010600030101010101" pitchFamily="2" charset="-122"/>
              </a:rPr>
              <a:t>烧瓶内溶剂受热蒸发，蒸气沿蒸气导管</a:t>
            </a:r>
            <a:r>
              <a:rPr lang="en-US" altLang="zh-CN" sz="2400">
                <a:latin typeface="Times New Roman" panose="02020603050405020304"/>
                <a:ea typeface="宋体" panose="02010600030101010101" pitchFamily="2" charset="-122"/>
              </a:rPr>
              <a:t>2</a:t>
            </a:r>
            <a:r>
              <a:rPr lang="zh-CN" altLang="en-US" sz="2400">
                <a:latin typeface="宋体" panose="02010600030101010101" pitchFamily="2" charset="-122"/>
                <a:ea typeface="宋体" panose="02010600030101010101" pitchFamily="2" charset="-122"/>
              </a:rPr>
              <a:t>上升至提取器上方的冷凝管，冷凝后滴入滤纸套筒</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中，与固体物质接触，进行萃取，当萃取液液面达到虹吸管</a:t>
            </a:r>
            <a:r>
              <a:rPr lang="en-US" altLang="zh-CN" sz="2400">
                <a:latin typeface="Times New Roman" panose="02020603050405020304"/>
                <a:ea typeface="宋体" panose="02010600030101010101" pitchFamily="2" charset="-122"/>
              </a:rPr>
              <a:t>3</a:t>
            </a:r>
            <a:r>
              <a:rPr lang="zh-CN" altLang="en-US" sz="2400">
                <a:latin typeface="宋体" panose="02010600030101010101" pitchFamily="2" charset="-122"/>
                <a:ea typeface="宋体" panose="02010600030101010101" pitchFamily="2" charset="-122"/>
              </a:rPr>
              <a:t>顶端时，萃取液经虹吸管</a:t>
            </a:r>
            <a:r>
              <a:rPr lang="en-US" altLang="zh-CN" sz="2400">
                <a:latin typeface="Times New Roman" panose="02020603050405020304"/>
                <a:ea typeface="宋体" panose="02010600030101010101" pitchFamily="2" charset="-122"/>
              </a:rPr>
              <a:t>3</a:t>
            </a:r>
            <a:r>
              <a:rPr lang="zh-CN" altLang="en-US" sz="2400">
                <a:latin typeface="宋体" panose="02010600030101010101" pitchFamily="2" charset="-122"/>
                <a:ea typeface="宋体" panose="02010600030101010101" pitchFamily="2" charset="-122"/>
              </a:rPr>
              <a:t>返回烧瓶。</a:t>
            </a:r>
          </a:p>
          <a:p>
            <a:pPr marL="0" indent="0" algn="just" defTabSz="266700">
              <a:lnSpc>
                <a:spcPct val="125000"/>
              </a:lnSpc>
              <a:spcBef>
                <a:spcPct val="0"/>
              </a:spcBef>
              <a:spcAft>
                <a:spcPct val="0"/>
              </a:spcAft>
            </a:pPr>
            <a:endParaRPr lang="zh-CN" altLang="en-US" sz="2400" b="1">
              <a:latin typeface="宋体" panose="02010600030101010101" pitchFamily="2" charset="-122"/>
              <a:ea typeface="宋体" panose="02010600030101010101" pitchFamily="2" charset="-122"/>
            </a:endParaRPr>
          </a:p>
          <a:p>
            <a:pPr marL="0" indent="0" algn="just" defTabSz="266700">
              <a:lnSpc>
                <a:spcPct val="125000"/>
              </a:lnSpc>
              <a:spcBef>
                <a:spcPct val="0"/>
              </a:spcBef>
              <a:spcAft>
                <a:spcPct val="0"/>
              </a:spcAft>
            </a:pPr>
            <a:r>
              <a:rPr lang="zh-CN" altLang="en-US" sz="2400" b="1">
                <a:latin typeface="宋体" panose="02010600030101010101" pitchFamily="2" charset="-122"/>
                <a:ea typeface="宋体" panose="02010600030101010101" pitchFamily="2" charset="-122"/>
              </a:rPr>
              <a:t>优点：</a:t>
            </a:r>
            <a:r>
              <a:rPr lang="zh-CN" altLang="en-US" sz="2400">
                <a:latin typeface="宋体" panose="02010600030101010101" pitchFamily="2" charset="-122"/>
                <a:ea typeface="宋体" panose="02010600030101010101" pitchFamily="2" charset="-122"/>
              </a:rPr>
              <a:t>实现连续萃取，减少溶剂用量。</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4</a:t>
            </a:r>
            <a:r>
              <a:rPr lang="zh-CN" altLang="en-US"/>
              <a:t>）减压蒸馏</a:t>
            </a:r>
          </a:p>
        </p:txBody>
      </p:sp>
      <p:pic>
        <p:nvPicPr>
          <p:cNvPr id="1243186915" name="图片 1243186915" descr="减压蒸馏 - 搜狗百科"/>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b="6446"/>
          <a:stretch>
            <a:fillRect/>
          </a:stretch>
        </p:blipFill>
        <p:spPr>
          <a:xfrm>
            <a:off x="1120140" y="2007870"/>
            <a:ext cx="4815840" cy="3313430"/>
          </a:xfrm>
          <a:prstGeom prst="rect">
            <a:avLst/>
          </a:prstGeom>
          <a:noFill/>
          <a:ln>
            <a:noFill/>
          </a:ln>
        </p:spPr>
      </p:pic>
      <p:sp>
        <p:nvSpPr>
          <p:cNvPr id="4" name="文本框 3"/>
          <p:cNvSpPr txBox="1"/>
          <p:nvPr/>
        </p:nvSpPr>
        <p:spPr>
          <a:xfrm>
            <a:off x="6096000" y="972185"/>
            <a:ext cx="5339080" cy="5169535"/>
          </a:xfrm>
          <a:prstGeom prst="rect">
            <a:avLst/>
          </a:prstGeom>
        </p:spPr>
        <p:txBody>
          <a:bodyPr wrap="square">
            <a:spAutoFit/>
          </a:bodyPr>
          <a:lstStyle/>
          <a:p>
            <a:pPr indent="0" algn="just" defTabSz="266700" fontAlgn="auto">
              <a:lnSpc>
                <a:spcPct val="125000"/>
              </a:lnSpc>
              <a:spcBef>
                <a:spcPct val="0"/>
              </a:spcBef>
              <a:spcAft>
                <a:spcPct val="0"/>
              </a:spcAft>
            </a:pPr>
            <a:r>
              <a:rPr lang="zh-CN" altLang="en-US" sz="2400" b="1">
                <a:latin typeface="宋体" panose="02010600030101010101" pitchFamily="2" charset="-122"/>
                <a:ea typeface="宋体" panose="02010600030101010101" pitchFamily="2" charset="-122"/>
              </a:rPr>
              <a:t>减压蒸馏：</a:t>
            </a:r>
            <a:r>
              <a:rPr lang="zh-CN" altLang="en-US" sz="2400">
                <a:latin typeface="宋体" panose="02010600030101010101" pitchFamily="2" charset="-122"/>
                <a:ea typeface="宋体" panose="02010600030101010101" pitchFamily="2" charset="-122"/>
              </a:rPr>
              <a:t>又称真空蒸馏，可降低组分的沸点，降低蒸馏温度，适用于高沸点物质和受热易分解、氧化或聚合的化合物的分离和提纯。</a:t>
            </a:r>
          </a:p>
          <a:p>
            <a:pPr indent="0" algn="just" defTabSz="266700" fontAlgn="auto">
              <a:lnSpc>
                <a:spcPct val="125000"/>
              </a:lnSpc>
              <a:spcBef>
                <a:spcPct val="0"/>
              </a:spcBef>
              <a:spcAft>
                <a:spcPct val="0"/>
              </a:spcAft>
            </a:pPr>
            <a:r>
              <a:rPr lang="zh-CN" altLang="en-US" sz="2400" b="1">
                <a:latin typeface="宋体" panose="02010600030101010101" pitchFamily="2" charset="-122"/>
                <a:ea typeface="宋体" panose="02010600030101010101" pitchFamily="2" charset="-122"/>
              </a:rPr>
              <a:t>使用：</a:t>
            </a:r>
            <a:r>
              <a:rPr lang="en-US" altLang="zh-CN" sz="2400">
                <a:latin typeface="Times New Roman" panose="02020603050405020304"/>
                <a:ea typeface="宋体" panose="02010600030101010101" pitchFamily="2" charset="-122"/>
              </a:rPr>
              <a:t>①</a:t>
            </a:r>
            <a:r>
              <a:rPr lang="zh-CN" altLang="en-US" sz="2400">
                <a:latin typeface="宋体" panose="02010600030101010101" pitchFamily="2" charset="-122"/>
                <a:ea typeface="宋体" panose="02010600030101010101" pitchFamily="2" charset="-122"/>
              </a:rPr>
              <a:t>毛细管距瓶底</a:t>
            </a:r>
            <a:r>
              <a:rPr lang="en-US" altLang="zh-CN" sz="2400">
                <a:latin typeface="Times New Roman" panose="02020603050405020304"/>
                <a:ea typeface="宋体" panose="02010600030101010101" pitchFamily="2" charset="-122"/>
              </a:rPr>
              <a:t>1~2mm</a:t>
            </a:r>
            <a:r>
              <a:rPr lang="zh-CN" altLang="en-US" sz="2400">
                <a:latin typeface="宋体" panose="02010600030101010101" pitchFamily="2" charset="-122"/>
                <a:ea typeface="宋体" panose="02010600030101010101" pitchFamily="2" charset="-122"/>
              </a:rPr>
              <a:t>，其在减压蒸馏时使极少量的空气进入液体而产生微小气泡，形成液体沸腾的汽化中心，</a:t>
            </a:r>
            <a:r>
              <a:rPr lang="zh-CN" altLang="en-US" sz="2400" b="1">
                <a:latin typeface="宋体" panose="02010600030101010101" pitchFamily="2" charset="-122"/>
                <a:ea typeface="宋体" panose="02010600030101010101" pitchFamily="2" charset="-122"/>
              </a:rPr>
              <a:t>防止液体暴沸</a:t>
            </a:r>
            <a:r>
              <a:rPr lang="zh-CN" altLang="en-US" sz="2400">
                <a:latin typeface="宋体" panose="02010600030101010101" pitchFamily="2" charset="-122"/>
                <a:ea typeface="宋体" panose="02010600030101010101" pitchFamily="2" charset="-122"/>
              </a:rPr>
              <a:t>，使蒸馏平稳发生，</a:t>
            </a:r>
            <a:r>
              <a:rPr lang="zh-CN" altLang="en-US" sz="2400">
                <a:solidFill>
                  <a:srgbClr val="000000"/>
                </a:solidFill>
                <a:latin typeface="宋体" panose="02010600030101010101" pitchFamily="2" charset="-122"/>
                <a:ea typeface="宋体" panose="02010600030101010101" pitchFamily="2" charset="-122"/>
              </a:rPr>
              <a:t>同时还具有</a:t>
            </a:r>
            <a:r>
              <a:rPr lang="zh-CN" altLang="en-US" sz="2400" b="1">
                <a:solidFill>
                  <a:srgbClr val="000000"/>
                </a:solidFill>
                <a:latin typeface="宋体" panose="02010600030101010101" pitchFamily="2" charset="-122"/>
                <a:ea typeface="宋体" panose="02010600030101010101" pitchFamily="2" charset="-122"/>
              </a:rPr>
              <a:t>搅拌</a:t>
            </a:r>
            <a:r>
              <a:rPr lang="zh-CN" altLang="en-US" sz="2400">
                <a:solidFill>
                  <a:srgbClr val="000000"/>
                </a:solidFill>
                <a:latin typeface="宋体" panose="02010600030101010101" pitchFamily="2" charset="-122"/>
                <a:ea typeface="宋体" panose="02010600030101010101" pitchFamily="2" charset="-122"/>
              </a:rPr>
              <a:t>等作用。</a:t>
            </a:r>
          </a:p>
          <a:p>
            <a:pPr indent="0" defTabSz="266700" fontAlgn="auto">
              <a:lnSpc>
                <a:spcPct val="125000"/>
              </a:lnSpc>
            </a:pPr>
            <a:r>
              <a:rPr lang="en-US" altLang="zh-CN" sz="2400">
                <a:latin typeface="Times New Roman" panose="02020603050405020304"/>
                <a:ea typeface="宋体" panose="02010600030101010101" pitchFamily="2" charset="-122"/>
              </a:rPr>
              <a:t>②</a:t>
            </a:r>
            <a:r>
              <a:rPr lang="zh-CN" altLang="en-US" sz="2400">
                <a:latin typeface="宋体" panose="02010600030101010101" pitchFamily="2" charset="-122"/>
                <a:ea typeface="宋体" panose="02010600030101010101" pitchFamily="2" charset="-122"/>
              </a:rPr>
              <a:t>克氏蒸馏头防止减压蒸馏过程中液体因剧烈沸腾而冲入冷凝管。</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sym typeface="+mn-ea"/>
              </a:rPr>
              <a:t>（</a:t>
            </a:r>
            <a:r>
              <a:rPr lang="en-US" altLang="zh-CN">
                <a:sym typeface="+mn-ea"/>
              </a:rPr>
              <a:t>5</a:t>
            </a:r>
            <a:r>
              <a:rPr lang="zh-CN" altLang="en-US">
                <a:sym typeface="+mn-ea"/>
              </a:rPr>
              <a:t>）水蒸气蒸馏</a:t>
            </a:r>
            <a:endParaRPr lang="zh-CN" altLang="en-US"/>
          </a:p>
        </p:txBody>
      </p:sp>
      <p:pic>
        <p:nvPicPr>
          <p:cNvPr id="1949883594" name="图片 2"/>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l="2565" t="8074" r="2489" b="9170"/>
          <a:stretch>
            <a:fillRect/>
          </a:stretch>
        </p:blipFill>
        <p:spPr>
          <a:xfrm>
            <a:off x="787400" y="2075815"/>
            <a:ext cx="4491355" cy="3416300"/>
          </a:xfrm>
          <a:prstGeom prst="rect">
            <a:avLst/>
          </a:prstGeom>
          <a:noFill/>
          <a:ln>
            <a:noFill/>
          </a:ln>
        </p:spPr>
      </p:pic>
      <p:sp>
        <p:nvSpPr>
          <p:cNvPr id="4" name="文本框 3"/>
          <p:cNvSpPr txBox="1"/>
          <p:nvPr/>
        </p:nvSpPr>
        <p:spPr>
          <a:xfrm>
            <a:off x="5875655" y="811847"/>
            <a:ext cx="5080000" cy="5631180"/>
          </a:xfrm>
          <a:prstGeom prst="rect">
            <a:avLst/>
          </a:prstGeom>
        </p:spPr>
        <p:txBody>
          <a:bodyPr>
            <a:spAutoFit/>
          </a:bodyPr>
          <a:lstStyle/>
          <a:p>
            <a:pPr indent="0" algn="just" defTabSz="266700" fontAlgn="auto">
              <a:lnSpc>
                <a:spcPct val="125000"/>
              </a:lnSpc>
              <a:spcBef>
                <a:spcPct val="0"/>
              </a:spcBef>
              <a:spcAft>
                <a:spcPct val="0"/>
              </a:spcAft>
            </a:pPr>
            <a:r>
              <a:rPr lang="zh-CN" altLang="en-US" sz="2400">
                <a:latin typeface="宋体" panose="02010600030101010101" pitchFamily="2" charset="-122"/>
                <a:ea typeface="宋体" panose="02010600030101010101" pitchFamily="2" charset="-122"/>
              </a:rPr>
              <a:t>水蒸气蒸馏：是分离纯化有机化合物的重要方法之一。对于</a:t>
            </a:r>
            <a:r>
              <a:rPr lang="zh-CN" altLang="en-US" sz="2400" b="1">
                <a:solidFill>
                  <a:srgbClr val="FF0000"/>
                </a:solidFill>
                <a:latin typeface="宋体" panose="02010600030101010101" pitchFamily="2" charset="-122"/>
                <a:ea typeface="宋体" panose="02010600030101010101" pitchFamily="2" charset="-122"/>
              </a:rPr>
              <a:t>不溶于水且易挥发的有机物</a:t>
            </a:r>
            <a:r>
              <a:rPr lang="zh-CN" altLang="en-US" sz="2400">
                <a:latin typeface="宋体" panose="02010600030101010101" pitchFamily="2" charset="-122"/>
                <a:ea typeface="宋体" panose="02010600030101010101" pitchFamily="2" charset="-122"/>
              </a:rPr>
              <a:t>，可通入水蒸气加热沸腾，使待提纯的有机物在低于</a:t>
            </a:r>
            <a:r>
              <a:rPr lang="en-US" altLang="zh-CN" sz="2400">
                <a:latin typeface="Times New Roman" panose="02020603050405020304"/>
                <a:ea typeface="宋体" panose="02010600030101010101" pitchFamily="2" charset="-122"/>
              </a:rPr>
              <a:t>100℃</a:t>
            </a:r>
            <a:r>
              <a:rPr lang="zh-CN" altLang="en-US" sz="2400">
                <a:latin typeface="宋体" panose="02010600030101010101" pitchFamily="2" charset="-122"/>
                <a:ea typeface="宋体" panose="02010600030101010101" pitchFamily="2" charset="-122"/>
              </a:rPr>
              <a:t>下随水蒸气一起蒸馏出来而达到分离目的。适用于具有挥发性、能随水蒸气蒸馏而不被破坏、在水中稳定且难溶或不溶于水的有机物的分离和提纯。</a:t>
            </a:r>
          </a:p>
          <a:p>
            <a:pPr indent="0" algn="just" defTabSz="266700" fontAlgn="auto">
              <a:lnSpc>
                <a:spcPct val="125000"/>
              </a:lnSpc>
              <a:spcBef>
                <a:spcPct val="0"/>
              </a:spcBef>
              <a:spcAft>
                <a:spcPct val="0"/>
              </a:spcAft>
            </a:pPr>
            <a:r>
              <a:rPr lang="zh-CN" altLang="en-US" sz="2400">
                <a:latin typeface="宋体" panose="02010600030101010101" pitchFamily="2" charset="-122"/>
                <a:ea typeface="宋体" panose="02010600030101010101" pitchFamily="2" charset="-122"/>
              </a:rPr>
              <a:t>使用：</a:t>
            </a:r>
            <a:r>
              <a:rPr lang="en-US" altLang="zh-CN" sz="2400">
                <a:latin typeface="Times New Roman" panose="02020603050405020304"/>
                <a:ea typeface="宋体" panose="02010600030101010101" pitchFamily="2" charset="-122"/>
              </a:rPr>
              <a:t>①</a:t>
            </a:r>
            <a:r>
              <a:rPr lang="zh-CN" altLang="en-US" sz="2400">
                <a:latin typeface="宋体" panose="02010600030101010101" pitchFamily="2" charset="-122"/>
                <a:ea typeface="宋体" panose="02010600030101010101" pitchFamily="2" charset="-122"/>
              </a:rPr>
              <a:t>样品瓶斜放是为了缓冲气流，防止溅起的液体进入馏出气导出管。</a:t>
            </a:r>
          </a:p>
          <a:p>
            <a:pPr indent="0" defTabSz="266700" fontAlgn="auto">
              <a:lnSpc>
                <a:spcPct val="125000"/>
              </a:lnSpc>
            </a:pPr>
            <a:r>
              <a:rPr lang="en-US" altLang="zh-CN" sz="2400">
                <a:latin typeface="Times New Roman" panose="02020603050405020304"/>
                <a:ea typeface="宋体" panose="02010600030101010101" pitchFamily="2" charset="-122"/>
              </a:rPr>
              <a:t>②</a:t>
            </a:r>
            <a:r>
              <a:rPr lang="zh-CN" altLang="en-US" sz="2400">
                <a:latin typeface="宋体" panose="02010600030101010101" pitchFamily="2" charset="-122"/>
                <a:ea typeface="宋体" panose="02010600030101010101" pitchFamily="2" charset="-122"/>
              </a:rPr>
              <a:t>实验结束时</a:t>
            </a:r>
            <a:r>
              <a:rPr lang="zh-CN" altLang="en-US" sz="2400" b="1" u="sng">
                <a:latin typeface="宋体" panose="02010600030101010101" pitchFamily="2" charset="-122"/>
                <a:ea typeface="宋体" panose="02010600030101010101" pitchFamily="2" charset="-122"/>
              </a:rPr>
              <a:t>先打开弹簧夹</a:t>
            </a:r>
            <a:r>
              <a:rPr lang="en-US" altLang="zh-CN" sz="2400" b="1" u="sng">
                <a:latin typeface="Times New Roman" panose="02020603050405020304"/>
                <a:ea typeface="宋体" panose="02010600030101010101" pitchFamily="2" charset="-122"/>
              </a:rPr>
              <a:t>K</a:t>
            </a:r>
            <a:r>
              <a:rPr lang="zh-CN" altLang="en-US" sz="2400" b="1" u="sng">
                <a:latin typeface="宋体" panose="02010600030101010101" pitchFamily="2" charset="-122"/>
                <a:ea typeface="宋体" panose="02010600030101010101" pitchFamily="2" charset="-122"/>
              </a:rPr>
              <a:t>，再停止加热，最后关闭冷凝水。</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6</a:t>
            </a:r>
            <a:r>
              <a:rPr lang="zh-CN" altLang="en-US"/>
              <a:t>）洗气装置：孟氏气体洗瓶</a:t>
            </a:r>
          </a:p>
        </p:txBody>
      </p:sp>
      <p:pic>
        <p:nvPicPr>
          <p:cNvPr id="856130498" name="图片 1"/>
          <p:cNvPicPr>
            <a:picLocks noGrp="1" noChangeAspect="1" noChangeArrowheads="1"/>
          </p:cNvPicPr>
          <p:nvPr>
            <p:ph idx="1"/>
            <p:custDataLst>
              <p:tags r:id="rId3"/>
            </p:custDataLst>
          </p:nvPr>
        </p:nvPicPr>
        <p:blipFill>
          <a:blip r:embed="rId5">
            <a:extLst>
              <a:ext uri="{28A0092B-C50C-407E-A947-70E740481C1C}">
                <a14:useLocalDpi xmlns:a14="http://schemas.microsoft.com/office/drawing/2010/main" val="0"/>
              </a:ext>
            </a:extLst>
          </a:blip>
          <a:srcRect l="8628" t="3059" r="8356" b="2534"/>
          <a:stretch>
            <a:fillRect/>
          </a:stretch>
        </p:blipFill>
        <p:spPr>
          <a:xfrm>
            <a:off x="1268730" y="2424430"/>
            <a:ext cx="2160000" cy="2663221"/>
          </a:xfrm>
          <a:prstGeom prst="rect">
            <a:avLst/>
          </a:prstGeom>
          <a:noFill/>
          <a:ln>
            <a:noFill/>
          </a:ln>
        </p:spPr>
      </p:pic>
      <p:sp>
        <p:nvSpPr>
          <p:cNvPr id="4" name="文本框 3"/>
          <p:cNvSpPr txBox="1"/>
          <p:nvPr/>
        </p:nvSpPr>
        <p:spPr>
          <a:xfrm>
            <a:off x="4506595" y="2472055"/>
            <a:ext cx="6865620" cy="2676525"/>
          </a:xfrm>
          <a:prstGeom prst="rect">
            <a:avLst/>
          </a:prstGeom>
        </p:spPr>
        <p:txBody>
          <a:bodyPr wrap="square">
            <a:spAutoFit/>
          </a:bodyPr>
          <a:lstStyle/>
          <a:p>
            <a:pPr defTabSz="266700"/>
            <a:r>
              <a:rPr lang="zh-CN" altLang="en-US" sz="2400">
                <a:latin typeface="宋体" panose="02010600030101010101" pitchFamily="2" charset="-122"/>
                <a:ea typeface="宋体" panose="02010600030101010101" pitchFamily="2" charset="-122"/>
              </a:rPr>
              <a:t>结构：孟氏气体洗瓶焊有两根带有小球的弯支管（球起缓冲作用），其中一根弯支管进入瓶体后焊接有一段膨大底封闭的粗玻璃管，沿瓶的中心直插入瓶底，在管的尾端有一束腰，底部有</a:t>
            </a:r>
            <a:r>
              <a:rPr lang="en-US" altLang="zh-CN" sz="2400">
                <a:latin typeface="Times New Roman" panose="02020603050405020304"/>
                <a:ea typeface="宋体" panose="02010600030101010101" pitchFamily="2" charset="-122"/>
              </a:rPr>
              <a:t>5</a:t>
            </a:r>
            <a:r>
              <a:rPr lang="zh-CN" altLang="en-US" sz="2400">
                <a:latin typeface="宋体" panose="02010600030101010101" pitchFamily="2" charset="-122"/>
                <a:ea typeface="宋体" panose="02010600030101010101" pitchFamily="2" charset="-122"/>
              </a:rPr>
              <a:t>个小孔，气体通过小孔喷出分散为细小气泡，增加气体与吸收液的接触面积；另一支管在瓶上部为气体的出口。</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7</a:t>
            </a:r>
            <a:r>
              <a:rPr lang="zh-CN" altLang="en-US"/>
              <a:t>）发生装置</a:t>
            </a:r>
          </a:p>
        </p:txBody>
      </p:sp>
      <p:pic>
        <p:nvPicPr>
          <p:cNvPr id="383880184" name="图片 383880184" descr="图示&#10;&#10;中度可信度描述已自动生成"/>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a:xfrm>
            <a:off x="1721485" y="1496695"/>
            <a:ext cx="2160000" cy="3863697"/>
          </a:xfrm>
          <a:prstGeom prst="rect">
            <a:avLst/>
          </a:prstGeom>
          <a:noFill/>
          <a:ln>
            <a:noFill/>
          </a:ln>
        </p:spPr>
      </p:pic>
      <p:sp>
        <p:nvSpPr>
          <p:cNvPr id="4" name="文本框 3"/>
          <p:cNvSpPr txBox="1"/>
          <p:nvPr/>
        </p:nvSpPr>
        <p:spPr>
          <a:xfrm>
            <a:off x="4514215" y="1544955"/>
            <a:ext cx="6691630" cy="3692525"/>
          </a:xfrm>
          <a:prstGeom prst="rect">
            <a:avLst/>
          </a:prstGeom>
        </p:spPr>
        <p:txBody>
          <a:bodyPr wrap="square">
            <a:spAutoFit/>
          </a:bodyPr>
          <a:lstStyle/>
          <a:p>
            <a:pPr marL="0" indent="0" algn="just" defTabSz="266700">
              <a:lnSpc>
                <a:spcPct val="125000"/>
              </a:lnSpc>
              <a:spcBef>
                <a:spcPct val="0"/>
              </a:spcBef>
              <a:spcAft>
                <a:spcPct val="0"/>
              </a:spcAft>
            </a:pPr>
            <a:r>
              <a:rPr lang="zh-CN" altLang="en-US" sz="2400">
                <a:latin typeface="宋体" panose="02010600030101010101" pitchFamily="2" charset="-122"/>
                <a:ea typeface="宋体" panose="02010600030101010101" pitchFamily="2" charset="-122"/>
              </a:rPr>
              <a:t>原理：安全漏斗的颈上有一迂回圈，向安全漏斗中加入液体，部分液体留在安全漏斗颈部，起液封作用，可避免烧瓶中气体从漏斗中逸出，同时迂回圈在一定程度上可避免反应器内的溶液因压强增大而上升喷出。</a:t>
            </a:r>
          </a:p>
          <a:p>
            <a:pPr marL="0" indent="0" algn="just" defTabSz="266700">
              <a:lnSpc>
                <a:spcPct val="125000"/>
              </a:lnSpc>
              <a:spcBef>
                <a:spcPct val="0"/>
              </a:spcBef>
              <a:spcAft>
                <a:spcPct val="0"/>
              </a:spcAft>
            </a:pPr>
            <a:r>
              <a:rPr lang="zh-CN" altLang="en-US" sz="2400" b="1">
                <a:solidFill>
                  <a:srgbClr val="FF0000"/>
                </a:solidFill>
                <a:latin typeface="宋体" panose="02010600030101010101" pitchFamily="2" charset="-122"/>
                <a:ea typeface="宋体" panose="02010600030101010101" pitchFamily="2" charset="-122"/>
              </a:rPr>
              <a:t>用于常温下挥发性较小的液体与固体或液体混合制备气体</a:t>
            </a:r>
          </a:p>
          <a:p>
            <a:pPr defTabSz="266700"/>
            <a:r>
              <a:rPr lang="zh-CN" altLang="en-US" sz="2400">
                <a:latin typeface="宋体" panose="02010600030101010101" pitchFamily="2" charset="-122"/>
                <a:ea typeface="宋体" panose="02010600030101010101" pitchFamily="2" charset="-122"/>
              </a:rPr>
              <a:t>优点：安全漏斗下端不必插入液面下，操作简便。</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8</a:t>
            </a:r>
            <a:r>
              <a:rPr lang="zh-CN" altLang="en-US"/>
              <a:t>）分水器</a:t>
            </a:r>
          </a:p>
        </p:txBody>
      </p:sp>
      <p:pic>
        <p:nvPicPr>
          <p:cNvPr id="1820364808" name="图片 5" descr="图示, 工程绘图&#10;&#10;描述已自动生成"/>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l="24667" t="5023" r="25664" b="6492"/>
          <a:stretch>
            <a:fillRect/>
          </a:stretch>
        </p:blipFill>
        <p:spPr>
          <a:xfrm>
            <a:off x="808355" y="1543050"/>
            <a:ext cx="2667635" cy="3966845"/>
          </a:xfrm>
          <a:prstGeom prst="rect">
            <a:avLst/>
          </a:prstGeom>
          <a:noFill/>
          <a:ln>
            <a:noFill/>
          </a:ln>
        </p:spPr>
      </p:pic>
      <p:sp>
        <p:nvSpPr>
          <p:cNvPr id="4" name="文本框 3"/>
          <p:cNvSpPr txBox="1"/>
          <p:nvPr/>
        </p:nvSpPr>
        <p:spPr>
          <a:xfrm>
            <a:off x="4160520" y="1605915"/>
            <a:ext cx="7600950" cy="4061460"/>
          </a:xfrm>
          <a:prstGeom prst="rect">
            <a:avLst/>
          </a:prstGeom>
        </p:spPr>
        <p:txBody>
          <a:bodyPr wrap="square">
            <a:spAutoFit/>
          </a:bodyPr>
          <a:lstStyle/>
          <a:p>
            <a:pPr marL="0" indent="0" algn="just" defTabSz="266700">
              <a:lnSpc>
                <a:spcPct val="125000"/>
              </a:lnSpc>
              <a:spcBef>
                <a:spcPct val="0"/>
              </a:spcBef>
              <a:spcAft>
                <a:spcPct val="0"/>
              </a:spcAft>
            </a:pPr>
            <a:r>
              <a:rPr lang="zh-CN" altLang="en-US" sz="2400">
                <a:latin typeface="宋体" panose="02010600030101010101" pitchFamily="2" charset="-122"/>
                <a:ea typeface="宋体" panose="02010600030101010101" pitchFamily="2" charset="-122"/>
              </a:rPr>
              <a:t>原理：反应前预先在分水器中加入一些水，使液面低于支管口</a:t>
            </a:r>
            <a:r>
              <a:rPr lang="en-US" altLang="zh-CN" sz="2400">
                <a:latin typeface="Times New Roman" panose="02020603050405020304"/>
                <a:ea typeface="宋体" panose="02010600030101010101" pitchFamily="2" charset="-122"/>
              </a:rPr>
              <a:t>0.5cm</a:t>
            </a:r>
            <a:r>
              <a:rPr lang="zh-CN" altLang="en-US" sz="2400">
                <a:latin typeface="宋体" panose="02010600030101010101" pitchFamily="2" charset="-122"/>
                <a:ea typeface="宋体" panose="02010600030101010101" pitchFamily="2" charset="-122"/>
              </a:rPr>
              <a:t>，并做好标记。在加热过程中，有机物与水形成共沸物蒸出并冷凝回流至分水器中，随反应进行，有机物浮在水面上，回流到烧瓶中，若期间水面逐渐升高，需要打开下方的活塞，放出少量的水，使水面维持在标记处。</a:t>
            </a:r>
          </a:p>
          <a:p>
            <a:pPr marL="0" indent="0" algn="just" defTabSz="266700">
              <a:lnSpc>
                <a:spcPct val="125000"/>
              </a:lnSpc>
              <a:spcBef>
                <a:spcPct val="0"/>
              </a:spcBef>
              <a:spcAft>
                <a:spcPct val="0"/>
              </a:spcAft>
            </a:pPr>
            <a:r>
              <a:rPr lang="zh-CN" altLang="en-US" sz="2400">
                <a:latin typeface="宋体" panose="02010600030101010101" pitchFamily="2" charset="-122"/>
                <a:ea typeface="宋体" panose="02010600030101010101" pitchFamily="2" charset="-122"/>
              </a:rPr>
              <a:t>注意：</a:t>
            </a:r>
            <a:r>
              <a:rPr lang="zh-CN" altLang="en-US" sz="2400" b="1">
                <a:solidFill>
                  <a:srgbClr val="FF0000"/>
                </a:solidFill>
                <a:latin typeface="宋体" panose="02010600030101010101" pitchFamily="2" charset="-122"/>
                <a:ea typeface="宋体" panose="02010600030101010101" pitchFamily="2" charset="-122"/>
              </a:rPr>
              <a:t>上层液体与水不互溶密度小于水。</a:t>
            </a:r>
            <a:endParaRPr lang="zh-CN" altLang="en-US" sz="2400">
              <a:latin typeface="宋体" panose="02010600030101010101" pitchFamily="2" charset="-122"/>
              <a:ea typeface="宋体" panose="02010600030101010101" pitchFamily="2" charset="-122"/>
            </a:endParaRPr>
          </a:p>
          <a:p>
            <a:pPr defTabSz="266700"/>
            <a:r>
              <a:rPr lang="zh-CN" altLang="en-US" sz="2400">
                <a:latin typeface="宋体" panose="02010600030101010101" pitchFamily="2" charset="-122"/>
                <a:ea typeface="宋体" panose="02010600030101010101" pitchFamily="2" charset="-122"/>
              </a:rPr>
              <a:t>优点：有机实验中将产生的水分离反应体系，促进平衡正向移动，提高转化率。</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9</a:t>
            </a:r>
            <a:r>
              <a:rPr lang="zh-CN" altLang="en-US"/>
              <a:t>）量气装置</a:t>
            </a:r>
          </a:p>
        </p:txBody>
      </p:sp>
      <p:pic>
        <p:nvPicPr>
          <p:cNvPr id="504880199" name="图片 3"/>
          <p:cNvPicPr>
            <a:picLocks noGrp="1" noChangeAspect="1" noChangeArrowheads="1"/>
          </p:cNvPicPr>
          <p:nvPr>
            <p:ph idx="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a:xfrm>
            <a:off x="1868805" y="2039620"/>
            <a:ext cx="3009900" cy="3118485"/>
          </a:xfrm>
          <a:prstGeom prst="rect">
            <a:avLst/>
          </a:prstGeom>
          <a:noFill/>
          <a:ln>
            <a:noFill/>
          </a:ln>
        </p:spPr>
      </p:pic>
      <p:pic>
        <p:nvPicPr>
          <p:cNvPr id="1490714221" name="图片 4"/>
          <p:cNvPicPr>
            <a:picLocks noChangeAspect="1" noChangeArrowheads="1"/>
          </p:cNvPicPr>
          <p:nvPr/>
        </p:nvPicPr>
        <p:blipFill>
          <a:blip r:embed="rId6">
            <a:extLst>
              <a:ext uri="{28A0092B-C50C-407E-A947-70E740481C1C}">
                <a14:useLocalDpi xmlns:a14="http://schemas.microsoft.com/office/drawing/2010/main" val="0"/>
              </a:ext>
            </a:extLst>
          </a:blip>
          <a:srcRect l="9481" t="1215" r="10081" b="14541"/>
          <a:stretch>
            <a:fillRect/>
          </a:stretch>
        </p:blipFill>
        <p:spPr>
          <a:xfrm>
            <a:off x="6405245" y="2211705"/>
            <a:ext cx="3696335" cy="2923540"/>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t>4.</a:t>
            </a:r>
            <a:r>
              <a:rPr lang="zh-CN" altLang="en-US"/>
              <a:t>化学法分离</a:t>
            </a:r>
          </a:p>
        </p:txBody>
      </p:sp>
      <p:graphicFrame>
        <p:nvGraphicFramePr>
          <p:cNvPr id="4" name="表格 3"/>
          <p:cNvGraphicFramePr/>
          <p:nvPr/>
        </p:nvGraphicFramePr>
        <p:xfrm>
          <a:off x="1680210" y="1468120"/>
          <a:ext cx="8832850" cy="4624702"/>
        </p:xfrm>
        <a:graphic>
          <a:graphicData uri="http://schemas.openxmlformats.org/drawingml/2006/table">
            <a:tbl>
              <a:tblPr/>
              <a:tblGrid>
                <a:gridCol w="95504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5458460">
                  <a:extLst>
                    <a:ext uri="{9D8B030D-6E8A-4147-A177-3AD203B41FA5}">
                      <a16:colId xmlns:a16="http://schemas.microsoft.com/office/drawing/2014/main" val="20002"/>
                    </a:ext>
                  </a:extLst>
                </a:gridCol>
              </a:tblGrid>
              <a:tr h="420370">
                <a:tc>
                  <a:txBody>
                    <a:bodyPr/>
                    <a:lstStyle/>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方法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原理</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杂质成分</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0"/>
                  </a:ext>
                </a:extLst>
              </a:tr>
              <a:tr h="610870">
                <a:tc>
                  <a:txBody>
                    <a:bodyPr/>
                    <a:lstStyle/>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沉淀法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将杂质离子转化为沉淀</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en-US" sz="2000">
                          <a:latin typeface="Times New Roman" panose="02020603050405020304"/>
                          <a:ea typeface="宋体" panose="02010600030101010101" pitchFamily="2" charset="-122"/>
                        </a:rPr>
                        <a:t>Cl</a:t>
                      </a:r>
                      <a:r>
                        <a:rPr lang="en-US" sz="2000" baseline="30000">
                          <a:latin typeface="Times New Roman" panose="02020603050405020304"/>
                          <a:ea typeface="宋体" panose="02010600030101010101" pitchFamily="2" charset="-122"/>
                        </a:rPr>
                        <a:t>-</a:t>
                      </a:r>
                      <a:r>
                        <a:rPr lang="zh-CN" altLang="en-US" sz="2000">
                          <a:latin typeface="Times New Roman" panose="02020603050405020304"/>
                          <a:ea typeface="宋体" panose="02010600030101010101" pitchFamily="2" charset="-122"/>
                        </a:rPr>
                        <a:t>，</a:t>
                      </a:r>
                      <a:r>
                        <a:rPr lang="en-US" altLang="zh-CN" sz="2000">
                          <a:latin typeface="Times New Roman" panose="02020603050405020304"/>
                          <a:ea typeface="宋体" panose="02010600030101010101" pitchFamily="2" charset="-122"/>
                        </a:rPr>
                        <a:t>CO</a:t>
                      </a:r>
                      <a:r>
                        <a:rPr lang="en-US" altLang="zh-CN" sz="2000" baseline="-25000">
                          <a:latin typeface="Times New Roman" panose="02020603050405020304"/>
                          <a:ea typeface="宋体" panose="02010600030101010101" pitchFamily="2" charset="-122"/>
                        </a:rPr>
                        <a:t>3</a:t>
                      </a:r>
                      <a:r>
                        <a:rPr lang="en-US" altLang="zh-CN" sz="2000" baseline="30000">
                          <a:latin typeface="Times New Roman" panose="02020603050405020304"/>
                          <a:ea typeface="宋体" panose="02010600030101010101" pitchFamily="2" charset="-122"/>
                        </a:rPr>
                        <a:t>2-</a:t>
                      </a:r>
                      <a:r>
                        <a:rPr lang="en-US" altLang="zh-CN" sz="2000">
                          <a:latin typeface="Times New Roman" panose="02020603050405020304"/>
                          <a:ea typeface="宋体" panose="02010600030101010101" pitchFamily="2" charset="-122"/>
                        </a:rPr>
                        <a:t>,SO</a:t>
                      </a:r>
                      <a:r>
                        <a:rPr lang="en-US" altLang="zh-CN" sz="2000" baseline="-25000">
                          <a:latin typeface="Times New Roman" panose="02020603050405020304"/>
                          <a:ea typeface="宋体" panose="02010600030101010101" pitchFamily="2" charset="-122"/>
                        </a:rPr>
                        <a:t>4</a:t>
                      </a:r>
                      <a:r>
                        <a:rPr lang="en-US" altLang="zh-CN" sz="2000" baseline="30000">
                          <a:solidFill>
                            <a:schemeClr val="tx1"/>
                          </a:solidFill>
                          <a:latin typeface="Times New Roman" panose="02020603050405020304"/>
                          <a:ea typeface="宋体" panose="02010600030101010101" pitchFamily="2" charset="-122"/>
                        </a:rPr>
                        <a:t>2-</a:t>
                      </a:r>
                      <a:r>
                        <a:rPr lang="zh-CN" sz="2000">
                          <a:latin typeface="宋体" panose="02010600030101010101" pitchFamily="2" charset="-122"/>
                          <a:ea typeface="宋体" panose="02010600030101010101" pitchFamily="2" charset="-122"/>
                        </a:rPr>
                        <a:t>及能形成难溶弱碱的金属阳离子</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609600">
                <a:tc>
                  <a:txBody>
                    <a:bodyPr/>
                    <a:lstStyle/>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气化法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将杂质离子转化为气体</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en-US" altLang="zh-CN" sz="2000">
                          <a:latin typeface="Times New Roman" panose="02020603050405020304"/>
                          <a:ea typeface="宋体" panose="02010600030101010101" pitchFamily="2" charset="-122"/>
                        </a:rPr>
                        <a:t>C</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1513840">
                <a:tc>
                  <a:txBody>
                    <a:bodyPr/>
                    <a:lstStyle/>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杂转</a:t>
                      </a:r>
                    </a:p>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纯法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将杂质转化为需要提纯的物质</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杂质中含不同价态的相同元素</a:t>
                      </a:r>
                      <a:r>
                        <a:rPr lang="en-US" alt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用氧化剂或还原剂</a:t>
                      </a:r>
                      <a:r>
                        <a:rPr lang="en-US" alt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、同一种酸的正盐与酸式盐</a:t>
                      </a:r>
                      <a:r>
                        <a:rPr lang="en-US" alt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用对应的酸或碱</a:t>
                      </a:r>
                      <a:r>
                        <a:rPr lang="en-US" altLang="zh-CN" sz="2000">
                          <a:latin typeface="Times New Roman" panose="02020603050405020304"/>
                          <a:ea typeface="宋体" panose="02010600030101010101" pitchFamily="2" charset="-122"/>
                        </a:rPr>
                        <a:t>)</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1212850">
                <a:tc>
                  <a:txBody>
                    <a:bodyPr/>
                    <a:lstStyle/>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氧化</a:t>
                      </a:r>
                    </a:p>
                    <a:p>
                      <a:pPr marL="0" indent="0" algn="ctr"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还原法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用氧化剂</a:t>
                      </a:r>
                      <a:r>
                        <a:rPr lang="en-US" alt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还原剂</a:t>
                      </a:r>
                      <a:r>
                        <a:rPr lang="en-US" alt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除去具有还原性</a:t>
                      </a:r>
                      <a:r>
                        <a:rPr lang="en-US" alt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氧化性</a:t>
                      </a:r>
                      <a:r>
                        <a:rPr lang="en-US" alt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的杂质</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000">
                          <a:latin typeface="宋体" panose="02010600030101010101" pitchFamily="2" charset="-122"/>
                          <a:ea typeface="宋体" panose="02010600030101010101" pitchFamily="2" charset="-122"/>
                        </a:rPr>
                        <a:t>如用酸性</a:t>
                      </a:r>
                      <a:r>
                        <a:rPr lang="en-US" altLang="zh-CN" sz="2000">
                          <a:latin typeface="Times New Roman" panose="02020603050405020304"/>
                          <a:ea typeface="宋体" panose="02010600030101010101" pitchFamily="2" charset="-122"/>
                        </a:rPr>
                        <a:t>KMnO</a:t>
                      </a:r>
                      <a:r>
                        <a:rPr lang="en-US" altLang="zh-CN" sz="2000" baseline="-25000">
                          <a:latin typeface="Times New Roman" panose="02020603050405020304"/>
                          <a:ea typeface="宋体" panose="02010600030101010101" pitchFamily="2" charset="-122"/>
                        </a:rPr>
                        <a:t>4</a:t>
                      </a:r>
                      <a:r>
                        <a:rPr lang="zh-CN" sz="2000">
                          <a:latin typeface="宋体" panose="02010600030101010101" pitchFamily="2" charset="-122"/>
                          <a:ea typeface="宋体" panose="02010600030101010101" pitchFamily="2" charset="-122"/>
                        </a:rPr>
                        <a:t>溶液除去</a:t>
                      </a:r>
                      <a:r>
                        <a:rPr lang="en-US" altLang="zh-CN" sz="2000">
                          <a:latin typeface="Times New Roman" panose="02020603050405020304"/>
                          <a:ea typeface="宋体" panose="02010600030101010101" pitchFamily="2" charset="-122"/>
                        </a:rPr>
                        <a:t>CO</a:t>
                      </a:r>
                      <a:r>
                        <a:rPr lang="en-US" altLang="zh-CN" sz="2000" baseline="-25000">
                          <a:latin typeface="Times New Roman" panose="02020603050405020304"/>
                          <a:ea typeface="宋体" panose="02010600030101010101" pitchFamily="2" charset="-122"/>
                        </a:rPr>
                        <a:t>2</a:t>
                      </a:r>
                      <a:r>
                        <a:rPr lang="zh-CN" sz="2000">
                          <a:latin typeface="宋体" panose="02010600030101010101" pitchFamily="2" charset="-122"/>
                          <a:ea typeface="宋体" panose="02010600030101010101" pitchFamily="2" charset="-122"/>
                        </a:rPr>
                        <a:t>中的</a:t>
                      </a:r>
                      <a:r>
                        <a:rPr lang="en-US" altLang="zh-CN" sz="2000">
                          <a:latin typeface="Times New Roman" panose="02020603050405020304"/>
                          <a:ea typeface="宋体" panose="02010600030101010101" pitchFamily="2" charset="-122"/>
                        </a:rPr>
                        <a:t>SO</a:t>
                      </a:r>
                      <a:r>
                        <a:rPr lang="en-US" altLang="zh-CN" sz="2000" baseline="-25000">
                          <a:latin typeface="Times New Roman" panose="02020603050405020304"/>
                          <a:ea typeface="宋体" panose="02010600030101010101" pitchFamily="2" charset="-122"/>
                        </a:rPr>
                        <a:t>2</a:t>
                      </a:r>
                      <a:r>
                        <a:rPr lang="zh-CN" sz="2000">
                          <a:latin typeface="Times New Roman" panose="02020603050405020304"/>
                          <a:ea typeface="宋体" panose="02010600030101010101" pitchFamily="2" charset="-122"/>
                        </a:rPr>
                        <a:t>，</a:t>
                      </a:r>
                      <a:r>
                        <a:rPr lang="zh-CN" sz="2000">
                          <a:latin typeface="宋体" panose="02010600030101010101" pitchFamily="2" charset="-122"/>
                          <a:ea typeface="宋体" panose="02010600030101010101" pitchFamily="2" charset="-122"/>
                        </a:rPr>
                        <a:t>用热的铜粉除去</a:t>
                      </a:r>
                      <a:r>
                        <a:rPr lang="en-US" altLang="zh-CN" sz="2000">
                          <a:latin typeface="Times New Roman" panose="02020603050405020304"/>
                          <a:ea typeface="宋体" panose="02010600030101010101" pitchFamily="2" charset="-122"/>
                        </a:rPr>
                        <a:t>N</a:t>
                      </a:r>
                      <a:r>
                        <a:rPr lang="en-US" altLang="zh-CN" sz="2000" baseline="-25000">
                          <a:latin typeface="Times New Roman" panose="02020603050405020304"/>
                          <a:ea typeface="宋体" panose="02010600030101010101" pitchFamily="2" charset="-122"/>
                        </a:rPr>
                        <a:t>2</a:t>
                      </a:r>
                      <a:r>
                        <a:rPr lang="zh-CN" sz="2000">
                          <a:latin typeface="宋体" panose="02010600030101010101" pitchFamily="2" charset="-122"/>
                          <a:ea typeface="宋体" panose="02010600030101010101" pitchFamily="2" charset="-122"/>
                        </a:rPr>
                        <a:t>中的</a:t>
                      </a:r>
                      <a:r>
                        <a:rPr lang="en-US" altLang="zh-CN" sz="2000">
                          <a:latin typeface="Times New Roman" panose="02020603050405020304"/>
                          <a:ea typeface="宋体" panose="02010600030101010101" pitchFamily="2" charset="-122"/>
                        </a:rPr>
                        <a:t>O</a:t>
                      </a:r>
                      <a:r>
                        <a:rPr lang="en-US" altLang="zh-CN" sz="2000" baseline="-25000">
                          <a:latin typeface="Times New Roman" panose="02020603050405020304"/>
                          <a:ea typeface="宋体" panose="02010600030101010101" pitchFamily="2" charset="-122"/>
                        </a:rPr>
                        <a:t>2</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6" name="图片 5"/>
          <p:cNvPicPr/>
          <p:nvPr/>
        </p:nvPicPr>
        <p:blipFill>
          <a:blip r:embed="rId4"/>
          <a:stretch>
            <a:fillRect/>
          </a:stretch>
        </p:blipFill>
        <p:spPr>
          <a:xfrm>
            <a:off x="5236845" y="2818130"/>
            <a:ext cx="4833620" cy="544195"/>
          </a:xfrm>
          <a:prstGeom prst="rect">
            <a:avLst/>
          </a:prstGeom>
        </p:spPr>
      </p:pic>
      <p:sp>
        <p:nvSpPr>
          <p:cNvPr id="9" name="矩形 8"/>
          <p:cNvSpPr/>
          <p:nvPr/>
        </p:nvSpPr>
        <p:spPr>
          <a:xfrm>
            <a:off x="1781810" y="1943735"/>
            <a:ext cx="3168650" cy="64516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1781810" y="2717165"/>
            <a:ext cx="3221355" cy="64516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1781810" y="3744595"/>
            <a:ext cx="3221355" cy="88963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nvSpPr>
        <p:spPr>
          <a:xfrm>
            <a:off x="1680210" y="4999355"/>
            <a:ext cx="3221355" cy="10909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矩形 12"/>
          <p:cNvSpPr/>
          <p:nvPr/>
        </p:nvSpPr>
        <p:spPr>
          <a:xfrm>
            <a:off x="5603240" y="5193665"/>
            <a:ext cx="1809115" cy="3714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矩形 13"/>
          <p:cNvSpPr/>
          <p:nvPr/>
        </p:nvSpPr>
        <p:spPr>
          <a:xfrm>
            <a:off x="5003165" y="5644515"/>
            <a:ext cx="499110" cy="3714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nvGraphicFramePr>
        <p:xfrm>
          <a:off x="1212215" y="610870"/>
          <a:ext cx="9797415" cy="5226050"/>
        </p:xfrm>
        <a:graphic>
          <a:graphicData uri="http://schemas.openxmlformats.org/drawingml/2006/table">
            <a:tbl>
              <a:tblPr/>
              <a:tblGrid>
                <a:gridCol w="1059815">
                  <a:extLst>
                    <a:ext uri="{9D8B030D-6E8A-4147-A177-3AD203B41FA5}">
                      <a16:colId xmlns:a16="http://schemas.microsoft.com/office/drawing/2014/main" val="20000"/>
                    </a:ext>
                  </a:extLst>
                </a:gridCol>
                <a:gridCol w="2682875">
                  <a:extLst>
                    <a:ext uri="{9D8B030D-6E8A-4147-A177-3AD203B41FA5}">
                      <a16:colId xmlns:a16="http://schemas.microsoft.com/office/drawing/2014/main" val="20001"/>
                    </a:ext>
                  </a:extLst>
                </a:gridCol>
                <a:gridCol w="6054725">
                  <a:extLst>
                    <a:ext uri="{9D8B030D-6E8A-4147-A177-3AD203B41FA5}">
                      <a16:colId xmlns:a16="http://schemas.microsoft.com/office/drawing/2014/main" val="20002"/>
                    </a:ext>
                  </a:extLst>
                </a:gridCol>
              </a:tblGrid>
              <a:tr h="1046480">
                <a:tc>
                  <a:txBody>
                    <a:bodyPr/>
                    <a:lstStyle/>
                    <a:p>
                      <a:pPr marL="0" indent="0" algn="ctr"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热分</a:t>
                      </a:r>
                    </a:p>
                    <a:p>
                      <a:pPr marL="0" indent="0" algn="ctr"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解法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加热使不稳定的物质分解除去</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如除去</a:t>
                      </a:r>
                      <a:r>
                        <a:rPr lang="en-US" altLang="zh-CN" sz="2400">
                          <a:latin typeface="Times New Roman" panose="02020603050405020304"/>
                          <a:ea typeface="宋体" panose="02010600030101010101" pitchFamily="2" charset="-122"/>
                        </a:rPr>
                        <a:t>NaCl</a:t>
                      </a:r>
                      <a:r>
                        <a:rPr lang="zh-CN" sz="2400">
                          <a:latin typeface="宋体" panose="02010600030101010101" pitchFamily="2" charset="-122"/>
                          <a:ea typeface="宋体" panose="02010600030101010101" pitchFamily="2" charset="-122"/>
                        </a:rPr>
                        <a:t>中的</a:t>
                      </a:r>
                      <a:r>
                        <a:rPr lang="en-US" altLang="zh-CN" sz="2400">
                          <a:latin typeface="Times New Roman" panose="02020603050405020304"/>
                          <a:ea typeface="宋体" panose="02010600030101010101" pitchFamily="2" charset="-122"/>
                        </a:rPr>
                        <a:t>NH</a:t>
                      </a:r>
                      <a:r>
                        <a:rPr lang="en-US" altLang="zh-CN" sz="2400" baseline="-25000">
                          <a:latin typeface="Times New Roman" panose="02020603050405020304"/>
                          <a:ea typeface="宋体" panose="02010600030101010101" pitchFamily="2" charset="-122"/>
                        </a:rPr>
                        <a:t>4</a:t>
                      </a:r>
                      <a:r>
                        <a:rPr lang="en-US" altLang="zh-CN" sz="2400">
                          <a:latin typeface="Times New Roman" panose="02020603050405020304"/>
                          <a:ea typeface="宋体" panose="02010600030101010101" pitchFamily="2" charset="-122"/>
                        </a:rPr>
                        <a:t>Cl</a:t>
                      </a:r>
                      <a:r>
                        <a:rPr lang="zh-CN" sz="2400">
                          <a:latin typeface="宋体" panose="02010600030101010101" pitchFamily="2" charset="-122"/>
                          <a:ea typeface="宋体" panose="02010600030101010101" pitchFamily="2" charset="-122"/>
                        </a:rPr>
                        <a:t>等</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0"/>
                  </a:ext>
                </a:extLst>
              </a:tr>
              <a:tr h="1393190">
                <a:tc>
                  <a:txBody>
                    <a:bodyPr/>
                    <a:lstStyle/>
                    <a:p>
                      <a:pPr marL="0" indent="0" algn="ctr"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酸碱</a:t>
                      </a:r>
                    </a:p>
                    <a:p>
                      <a:pPr marL="0" indent="0" algn="ctr"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溶解法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利用物质与酸或碱溶液反应的差异进行分离</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如用过量的</a:t>
                      </a:r>
                      <a:r>
                        <a:rPr lang="en-US" altLang="zh-CN" sz="2400">
                          <a:latin typeface="Times New Roman" panose="02020603050405020304"/>
                          <a:ea typeface="宋体" panose="02010600030101010101" pitchFamily="2" charset="-122"/>
                        </a:rPr>
                        <a:t>NaOH</a:t>
                      </a:r>
                      <a:r>
                        <a:rPr lang="zh-CN" sz="2400">
                          <a:latin typeface="宋体" panose="02010600030101010101" pitchFamily="2" charset="-122"/>
                          <a:ea typeface="宋体" panose="02010600030101010101" pitchFamily="2" charset="-122"/>
                        </a:rPr>
                        <a:t>溶液可除去</a:t>
                      </a:r>
                      <a:r>
                        <a:rPr lang="en-US" altLang="zh-CN" sz="2400">
                          <a:latin typeface="Times New Roman" panose="02020603050405020304"/>
                          <a:ea typeface="宋体" panose="02010600030101010101" pitchFamily="2" charset="-122"/>
                        </a:rPr>
                        <a:t>Fe</a:t>
                      </a:r>
                      <a:r>
                        <a:rPr lang="en-US" altLang="zh-CN" sz="2400" baseline="-25000">
                          <a:latin typeface="Times New Roman" panose="02020603050405020304"/>
                          <a:ea typeface="宋体" panose="02010600030101010101" pitchFamily="2" charset="-122"/>
                        </a:rPr>
                        <a:t>2</a:t>
                      </a:r>
                      <a:r>
                        <a:rPr lang="en-US" altLang="zh-CN" sz="2400">
                          <a:latin typeface="Times New Roman" panose="02020603050405020304"/>
                          <a:ea typeface="宋体" panose="02010600030101010101" pitchFamily="2" charset="-122"/>
                        </a:rPr>
                        <a:t>O</a:t>
                      </a:r>
                      <a:r>
                        <a:rPr lang="en-US" altLang="zh-CN" sz="2400" baseline="-25000">
                          <a:latin typeface="Times New Roman" panose="02020603050405020304"/>
                          <a:ea typeface="宋体" panose="02010600030101010101" pitchFamily="2" charset="-122"/>
                        </a:rPr>
                        <a:t>3</a:t>
                      </a:r>
                      <a:r>
                        <a:rPr lang="zh-CN" sz="2400">
                          <a:latin typeface="宋体" panose="02010600030101010101" pitchFamily="2" charset="-122"/>
                          <a:ea typeface="宋体" panose="02010600030101010101" pitchFamily="2" charset="-122"/>
                        </a:rPr>
                        <a:t>中的</a:t>
                      </a:r>
                      <a:r>
                        <a:rPr lang="en-US" altLang="zh-CN" sz="2400">
                          <a:latin typeface="Times New Roman" panose="02020603050405020304"/>
                          <a:ea typeface="宋体" panose="02010600030101010101" pitchFamily="2" charset="-122"/>
                        </a:rPr>
                        <a:t>Al</a:t>
                      </a:r>
                      <a:r>
                        <a:rPr lang="en-US" altLang="zh-CN" sz="2400" baseline="-25000">
                          <a:latin typeface="Times New Roman" panose="02020603050405020304"/>
                          <a:ea typeface="宋体" panose="02010600030101010101" pitchFamily="2" charset="-122"/>
                        </a:rPr>
                        <a:t>2</a:t>
                      </a:r>
                      <a:r>
                        <a:rPr lang="en-US" altLang="zh-CN" sz="2400">
                          <a:latin typeface="Times New Roman" panose="02020603050405020304"/>
                          <a:ea typeface="宋体" panose="02010600030101010101" pitchFamily="2" charset="-122"/>
                        </a:rPr>
                        <a:t>O</a:t>
                      </a:r>
                      <a:r>
                        <a:rPr lang="en-US" altLang="zh-CN" sz="2400" baseline="-25000">
                          <a:latin typeface="Times New Roman" panose="02020603050405020304"/>
                          <a:ea typeface="宋体" panose="02010600030101010101" pitchFamily="2" charset="-122"/>
                        </a:rPr>
                        <a:t>3</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1393190">
                <a:tc>
                  <a:txBody>
                    <a:bodyPr/>
                    <a:lstStyle/>
                    <a:p>
                      <a:pPr marL="0" indent="0" algn="ctr"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电解法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利用电解原理除去杂质</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含杂质的金属作阳极、纯金属</a:t>
                      </a:r>
                      <a:r>
                        <a:rPr lang="en-US" altLang="zh-CN" sz="2400">
                          <a:latin typeface="Times New Roman" panose="02020603050405020304"/>
                          <a:ea typeface="宋体" panose="02010600030101010101" pitchFamily="2" charset="-122"/>
                        </a:rPr>
                        <a:t>(M)</a:t>
                      </a:r>
                      <a:r>
                        <a:rPr lang="zh-CN" sz="2400">
                          <a:latin typeface="宋体" panose="02010600030101010101" pitchFamily="2" charset="-122"/>
                          <a:ea typeface="宋体" panose="02010600030101010101" pitchFamily="2" charset="-122"/>
                        </a:rPr>
                        <a:t>作阴极</a:t>
                      </a:r>
                      <a:r>
                        <a:rPr lang="zh-CN" sz="2400">
                          <a:latin typeface="Times New Roman" panose="02020603050405020304"/>
                          <a:ea typeface="宋体" panose="02010600030101010101" pitchFamily="2" charset="-122"/>
                        </a:rPr>
                        <a:t>，</a:t>
                      </a:r>
                      <a:r>
                        <a:rPr lang="zh-CN" sz="2400">
                          <a:latin typeface="宋体" panose="02010600030101010101" pitchFamily="2" charset="-122"/>
                          <a:ea typeface="宋体" panose="02010600030101010101" pitchFamily="2" charset="-122"/>
                        </a:rPr>
                        <a:t>含</a:t>
                      </a:r>
                      <a:r>
                        <a:rPr lang="en-US" altLang="zh-CN" sz="2400">
                          <a:latin typeface="Times New Roman" panose="02020603050405020304"/>
                          <a:ea typeface="宋体" panose="02010600030101010101" pitchFamily="2" charset="-122"/>
                        </a:rPr>
                        <a:t>M</a:t>
                      </a:r>
                      <a:r>
                        <a:rPr lang="zh-CN" sz="2400">
                          <a:latin typeface="宋体" panose="02010600030101010101" pitchFamily="2" charset="-122"/>
                          <a:ea typeface="宋体" panose="02010600030101010101" pitchFamily="2" charset="-122"/>
                        </a:rPr>
                        <a:t>离子的盐溶液作电解质溶液</a:t>
                      </a:r>
                      <a:r>
                        <a:rPr lang="zh-CN" sz="2400">
                          <a:latin typeface="Times New Roman" panose="02020603050405020304"/>
                          <a:ea typeface="宋体" panose="02010600030101010101" pitchFamily="2" charset="-122"/>
                        </a:rPr>
                        <a:t>，</a:t>
                      </a:r>
                      <a:r>
                        <a:rPr lang="zh-CN" sz="2400">
                          <a:latin typeface="宋体" panose="02010600030101010101" pitchFamily="2" charset="-122"/>
                          <a:ea typeface="宋体" panose="02010600030101010101" pitchFamily="2" charset="-122"/>
                        </a:rPr>
                        <a:t>如粗铜精炼</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1393190">
                <a:tc>
                  <a:txBody>
                    <a:bodyPr/>
                    <a:lstStyle/>
                    <a:p>
                      <a:pPr marL="0" indent="0" algn="ctr"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调</a:t>
                      </a:r>
                    </a:p>
                    <a:p>
                      <a:pPr marL="0" indent="0" algn="ctr" defTabSz="914400">
                        <a:lnSpc>
                          <a:spcPct val="125000"/>
                        </a:lnSpc>
                        <a:spcBef>
                          <a:spcPct val="0"/>
                        </a:spcBef>
                        <a:spcAft>
                          <a:spcPct val="0"/>
                        </a:spcAft>
                        <a:tabLst>
                          <a:tab pos="3060700" algn="l"/>
                        </a:tabLst>
                      </a:pPr>
                      <a:r>
                        <a:rPr lang="en-US" altLang="zh-CN" sz="2400">
                          <a:latin typeface="Times New Roman" panose="02020603050405020304"/>
                          <a:ea typeface="宋体" panose="02010600030101010101" pitchFamily="2" charset="-122"/>
                        </a:rPr>
                        <a:t>pH</a:t>
                      </a:r>
                      <a:r>
                        <a:rPr lang="zh-CN" sz="2400">
                          <a:latin typeface="宋体" panose="02010600030101010101" pitchFamily="2" charset="-122"/>
                          <a:ea typeface="宋体" panose="02010600030101010101" pitchFamily="2" charset="-122"/>
                        </a:rPr>
                        <a:t>法</a:t>
                      </a:r>
                    </a:p>
                  </a:txBody>
                  <a:tcPr marL="14604" marR="14604" marT="14604" marB="14604" anchor="ctr">
                    <a:lnL w="952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加入试剂调节溶液</a:t>
                      </a:r>
                      <a:r>
                        <a:rPr lang="en-US" altLang="zh-CN" sz="2400">
                          <a:latin typeface="Times New Roman" panose="02020603050405020304"/>
                          <a:ea typeface="宋体" panose="02010600030101010101" pitchFamily="2" charset="-122"/>
                        </a:rPr>
                        <a:t>pH</a:t>
                      </a:r>
                      <a:r>
                        <a:rPr lang="zh-CN" sz="2400">
                          <a:latin typeface="宋体" panose="02010600030101010101" pitchFamily="2" charset="-122"/>
                          <a:ea typeface="宋体" panose="02010600030101010101" pitchFamily="2" charset="-122"/>
                        </a:rPr>
                        <a:t>使溶液中某种成分生成沉淀而分离</a:t>
                      </a:r>
                    </a:p>
                  </a:txBody>
                  <a:tcPr marL="17780" marR="17780" marT="14604" marB="14604" anchor="ctr">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lstStyle/>
                    <a:p>
                      <a:pPr marL="0" indent="0" algn="just" defTabSz="914400">
                        <a:lnSpc>
                          <a:spcPct val="125000"/>
                        </a:lnSpc>
                        <a:spcBef>
                          <a:spcPct val="0"/>
                        </a:spcBef>
                        <a:spcAft>
                          <a:spcPct val="0"/>
                        </a:spcAft>
                        <a:tabLst>
                          <a:tab pos="3060700" algn="l"/>
                        </a:tabLst>
                      </a:pPr>
                      <a:r>
                        <a:rPr lang="zh-CN" sz="2400">
                          <a:latin typeface="宋体" panose="02010600030101010101" pitchFamily="2" charset="-122"/>
                          <a:ea typeface="宋体" panose="02010600030101010101" pitchFamily="2" charset="-122"/>
                        </a:rPr>
                        <a:t>如向含有</a:t>
                      </a:r>
                      <a:r>
                        <a:rPr lang="en-US" altLang="zh-CN" sz="2400">
                          <a:latin typeface="Times New Roman" panose="02020603050405020304"/>
                          <a:ea typeface="宋体" panose="02010600030101010101" pitchFamily="2" charset="-122"/>
                        </a:rPr>
                        <a:t>Cu</a:t>
                      </a:r>
                      <a:r>
                        <a:rPr lang="en-US" altLang="zh-CN" sz="2400" baseline="30000">
                          <a:latin typeface="Times New Roman" panose="02020603050405020304"/>
                          <a:ea typeface="宋体" panose="02010600030101010101" pitchFamily="2" charset="-122"/>
                        </a:rPr>
                        <a:t>2+</a:t>
                      </a:r>
                      <a:r>
                        <a:rPr lang="zh-CN" sz="2400">
                          <a:latin typeface="宋体" panose="02010600030101010101" pitchFamily="2" charset="-122"/>
                          <a:ea typeface="宋体" panose="02010600030101010101" pitchFamily="2" charset="-122"/>
                        </a:rPr>
                        <a:t>和</a:t>
                      </a:r>
                      <a:r>
                        <a:rPr lang="en-US" altLang="zh-CN" sz="2400">
                          <a:latin typeface="Times New Roman" panose="02020603050405020304"/>
                          <a:ea typeface="宋体" panose="02010600030101010101" pitchFamily="2" charset="-122"/>
                        </a:rPr>
                        <a:t>Fe</a:t>
                      </a:r>
                      <a:r>
                        <a:rPr lang="en-US" altLang="zh-CN" sz="2400" baseline="30000">
                          <a:latin typeface="Times New Roman" panose="02020603050405020304"/>
                          <a:ea typeface="宋体" panose="02010600030101010101" pitchFamily="2" charset="-122"/>
                        </a:rPr>
                        <a:t>3+</a:t>
                      </a:r>
                      <a:r>
                        <a:rPr lang="zh-CN" sz="2400">
                          <a:latin typeface="宋体" panose="02010600030101010101" pitchFamily="2" charset="-122"/>
                          <a:ea typeface="宋体" panose="02010600030101010101" pitchFamily="2" charset="-122"/>
                        </a:rPr>
                        <a:t>的溶液中加入</a:t>
                      </a:r>
                      <a:r>
                        <a:rPr lang="en-US" altLang="zh-CN" sz="2400">
                          <a:latin typeface="Times New Roman" panose="02020603050405020304"/>
                          <a:ea typeface="宋体" panose="02010600030101010101" pitchFamily="2" charset="-122"/>
                        </a:rPr>
                        <a:t>CuO</a:t>
                      </a:r>
                      <a:r>
                        <a:rPr lang="zh-CN" sz="2400">
                          <a:latin typeface="宋体" panose="02010600030101010101" pitchFamily="2" charset="-122"/>
                          <a:ea typeface="宋体" panose="02010600030101010101" pitchFamily="2" charset="-122"/>
                        </a:rPr>
                        <a:t>或</a:t>
                      </a:r>
                      <a:r>
                        <a:rPr lang="en-US" altLang="zh-CN" sz="2400">
                          <a:latin typeface="Times New Roman" panose="02020603050405020304"/>
                          <a:ea typeface="宋体" panose="02010600030101010101" pitchFamily="2" charset="-122"/>
                        </a:rPr>
                        <a:t>Cu(OH)</a:t>
                      </a:r>
                      <a:r>
                        <a:rPr lang="en-US" altLang="zh-CN" sz="2400" baseline="-25000">
                          <a:latin typeface="Times New Roman" panose="02020603050405020304"/>
                          <a:ea typeface="宋体" panose="02010600030101010101" pitchFamily="2" charset="-122"/>
                        </a:rPr>
                        <a:t>2</a:t>
                      </a:r>
                      <a:r>
                        <a:rPr lang="zh-CN" sz="2400">
                          <a:latin typeface="宋体" panose="02010600030101010101" pitchFamily="2" charset="-122"/>
                          <a:ea typeface="宋体" panose="02010600030101010101" pitchFamily="2" charset="-122"/>
                        </a:rPr>
                        <a:t>等调节</a:t>
                      </a:r>
                      <a:r>
                        <a:rPr lang="en-US" altLang="zh-CN" sz="2400">
                          <a:latin typeface="Times New Roman" panose="02020603050405020304"/>
                          <a:ea typeface="宋体" panose="02010600030101010101" pitchFamily="2" charset="-122"/>
                        </a:rPr>
                        <a:t>pH</a:t>
                      </a:r>
                      <a:r>
                        <a:rPr lang="zh-CN" sz="2400">
                          <a:latin typeface="宋体" panose="02010600030101010101" pitchFamily="2" charset="-122"/>
                          <a:ea typeface="宋体" panose="02010600030101010101" pitchFamily="2" charset="-122"/>
                        </a:rPr>
                        <a:t>使</a:t>
                      </a:r>
                      <a:r>
                        <a:rPr lang="en-US" altLang="zh-CN" sz="2400">
                          <a:latin typeface="Times New Roman" panose="02020603050405020304"/>
                          <a:ea typeface="宋体" panose="02010600030101010101" pitchFamily="2" charset="-122"/>
                        </a:rPr>
                        <a:t>Fe</a:t>
                      </a:r>
                      <a:r>
                        <a:rPr lang="en-US" altLang="zh-CN" sz="2400" baseline="30000">
                          <a:latin typeface="Times New Roman" panose="02020603050405020304"/>
                          <a:ea typeface="宋体" panose="02010600030101010101" pitchFamily="2" charset="-122"/>
                        </a:rPr>
                        <a:t>3+</a:t>
                      </a:r>
                      <a:r>
                        <a:rPr lang="zh-CN" sz="2400">
                          <a:latin typeface="宋体" panose="02010600030101010101" pitchFamily="2" charset="-122"/>
                          <a:ea typeface="宋体" panose="02010600030101010101" pitchFamily="2" charset="-122"/>
                        </a:rPr>
                        <a:t>转化为</a:t>
                      </a:r>
                      <a:r>
                        <a:rPr lang="en-US" altLang="zh-CN" sz="2400">
                          <a:latin typeface="Times New Roman" panose="02020603050405020304"/>
                          <a:ea typeface="宋体" panose="02010600030101010101" pitchFamily="2" charset="-122"/>
                        </a:rPr>
                        <a:t>Fe(OH)</a:t>
                      </a:r>
                      <a:r>
                        <a:rPr lang="en-US" altLang="zh-CN" sz="2400" baseline="-25000">
                          <a:latin typeface="Times New Roman" panose="02020603050405020304"/>
                          <a:ea typeface="宋体" panose="02010600030101010101" pitchFamily="2" charset="-122"/>
                        </a:rPr>
                        <a:t>3</a:t>
                      </a:r>
                      <a:r>
                        <a:rPr lang="zh-CN" sz="2400">
                          <a:latin typeface="宋体" panose="02010600030101010101" pitchFamily="2" charset="-122"/>
                          <a:ea typeface="宋体" panose="02010600030101010101" pitchFamily="2" charset="-122"/>
                        </a:rPr>
                        <a:t>而除去</a:t>
                      </a:r>
                    </a:p>
                  </a:txBody>
                  <a:tcPr marL="17780" marR="17780" marT="14604" marB="14604" anchor="ctr">
                    <a:lnL w="317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矩形 8"/>
          <p:cNvSpPr/>
          <p:nvPr/>
        </p:nvSpPr>
        <p:spPr>
          <a:xfrm>
            <a:off x="1272540" y="669290"/>
            <a:ext cx="3637280" cy="8743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p:cNvSpPr/>
          <p:nvPr/>
        </p:nvSpPr>
        <p:spPr>
          <a:xfrm>
            <a:off x="1272540" y="1790700"/>
            <a:ext cx="3637280" cy="123444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5563235" y="2132330"/>
            <a:ext cx="2283460" cy="46418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nvSpPr>
        <p:spPr>
          <a:xfrm>
            <a:off x="1272540" y="4507230"/>
            <a:ext cx="3637280" cy="128460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矩形 12"/>
          <p:cNvSpPr/>
          <p:nvPr/>
        </p:nvSpPr>
        <p:spPr>
          <a:xfrm>
            <a:off x="4966970" y="4941570"/>
            <a:ext cx="5970270" cy="8502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矩形 13"/>
          <p:cNvSpPr/>
          <p:nvPr/>
        </p:nvSpPr>
        <p:spPr>
          <a:xfrm>
            <a:off x="9293860" y="4507230"/>
            <a:ext cx="1715770" cy="47180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7" grpId="0" bldLvl="0" animBg="1"/>
      <p:bldP spid="7" grpId="1" animBg="1"/>
      <p:bldP spid="8" grpId="0" bldLvl="0" animBg="1"/>
      <p:bldP spid="8" grpId="1" animBg="1"/>
      <p:bldP spid="12" grpId="0" bldLvl="0" animBg="1"/>
      <p:bldP spid="12" grpId="1" animBg="1"/>
      <p:bldP spid="13" grpId="0" bldLvl="0" animBg="1"/>
      <p:bldP spid="13" grpId="1" animBg="1"/>
      <p:bldP spid="14" grpId="0" bldLvl="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3</a:t>
            </a:r>
            <a:r>
              <a:rPr lang="zh-CN" altLang="en-US"/>
              <a:t>）萃取分液</a:t>
            </a:r>
          </a:p>
        </p:txBody>
      </p:sp>
      <p:pic>
        <p:nvPicPr>
          <p:cNvPr id="102" name="图片 102" descr="23YLXJCHX10-14.TIF"/>
          <p:cNvPicPr>
            <a:picLocks noGrp="1" noChangeAspect="1" noChangeArrowheads="1"/>
          </p:cNvPicPr>
          <p:nvPr>
            <p:ph idx="1"/>
            <p:custDataLst>
              <p:tags r:id="rId3"/>
            </p:custDataLst>
          </p:nvPr>
        </p:nvPicPr>
        <p:blipFill>
          <a:blip r:embed="rId5" r:link="rId6" cstate="print">
            <a:extLst>
              <a:ext uri="{28A0092B-C50C-407E-A947-70E740481C1C}">
                <a14:useLocalDpi xmlns:a14="http://schemas.microsoft.com/office/drawing/2010/main" val="0"/>
              </a:ext>
            </a:extLst>
          </a:blip>
          <a:srcRect/>
          <a:stretch>
            <a:fillRect/>
          </a:stretch>
        </p:blipFill>
        <p:spPr>
          <a:xfrm>
            <a:off x="1957070" y="1639570"/>
            <a:ext cx="1800000" cy="3578078"/>
          </a:xfrm>
          <a:prstGeom prst="rect">
            <a:avLst/>
          </a:prstGeom>
          <a:noFill/>
          <a:ln>
            <a:noFill/>
          </a:ln>
        </p:spPr>
      </p:pic>
      <p:pic>
        <p:nvPicPr>
          <p:cNvPr id="338" name="image326.jpeg"/>
          <p:cNvPicPr>
            <a:picLocks noChangeAspect="1"/>
          </p:cNvPicPr>
          <p:nvPr/>
        </p:nvPicPr>
        <p:blipFill>
          <a:blip r:embed="rId7"/>
          <a:stretch>
            <a:fillRect/>
          </a:stretch>
        </p:blipFill>
        <p:spPr>
          <a:xfrm>
            <a:off x="5097780" y="3326130"/>
            <a:ext cx="5734050" cy="2547620"/>
          </a:xfrm>
          <a:prstGeom prst="rect">
            <a:avLst/>
          </a:prstGeom>
        </p:spPr>
      </p:pic>
      <p:graphicFrame>
        <p:nvGraphicFramePr>
          <p:cNvPr id="5" name="表格 4"/>
          <p:cNvGraphicFramePr/>
          <p:nvPr/>
        </p:nvGraphicFramePr>
        <p:xfrm>
          <a:off x="5429250" y="1270635"/>
          <a:ext cx="3872230" cy="1358265"/>
        </p:xfrm>
        <a:graphic>
          <a:graphicData uri="http://schemas.openxmlformats.org/drawingml/2006/table">
            <a:tbl>
              <a:tblPr/>
              <a:tblGrid>
                <a:gridCol w="3872230">
                  <a:extLst>
                    <a:ext uri="{9D8B030D-6E8A-4147-A177-3AD203B41FA5}">
                      <a16:colId xmlns:a16="http://schemas.microsoft.com/office/drawing/2014/main" val="20000"/>
                    </a:ext>
                  </a:extLst>
                </a:gridCol>
              </a:tblGrid>
              <a:tr h="1358265">
                <a:tc>
                  <a:txBody>
                    <a:bodyPr/>
                    <a:lstStyle/>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适用范围：</a:t>
                      </a:r>
                    </a:p>
                    <a:p>
                      <a:pPr marL="0" indent="0" algn="l">
                        <a:lnSpc>
                          <a:spcPct val="125000"/>
                        </a:lnSpc>
                        <a:spcBef>
                          <a:spcPct val="0"/>
                        </a:spcBef>
                        <a:spcAft>
                          <a:spcPct val="0"/>
                        </a:spcAft>
                      </a:pPr>
                      <a:endParaRPr lang="zh-CN" sz="2000" b="1">
                        <a:latin typeface="宋体" panose="02010600030101010101" pitchFamily="2" charset="-122"/>
                        <a:ea typeface="宋体" panose="02010600030101010101" pitchFamily="2" charset="-122"/>
                      </a:endParaRPr>
                    </a:p>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注意事项：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沉淀与洗涤</a:t>
            </a:r>
            <a:r>
              <a:rPr lang="en-US" altLang="zh-CN"/>
              <a:t>  </a:t>
            </a:r>
            <a:r>
              <a:rPr lang="zh-CN" altLang="en-US"/>
              <a:t>回答模板</a:t>
            </a:r>
          </a:p>
        </p:txBody>
      </p:sp>
      <p:sp>
        <p:nvSpPr>
          <p:cNvPr id="3" name="内容占位符 2"/>
          <p:cNvSpPr>
            <a:spLocks noGrp="1"/>
          </p:cNvSpPr>
          <p:nvPr>
            <p:ph idx="1"/>
            <p:custDataLst>
              <p:tags r:id="rId3"/>
            </p:custDataLst>
          </p:nvPr>
        </p:nvSpPr>
        <p:spPr/>
        <p:txBody>
          <a:bodyPr>
            <a:noAutofit/>
          </a:bodyPr>
          <a:lstStyle/>
          <a:p>
            <a:pPr marL="0" indent="0">
              <a:buNone/>
            </a:pPr>
            <a:r>
              <a:rPr lang="en-US" altLang="zh-CN"/>
              <a:t>(1)</a:t>
            </a:r>
            <a:r>
              <a:rPr lang="zh-CN" altLang="en-US"/>
              <a:t>沉淀完全的判断：静置，向上层清液中继续滴加少量沉淀剂，若无沉淀产生，则证明沉淀剂已过量。（或取出少量上层清液于试管中加沉淀剂）</a:t>
            </a:r>
          </a:p>
          <a:p>
            <a:pPr marL="0" indent="0">
              <a:buNone/>
            </a:pPr>
            <a:r>
              <a:rPr lang="zh-CN" altLang="en-US" b="1">
                <a:solidFill>
                  <a:srgbClr val="C00000"/>
                </a:solidFill>
              </a:rPr>
              <a:t>（如果是定量实验不能取出）</a:t>
            </a:r>
          </a:p>
          <a:p>
            <a:pPr marL="0" indent="0">
              <a:buNone/>
            </a:pPr>
            <a:r>
              <a:rPr lang="en-US" altLang="zh-CN"/>
              <a:t>(2)</a:t>
            </a:r>
            <a:r>
              <a:rPr lang="zh-CN" altLang="en-US"/>
              <a:t>沉淀洗涤的目的：除去沉淀表面附着或沉淀中包夹的可溶性离子。</a:t>
            </a:r>
          </a:p>
          <a:p>
            <a:pPr marL="0" indent="0">
              <a:buNone/>
            </a:pPr>
            <a:r>
              <a:rPr lang="en-US" altLang="zh-CN"/>
              <a:t>(3)</a:t>
            </a:r>
            <a:r>
              <a:rPr lang="zh-CN" altLang="en-US"/>
              <a:t>洗涤方法：向漏斗内加蒸馏水至浸没沉淀，待水自然流尽，重复操作</a:t>
            </a:r>
            <a:r>
              <a:rPr lang="en-US" altLang="zh-CN"/>
              <a:t> 2</a:t>
            </a:r>
            <a:r>
              <a:rPr lang="zh-CN" altLang="en-US"/>
              <a:t>～</a:t>
            </a:r>
            <a:r>
              <a:rPr lang="en-US" altLang="zh-CN"/>
              <a:t>3 </a:t>
            </a:r>
            <a:r>
              <a:rPr lang="zh-CN" altLang="en-US"/>
              <a:t>次。</a:t>
            </a:r>
          </a:p>
          <a:p>
            <a:pPr marL="0" indent="0">
              <a:buNone/>
            </a:pPr>
            <a:r>
              <a:rPr lang="en-US" altLang="zh-CN"/>
              <a:t>(4)</a:t>
            </a:r>
            <a:r>
              <a:rPr lang="zh-CN" altLang="en-US"/>
              <a:t>特定洗涤剂：冰水，饱和溶液，醇</a:t>
            </a:r>
          </a:p>
          <a:p>
            <a:pPr marL="0" indent="0">
              <a:buNone/>
            </a:pPr>
            <a:r>
              <a:rPr lang="en-US" altLang="zh-CN"/>
              <a:t>(5)</a:t>
            </a:r>
            <a:r>
              <a:rPr lang="zh-CN" altLang="en-US"/>
              <a:t>沉淀洗涤干净的判断：取最后一次洗涤液于洁净试管中，滴加</a:t>
            </a:r>
            <a:r>
              <a:rPr lang="en-US" altLang="zh-CN"/>
              <a:t>...</a:t>
            </a:r>
            <a:r>
              <a:rPr lang="zh-CN" altLang="en-US"/>
              <a:t>（试剂），若没有</a:t>
            </a:r>
            <a:r>
              <a:rPr lang="en-US" altLang="zh-CN"/>
              <a:t>...</a:t>
            </a:r>
            <a:r>
              <a:rPr lang="zh-CN" altLang="en-US"/>
              <a:t>现象，证明沉淀已洗净</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4</a:t>
            </a:r>
            <a:r>
              <a:rPr lang="zh-CN" altLang="en-US"/>
              <a:t>）蒸馏</a:t>
            </a:r>
          </a:p>
        </p:txBody>
      </p:sp>
      <p:pic>
        <p:nvPicPr>
          <p:cNvPr id="101" name="图片 101" descr="23YLXJCHX10-15.TIF"/>
          <p:cNvPicPr>
            <a:picLocks noGrp="1" noChangeAspect="1" noChangeArrowheads="1"/>
          </p:cNvPicPr>
          <p:nvPr>
            <p:ph idx="1"/>
            <p:custDataLst>
              <p:tags r:id="rId3"/>
            </p:custDataLst>
          </p:nvPr>
        </p:nvPicPr>
        <p:blipFill>
          <a:blip r:embed="rId5" r:link="rId6" cstate="print">
            <a:extLst>
              <a:ext uri="{28A0092B-C50C-407E-A947-70E740481C1C}">
                <a14:useLocalDpi xmlns:a14="http://schemas.microsoft.com/office/drawing/2010/main" val="0"/>
              </a:ext>
            </a:extLst>
          </a:blip>
          <a:srcRect/>
          <a:stretch>
            <a:fillRect/>
          </a:stretch>
        </p:blipFill>
        <p:spPr>
          <a:xfrm>
            <a:off x="1167130" y="1886585"/>
            <a:ext cx="4615815" cy="2713355"/>
          </a:xfrm>
          <a:prstGeom prst="rect">
            <a:avLst/>
          </a:prstGeom>
          <a:noFill/>
          <a:ln>
            <a:noFill/>
          </a:ln>
        </p:spPr>
      </p:pic>
      <p:graphicFrame>
        <p:nvGraphicFramePr>
          <p:cNvPr id="5" name="表格 4"/>
          <p:cNvGraphicFramePr/>
          <p:nvPr/>
        </p:nvGraphicFramePr>
        <p:xfrm>
          <a:off x="6825615" y="2567940"/>
          <a:ext cx="3872230" cy="1350645"/>
        </p:xfrm>
        <a:graphic>
          <a:graphicData uri="http://schemas.openxmlformats.org/drawingml/2006/table">
            <a:tbl>
              <a:tblPr/>
              <a:tblGrid>
                <a:gridCol w="3872230">
                  <a:extLst>
                    <a:ext uri="{9D8B030D-6E8A-4147-A177-3AD203B41FA5}">
                      <a16:colId xmlns:a16="http://schemas.microsoft.com/office/drawing/2014/main" val="20000"/>
                    </a:ext>
                  </a:extLst>
                </a:gridCol>
              </a:tblGrid>
              <a:tr h="1350645">
                <a:tc>
                  <a:txBody>
                    <a:bodyPr/>
                    <a:lstStyle/>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适用范围：</a:t>
                      </a:r>
                    </a:p>
                    <a:p>
                      <a:pPr marL="0" indent="0" algn="l">
                        <a:lnSpc>
                          <a:spcPct val="125000"/>
                        </a:lnSpc>
                        <a:spcBef>
                          <a:spcPct val="0"/>
                        </a:spcBef>
                        <a:spcAft>
                          <a:spcPct val="0"/>
                        </a:spcAft>
                      </a:pPr>
                      <a:endParaRPr lang="zh-CN" sz="2000" b="1">
                        <a:latin typeface="宋体" panose="02010600030101010101" pitchFamily="2" charset="-122"/>
                        <a:ea typeface="宋体" panose="02010600030101010101" pitchFamily="2" charset="-122"/>
                      </a:endParaRPr>
                    </a:p>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注意事项：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5</a:t>
            </a:r>
            <a:r>
              <a:rPr lang="zh-CN" altLang="en-US"/>
              <a:t>）升华</a:t>
            </a:r>
            <a:endParaRPr lang="en-US" altLang="zh-CN"/>
          </a:p>
        </p:txBody>
      </p:sp>
      <p:pic>
        <p:nvPicPr>
          <p:cNvPr id="100" name="图片 100" descr="23YLXJCHX10-16.TIF"/>
          <p:cNvPicPr>
            <a:picLocks noGrp="1" noChangeAspect="1" noChangeArrowheads="1"/>
          </p:cNvPicPr>
          <p:nvPr>
            <p:ph idx="1"/>
            <p:custDataLst>
              <p:tags r:id="rId3"/>
            </p:custDataLst>
          </p:nvPr>
        </p:nvPicPr>
        <p:blipFill>
          <a:blip r:embed="rId5" r:link="rId6" cstate="print">
            <a:extLst>
              <a:ext uri="{28A0092B-C50C-407E-A947-70E740481C1C}">
                <a14:useLocalDpi xmlns:a14="http://schemas.microsoft.com/office/drawing/2010/main" val="0"/>
              </a:ext>
            </a:extLst>
          </a:blip>
          <a:srcRect/>
          <a:stretch>
            <a:fillRect/>
          </a:stretch>
        </p:blipFill>
        <p:spPr>
          <a:xfrm>
            <a:off x="1912620" y="2061845"/>
            <a:ext cx="1800000" cy="2735258"/>
          </a:xfrm>
          <a:prstGeom prst="rect">
            <a:avLst/>
          </a:prstGeom>
          <a:noFill/>
          <a:ln>
            <a:noFill/>
          </a:ln>
        </p:spPr>
      </p:pic>
      <p:graphicFrame>
        <p:nvGraphicFramePr>
          <p:cNvPr id="5" name="表格 4"/>
          <p:cNvGraphicFramePr/>
          <p:nvPr/>
        </p:nvGraphicFramePr>
        <p:xfrm>
          <a:off x="5514340" y="2698115"/>
          <a:ext cx="3872230" cy="1350645"/>
        </p:xfrm>
        <a:graphic>
          <a:graphicData uri="http://schemas.openxmlformats.org/drawingml/2006/table">
            <a:tbl>
              <a:tblPr/>
              <a:tblGrid>
                <a:gridCol w="3872230">
                  <a:extLst>
                    <a:ext uri="{9D8B030D-6E8A-4147-A177-3AD203B41FA5}">
                      <a16:colId xmlns:a16="http://schemas.microsoft.com/office/drawing/2014/main" val="20000"/>
                    </a:ext>
                  </a:extLst>
                </a:gridCol>
              </a:tblGrid>
              <a:tr h="1350645">
                <a:tc>
                  <a:txBody>
                    <a:bodyPr/>
                    <a:lstStyle/>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适用范围：</a:t>
                      </a:r>
                    </a:p>
                    <a:p>
                      <a:pPr marL="0" indent="0" algn="l">
                        <a:lnSpc>
                          <a:spcPct val="125000"/>
                        </a:lnSpc>
                        <a:spcBef>
                          <a:spcPct val="0"/>
                        </a:spcBef>
                        <a:spcAft>
                          <a:spcPct val="0"/>
                        </a:spcAft>
                      </a:pPr>
                      <a:endParaRPr lang="zh-CN" sz="2000" b="1">
                        <a:latin typeface="宋体" panose="02010600030101010101" pitchFamily="2" charset="-122"/>
                        <a:ea typeface="宋体" panose="02010600030101010101" pitchFamily="2" charset="-122"/>
                      </a:endParaRPr>
                    </a:p>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注意事项：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6</a:t>
            </a:r>
            <a:r>
              <a:rPr lang="zh-CN" altLang="en-US"/>
              <a:t>）洗气</a:t>
            </a:r>
          </a:p>
        </p:txBody>
      </p:sp>
      <p:pic>
        <p:nvPicPr>
          <p:cNvPr id="99" name="图片 99" descr="23YLXJCHX10-17.TIF"/>
          <p:cNvPicPr>
            <a:picLocks noGrp="1" noChangeAspect="1" noChangeArrowheads="1"/>
          </p:cNvPicPr>
          <p:nvPr>
            <p:ph idx="1"/>
            <p:custDataLst>
              <p:tags r:id="rId3"/>
            </p:custDataLst>
          </p:nvPr>
        </p:nvPicPr>
        <p:blipFill>
          <a:blip r:embed="rId5" r:link="rId6" cstate="print">
            <a:extLst>
              <a:ext uri="{28A0092B-C50C-407E-A947-70E740481C1C}">
                <a14:useLocalDpi xmlns:a14="http://schemas.microsoft.com/office/drawing/2010/main" val="0"/>
              </a:ext>
            </a:extLst>
          </a:blip>
          <a:srcRect/>
          <a:stretch>
            <a:fillRect/>
          </a:stretch>
        </p:blipFill>
        <p:spPr>
          <a:xfrm>
            <a:off x="1673225" y="2753995"/>
            <a:ext cx="1800000" cy="1737801"/>
          </a:xfrm>
          <a:prstGeom prst="rect">
            <a:avLst/>
          </a:prstGeom>
          <a:noFill/>
          <a:ln>
            <a:noFill/>
          </a:ln>
        </p:spPr>
      </p:pic>
      <p:graphicFrame>
        <p:nvGraphicFramePr>
          <p:cNvPr id="5" name="表格 4"/>
          <p:cNvGraphicFramePr/>
          <p:nvPr/>
        </p:nvGraphicFramePr>
        <p:xfrm>
          <a:off x="4973955" y="2870835"/>
          <a:ext cx="3872230" cy="1350645"/>
        </p:xfrm>
        <a:graphic>
          <a:graphicData uri="http://schemas.openxmlformats.org/drawingml/2006/table">
            <a:tbl>
              <a:tblPr/>
              <a:tblGrid>
                <a:gridCol w="3872230">
                  <a:extLst>
                    <a:ext uri="{9D8B030D-6E8A-4147-A177-3AD203B41FA5}">
                      <a16:colId xmlns:a16="http://schemas.microsoft.com/office/drawing/2014/main" val="20000"/>
                    </a:ext>
                  </a:extLst>
                </a:gridCol>
              </a:tblGrid>
              <a:tr h="1350645">
                <a:tc>
                  <a:txBody>
                    <a:bodyPr/>
                    <a:lstStyle/>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适用范围：</a:t>
                      </a:r>
                    </a:p>
                    <a:p>
                      <a:pPr marL="0" indent="0" algn="l">
                        <a:lnSpc>
                          <a:spcPct val="125000"/>
                        </a:lnSpc>
                        <a:spcBef>
                          <a:spcPct val="0"/>
                        </a:spcBef>
                        <a:spcAft>
                          <a:spcPct val="0"/>
                        </a:spcAft>
                      </a:pPr>
                      <a:endParaRPr lang="zh-CN" sz="2000" b="1">
                        <a:latin typeface="宋体" panose="02010600030101010101" pitchFamily="2" charset="-122"/>
                        <a:ea typeface="宋体" panose="02010600030101010101" pitchFamily="2" charset="-122"/>
                      </a:endParaRPr>
                    </a:p>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注意事项：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7</a:t>
            </a:r>
            <a:r>
              <a:rPr lang="zh-CN" altLang="en-US"/>
              <a:t>）渗析</a:t>
            </a:r>
          </a:p>
        </p:txBody>
      </p:sp>
      <p:pic>
        <p:nvPicPr>
          <p:cNvPr id="7456" name="24frhx1946.jpg" descr="id:2147568622;FounderCES"/>
          <p:cNvPicPr>
            <a:picLocks noGrp="1" noChangeAspect="1"/>
          </p:cNvPicPr>
          <p:nvPr>
            <p:ph idx="1"/>
            <p:custDataLst>
              <p:tags r:id="rId3"/>
            </p:custDataLst>
          </p:nvPr>
        </p:nvPicPr>
        <p:blipFill>
          <a:blip r:embed="rId5"/>
          <a:stretch>
            <a:fillRect/>
          </a:stretch>
        </p:blipFill>
        <p:spPr>
          <a:xfrm>
            <a:off x="1958975" y="2623185"/>
            <a:ext cx="1800000" cy="2026376"/>
          </a:xfrm>
          <a:prstGeom prst="rect">
            <a:avLst/>
          </a:prstGeom>
        </p:spPr>
      </p:pic>
      <p:graphicFrame>
        <p:nvGraphicFramePr>
          <p:cNvPr id="4" name="表格 3"/>
          <p:cNvGraphicFramePr/>
          <p:nvPr/>
        </p:nvGraphicFramePr>
        <p:xfrm>
          <a:off x="5168900" y="2870835"/>
          <a:ext cx="3872230" cy="1350645"/>
        </p:xfrm>
        <a:graphic>
          <a:graphicData uri="http://schemas.openxmlformats.org/drawingml/2006/table">
            <a:tbl>
              <a:tblPr/>
              <a:tblGrid>
                <a:gridCol w="3872230">
                  <a:extLst>
                    <a:ext uri="{9D8B030D-6E8A-4147-A177-3AD203B41FA5}">
                      <a16:colId xmlns:a16="http://schemas.microsoft.com/office/drawing/2014/main" val="20000"/>
                    </a:ext>
                  </a:extLst>
                </a:gridCol>
              </a:tblGrid>
              <a:tr h="1350645">
                <a:tc>
                  <a:txBody>
                    <a:bodyPr/>
                    <a:lstStyle/>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适用范围：</a:t>
                      </a:r>
                    </a:p>
                    <a:p>
                      <a:pPr marL="0" indent="0" algn="l">
                        <a:lnSpc>
                          <a:spcPct val="125000"/>
                        </a:lnSpc>
                        <a:spcBef>
                          <a:spcPct val="0"/>
                        </a:spcBef>
                        <a:spcAft>
                          <a:spcPct val="0"/>
                        </a:spcAft>
                      </a:pPr>
                      <a:endParaRPr lang="zh-CN" sz="2000" b="1">
                        <a:latin typeface="宋体" panose="02010600030101010101" pitchFamily="2" charset="-122"/>
                        <a:ea typeface="宋体" panose="02010600030101010101" pitchFamily="2" charset="-122"/>
                      </a:endParaRPr>
                    </a:p>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注意事项：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a:t>
            </a:r>
            <a:r>
              <a:rPr lang="en-US" altLang="zh-CN"/>
              <a:t>8</a:t>
            </a:r>
            <a:r>
              <a:rPr lang="zh-CN" altLang="en-US"/>
              <a:t>）灼烧</a:t>
            </a:r>
          </a:p>
        </p:txBody>
      </p:sp>
      <p:pic>
        <p:nvPicPr>
          <p:cNvPr id="12" name="图片 1"/>
          <p:cNvPicPr>
            <a:picLocks noGrp="1" noChangeAspect="1"/>
          </p:cNvPicPr>
          <p:nvPr>
            <p:ph idx="1"/>
            <p:custDataLst>
              <p:tags r:id="rId3"/>
            </p:custDataLst>
          </p:nvPr>
        </p:nvPicPr>
        <p:blipFill>
          <a:blip r:embed="rId5"/>
          <a:stretch>
            <a:fillRect/>
          </a:stretch>
        </p:blipFill>
        <p:spPr>
          <a:xfrm>
            <a:off x="1884680" y="2751455"/>
            <a:ext cx="1800000" cy="1743750"/>
          </a:xfrm>
          <a:prstGeom prst="rect">
            <a:avLst/>
          </a:prstGeom>
          <a:noFill/>
          <a:ln>
            <a:noFill/>
          </a:ln>
        </p:spPr>
      </p:pic>
      <p:graphicFrame>
        <p:nvGraphicFramePr>
          <p:cNvPr id="4" name="表格 3"/>
          <p:cNvGraphicFramePr/>
          <p:nvPr/>
        </p:nvGraphicFramePr>
        <p:xfrm>
          <a:off x="5168900" y="2870835"/>
          <a:ext cx="3872230" cy="1350645"/>
        </p:xfrm>
        <a:graphic>
          <a:graphicData uri="http://schemas.openxmlformats.org/drawingml/2006/table">
            <a:tbl>
              <a:tblPr/>
              <a:tblGrid>
                <a:gridCol w="3872230">
                  <a:extLst>
                    <a:ext uri="{9D8B030D-6E8A-4147-A177-3AD203B41FA5}">
                      <a16:colId xmlns:a16="http://schemas.microsoft.com/office/drawing/2014/main" val="20000"/>
                    </a:ext>
                  </a:extLst>
                </a:gridCol>
              </a:tblGrid>
              <a:tr h="1350645">
                <a:tc>
                  <a:txBody>
                    <a:bodyPr/>
                    <a:lstStyle/>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适用范围：</a:t>
                      </a:r>
                    </a:p>
                    <a:p>
                      <a:pPr marL="0" indent="0" algn="l">
                        <a:lnSpc>
                          <a:spcPct val="125000"/>
                        </a:lnSpc>
                        <a:spcBef>
                          <a:spcPct val="0"/>
                        </a:spcBef>
                        <a:spcAft>
                          <a:spcPct val="0"/>
                        </a:spcAft>
                      </a:pPr>
                      <a:endParaRPr lang="zh-CN" sz="2000" b="1">
                        <a:latin typeface="宋体" panose="02010600030101010101" pitchFamily="2" charset="-122"/>
                        <a:ea typeface="宋体" panose="02010600030101010101" pitchFamily="2" charset="-122"/>
                      </a:endParaRPr>
                    </a:p>
                    <a:p>
                      <a:pPr marL="0" indent="0" algn="l">
                        <a:lnSpc>
                          <a:spcPct val="125000"/>
                        </a:lnSpc>
                        <a:spcBef>
                          <a:spcPct val="0"/>
                        </a:spcBef>
                        <a:spcAft>
                          <a:spcPct val="0"/>
                        </a:spcAft>
                      </a:pPr>
                      <a:r>
                        <a:rPr lang="zh-CN" sz="2000" b="1">
                          <a:latin typeface="宋体" panose="02010600030101010101" pitchFamily="2" charset="-122"/>
                          <a:ea typeface="宋体" panose="02010600030101010101" pitchFamily="2" charset="-122"/>
                        </a:rPr>
                        <a:t>注意事项：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8617"/>
</p:tagLst>
</file>

<file path=ppt/tags/tag100.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2"/>
</p:tagLst>
</file>

<file path=ppt/tags/tag101.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2"/>
</p:tagLst>
</file>

<file path=ppt/tags/tag105.xml><?xml version="1.0" encoding="utf-8"?>
<p:tagLst xmlns:a="http://schemas.openxmlformats.org/drawingml/2006/main" xmlns:r="http://schemas.openxmlformats.org/officeDocument/2006/relationships"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617"/>
  <p:tag name="KSO_WM_TEMPLATE_CATEGORY" val="custom"/>
  <p:tag name="KSO_WM_SLIDE_INDEX" val="1"/>
  <p:tag name="KSO_WM_SLIDE_ID" val="custom20238617_1"/>
  <p:tag name="KSO_WM_TEMPLATE_MASTER_TYPE" val="0"/>
  <p:tag name="KSO_WM_SLIDE_LAYOUT" val="a_b_f"/>
  <p:tag name="KSO_WM_SLIDE_LAYOUT_CNT" val="1_1_1"/>
  <p:tag name="KSO_WM_SLIDE_THEME_ID" val="3402577"/>
  <p:tag name="KSO_WM_SLIDE_THEME_NAME" val="简约风通用箭头职场办公"/>
</p:tagLst>
</file>

<file path=ppt/tags/tag10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8617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ISCONTENTSTITLE" val="0"/>
  <p:tag name="KSO_WM_UNIT_VALUE" val="10"/>
  <p:tag name="KSO_WM_UNIT_PRESET_TEXT" val="单击此处添加文档标题"/>
  <p:tag name="KSO_WM_UNIT_TEXT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ID" val="custom20238617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ISCONTENTSTITLE" val="0"/>
  <p:tag name="KSO_WM_UNIT_VALUE" val="19"/>
  <p:tag name="KSO_WM_UNIT_PRESET_TEXT" val="WPS,a click to unlimited possibilities"/>
  <p:tag name="KSO_WM_UNIT_TEXT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ID" val="custom20238617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TEXT_LAYER_COUNT" val="1"/>
  <p:tag name="KSO_WM_UNIT_VALUE" val="22"/>
  <p:tag name="KSO_WM_UNIT_PRESET_TEXT_INDEX" val="-1"/>
  <p:tag name="KSO_WM_UNIT_PRESET_TEXT_LEN" val="0"/>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1.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1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3.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1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6.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1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9.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2.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2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2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5.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2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8.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3.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3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4.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3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7.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3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17"/>
  <p:tag name="KSO_WM_TEMPLATE_CATEGORY" val="custom"/>
  <p:tag name="KSO_WM_TEMPLATE_MASTER_TYPE" val="0"/>
</p:tagLst>
</file>

<file path=ppt/tags/tag140.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4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3.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4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6.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4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9.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5.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5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5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5.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5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8.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6.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6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617"/>
</p:tagLst>
</file>

<file path=ppt/tags/tag16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7.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7.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25.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9"/>
</p:tagLst>
</file>

<file path=ppt/tags/tag26.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2.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36.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6.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6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63.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67.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68.xml><?xml version="1.0" encoding="utf-8"?>
<p:tagLst xmlns:a="http://schemas.openxmlformats.org/drawingml/2006/main" xmlns:r="http://schemas.openxmlformats.org/officeDocument/2006/relationships"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69.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7.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5.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82.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86.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8617"/>
</p:tagLst>
</file>

<file path=ppt/tags/tag90.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7"/>
</p:tagLst>
</file>

<file path=ppt/theme/theme1.xml><?xml version="1.0" encoding="utf-8"?>
<a:theme xmlns:a="http://schemas.openxmlformats.org/drawingml/2006/main" name="1_简约风通用箭头职场办公">
  <a:themeElements>
    <a:clrScheme name="">
      <a:dk1>
        <a:srgbClr val="000000"/>
      </a:dk1>
      <a:lt1>
        <a:srgbClr val="FFFFFF"/>
      </a:lt1>
      <a:dk2>
        <a:srgbClr val="331616"/>
      </a:dk2>
      <a:lt2>
        <a:srgbClr val="FFFFFF"/>
      </a:lt2>
      <a:accent1>
        <a:srgbClr val="823938"/>
      </a:accent1>
      <a:accent2>
        <a:srgbClr val="475A91"/>
      </a:accent2>
      <a:accent3>
        <a:srgbClr val="738098"/>
      </a:accent3>
      <a:accent4>
        <a:srgbClr val="B0D0CA"/>
      </a:accent4>
      <a:accent5>
        <a:srgbClr val="90AEBA"/>
      </a:accent5>
      <a:accent6>
        <a:srgbClr val="4C8E95"/>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1376</Words>
  <Application>Microsoft Office PowerPoint</Application>
  <PresentationFormat>宽屏</PresentationFormat>
  <Paragraphs>109</Paragraphs>
  <Slides>40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40</vt:i4>
      </vt:variant>
    </vt:vector>
  </HeadingPairs>
  <TitlesOfParts>
    <vt:vector size="44" baseType="lpstr">
      <vt:lpstr>宋体</vt:lpstr>
      <vt:lpstr>Arial</vt:lpstr>
      <vt:lpstr>Times New Roman</vt:lpstr>
      <vt:lpstr>1_简约风通用箭头职场办公</vt:lpstr>
      <vt:lpstr>化学实验基础（四）</vt:lpstr>
      <vt:lpstr>（1）过滤</vt:lpstr>
      <vt:lpstr>（2）蒸发</vt:lpstr>
      <vt:lpstr>（3）萃取分液</vt:lpstr>
      <vt:lpstr>（4）蒸馏</vt:lpstr>
      <vt:lpstr>（5）升华</vt:lpstr>
      <vt:lpstr>（6）洗气</vt:lpstr>
      <vt:lpstr>（7）渗析</vt:lpstr>
      <vt:lpstr>（8）灼烧</vt:lpstr>
      <vt:lpstr>2.依据物理性质选择分离、提纯的方法</vt:lpstr>
      <vt:lpstr>3.物质分离与提纯创新装置（1）减压过滤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（2）热过滤</vt:lpstr>
      <vt:lpstr>（3）索氏提取器</vt:lpstr>
      <vt:lpstr>（4）减压蒸馏</vt:lpstr>
      <vt:lpstr>（5）水蒸气蒸馏</vt:lpstr>
      <vt:lpstr>（6）洗气装置：孟氏气体洗瓶</vt:lpstr>
      <vt:lpstr>（7）发生装置</vt:lpstr>
      <vt:lpstr>（8）分水器</vt:lpstr>
      <vt:lpstr>（9）量气装置</vt:lpstr>
      <vt:lpstr>4.化学法分离</vt:lpstr>
      <vt:lpstr>PowerPoint 演示文稿</vt:lpstr>
      <vt:lpstr>沉淀与洗涤  回答模板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珂 朱</cp:lastModifiedBy>
  <cp:revision>159</cp:revision>
  <dcterms:created xsi:type="dcterms:W3CDTF">2019-06-19T02:08:00Z</dcterms:created>
  <dcterms:modified xsi:type="dcterms:W3CDTF">2025-11-18T16:07:46Z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A6BD6D17E58F422D8735EC570C9AA426_11</vt:lpwstr>
  </property>
</Properties>
</file>