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7" r:id="rId4"/>
    <p:sldId id="258" r:id="rId5"/>
    <p:sldId id="261" r:id="rId6"/>
    <p:sldId id="267" r:id="rId7"/>
    <p:sldId id="268" r:id="rId8"/>
    <p:sldId id="259" r:id="rId9"/>
    <p:sldId id="269" r:id="rId10"/>
    <p:sldId id="262" r:id="rId11"/>
    <p:sldId id="263" r:id="rId12"/>
    <p:sldId id="266" r:id="rId13"/>
    <p:sldId id="264" r:id="rId14"/>
    <p:sldId id="265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0" clrIdx="0"/>
  <p:cmAuthor id="2" name="Administrator" initials="A" lastIdx="0" clrIdx="1"/>
  <p:cmAuthor id="3" name="wwz" initials="w" lastIdx="0" clrIdx="2"/>
  <p:cmAuthor id="4" name="吴文中" initials="吴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3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4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7566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87566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2331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2331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36969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61671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92000" y="2653200"/>
            <a:ext cx="7632000" cy="1637610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91845" y="1878965"/>
            <a:ext cx="7632700" cy="5829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>
            <a:off x="867600" y="4363200"/>
            <a:ext cx="2880000" cy="5760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>
            <p:custDataLst>
              <p:tags r:id="rId2"/>
            </p:custDataLst>
          </p:nvPr>
        </p:nvSpPr>
        <p:spPr>
          <a:xfrm>
            <a:off x="1710632" y="0"/>
            <a:ext cx="4326440" cy="6857999"/>
          </a:xfrm>
          <a:custGeom>
            <a:avLst/>
            <a:gdLst>
              <a:gd name="connsiteX0" fmla="*/ 2601428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8 w 4326440"/>
              <a:gd name="connsiteY6" fmla="*/ 3331127 h 6857999"/>
              <a:gd name="connsiteX7" fmla="*/ 0 w 4326440"/>
              <a:gd name="connsiteY7" fmla="*/ 3329676 h 6857999"/>
              <a:gd name="connsiteX8" fmla="*/ 2601428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8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8" y="3331127"/>
                </a:lnTo>
                <a:lnTo>
                  <a:pt x="0" y="3329676"/>
                </a:lnTo>
                <a:lnTo>
                  <a:pt x="2601428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3"/>
            </p:custDataLst>
          </p:nvPr>
        </p:nvSpPr>
        <p:spPr>
          <a:xfrm>
            <a:off x="532072" y="0"/>
            <a:ext cx="4317512" cy="6857999"/>
          </a:xfrm>
          <a:custGeom>
            <a:avLst/>
            <a:gdLst>
              <a:gd name="connsiteX0" fmla="*/ 2610358 w 4317512"/>
              <a:gd name="connsiteY0" fmla="*/ 0 h 6857999"/>
              <a:gd name="connsiteX1" fmla="*/ 4182444 w 4317512"/>
              <a:gd name="connsiteY1" fmla="*/ 1 h 6857999"/>
              <a:gd name="connsiteX2" fmla="*/ 1570981 w 4317512"/>
              <a:gd name="connsiteY2" fmla="*/ 3342521 h 6857999"/>
              <a:gd name="connsiteX3" fmla="*/ 4317512 w 4317512"/>
              <a:gd name="connsiteY3" fmla="*/ 6857999 h 6857999"/>
              <a:gd name="connsiteX4" fmla="*/ 2745367 w 4317512"/>
              <a:gd name="connsiteY4" fmla="*/ 6857999 h 6857999"/>
              <a:gd name="connsiteX5" fmla="*/ 1 w 4317512"/>
              <a:gd name="connsiteY5" fmla="*/ 3344008 h 6857999"/>
              <a:gd name="connsiteX6" fmla="*/ 1858 w 4317512"/>
              <a:gd name="connsiteY6" fmla="*/ 3342558 h 6857999"/>
              <a:gd name="connsiteX7" fmla="*/ 0 w 4317512"/>
              <a:gd name="connsiteY7" fmla="*/ 3341106 h 6857999"/>
              <a:gd name="connsiteX8" fmla="*/ 2610358 w 4317512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512" h="6857999">
                <a:moveTo>
                  <a:pt x="2610358" y="0"/>
                </a:moveTo>
                <a:lnTo>
                  <a:pt x="4182444" y="1"/>
                </a:lnTo>
                <a:lnTo>
                  <a:pt x="1570981" y="3342521"/>
                </a:lnTo>
                <a:lnTo>
                  <a:pt x="4317512" y="6857999"/>
                </a:lnTo>
                <a:lnTo>
                  <a:pt x="2745367" y="6857999"/>
                </a:lnTo>
                <a:lnTo>
                  <a:pt x="1" y="3344008"/>
                </a:lnTo>
                <a:lnTo>
                  <a:pt x="1858" y="3342558"/>
                </a:lnTo>
                <a:lnTo>
                  <a:pt x="0" y="3341106"/>
                </a:lnTo>
                <a:lnTo>
                  <a:pt x="261035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4"/>
            </p:custDataLst>
          </p:nvPr>
        </p:nvSpPr>
        <p:spPr>
          <a:xfrm>
            <a:off x="1247082" y="0"/>
            <a:ext cx="4326440" cy="6857999"/>
          </a:xfrm>
          <a:custGeom>
            <a:avLst/>
            <a:gdLst>
              <a:gd name="connsiteX0" fmla="*/ 2601429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7 w 4326440"/>
              <a:gd name="connsiteY6" fmla="*/ 3331127 h 6857999"/>
              <a:gd name="connsiteX7" fmla="*/ 0 w 4326440"/>
              <a:gd name="connsiteY7" fmla="*/ 3329676 h 6857999"/>
              <a:gd name="connsiteX8" fmla="*/ 2601429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9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7" y="3331127"/>
                </a:lnTo>
                <a:lnTo>
                  <a:pt x="0" y="3329676"/>
                </a:lnTo>
                <a:lnTo>
                  <a:pt x="260142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4593600" y="2671200"/>
            <a:ext cx="5997600" cy="1548000"/>
          </a:xfrm>
        </p:spPr>
        <p:txBody>
          <a:bodyPr wrap="square" anchor="t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4594225" y="1918970"/>
            <a:ext cx="5996940" cy="521970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 flipH="1">
            <a:off x="7650000" y="4446000"/>
            <a:ext cx="2851200" cy="576000"/>
          </a:xfrm>
          <a:prstGeom prst="chevron">
            <a:avLst>
              <a:gd name="adj" fmla="val 36771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37600" y="853200"/>
            <a:ext cx="2779200" cy="925200"/>
          </a:xfrm>
        </p:spPr>
        <p:txBody>
          <a:bodyPr wrap="square" anchor="ctr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0922635" y="110553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092263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674985" y="110553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74985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42860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 flipH="1">
            <a:off x="10181590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>
            <p:custDataLst>
              <p:tags r:id="rId2"/>
            </p:custDataLst>
          </p:nvPr>
        </p:nvSpPr>
        <p:spPr>
          <a:xfrm>
            <a:off x="1027" y="0"/>
            <a:ext cx="3393240" cy="6858000"/>
          </a:xfrm>
          <a:custGeom>
            <a:avLst/>
            <a:gdLst>
              <a:gd name="connsiteX0" fmla="*/ 0 w 3393240"/>
              <a:gd name="connsiteY0" fmla="*/ 0 h 6858000"/>
              <a:gd name="connsiteX1" fmla="*/ 720451 w 3393240"/>
              <a:gd name="connsiteY1" fmla="*/ 1 h 6858000"/>
              <a:gd name="connsiteX2" fmla="*/ 3393240 w 3393240"/>
              <a:gd name="connsiteY2" fmla="*/ 3421015 h 6858000"/>
              <a:gd name="connsiteX3" fmla="*/ 3391382 w 3393240"/>
              <a:gd name="connsiteY3" fmla="*/ 3422466 h 6858000"/>
              <a:gd name="connsiteX4" fmla="*/ 3393239 w 3393240"/>
              <a:gd name="connsiteY4" fmla="*/ 3423917 h 6858000"/>
              <a:gd name="connsiteX5" fmla="*/ 710239 w 3393240"/>
              <a:gd name="connsiteY5" fmla="*/ 6858000 h 6858000"/>
              <a:gd name="connsiteX6" fmla="*/ 0 w 3393240"/>
              <a:gd name="connsiteY6" fmla="*/ 6858000 h 6858000"/>
              <a:gd name="connsiteX7" fmla="*/ 0 w 3393240"/>
              <a:gd name="connsiteY7" fmla="*/ 5754817 h 6858000"/>
              <a:gd name="connsiteX8" fmla="*/ 1822233 w 3393240"/>
              <a:gd name="connsiteY8" fmla="*/ 3422467 h 6858000"/>
              <a:gd name="connsiteX9" fmla="*/ 0 w 3393240"/>
              <a:gd name="connsiteY9" fmla="*/ 1090115 h 6858000"/>
              <a:gd name="connsiteX10" fmla="*/ 0 w 339324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3240" h="6858000">
                <a:moveTo>
                  <a:pt x="0" y="0"/>
                </a:moveTo>
                <a:lnTo>
                  <a:pt x="720451" y="1"/>
                </a:lnTo>
                <a:lnTo>
                  <a:pt x="3393240" y="3421015"/>
                </a:lnTo>
                <a:lnTo>
                  <a:pt x="3391382" y="3422466"/>
                </a:lnTo>
                <a:lnTo>
                  <a:pt x="3393239" y="3423917"/>
                </a:lnTo>
                <a:lnTo>
                  <a:pt x="710239" y="6858000"/>
                </a:lnTo>
                <a:lnTo>
                  <a:pt x="0" y="6858000"/>
                </a:lnTo>
                <a:lnTo>
                  <a:pt x="0" y="5754817"/>
                </a:lnTo>
                <a:lnTo>
                  <a:pt x="1822233" y="3422467"/>
                </a:lnTo>
                <a:lnTo>
                  <a:pt x="0" y="1090115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任意多边形: 形状 39"/>
          <p:cNvSpPr/>
          <p:nvPr>
            <p:custDataLst>
              <p:tags r:id="rId3"/>
            </p:custDataLst>
          </p:nvPr>
        </p:nvSpPr>
        <p:spPr>
          <a:xfrm>
            <a:off x="319213" y="1"/>
            <a:ext cx="4253614" cy="6858000"/>
          </a:xfrm>
          <a:custGeom>
            <a:avLst/>
            <a:gdLst>
              <a:gd name="connsiteX0" fmla="*/ 0 w 4253614"/>
              <a:gd name="connsiteY0" fmla="*/ 0 h 6858000"/>
              <a:gd name="connsiteX1" fmla="*/ 1572141 w 4253614"/>
              <a:gd name="connsiteY1" fmla="*/ 0 h 6858000"/>
              <a:gd name="connsiteX2" fmla="*/ 4253613 w 4253614"/>
              <a:gd name="connsiteY2" fmla="*/ 3432127 h 6858000"/>
              <a:gd name="connsiteX3" fmla="*/ 4251756 w 4253614"/>
              <a:gd name="connsiteY3" fmla="*/ 3433579 h 6858000"/>
              <a:gd name="connsiteX4" fmla="*/ 4253614 w 4253614"/>
              <a:gd name="connsiteY4" fmla="*/ 3435029 h 6858000"/>
              <a:gd name="connsiteX5" fmla="*/ 1579296 w 4253614"/>
              <a:gd name="connsiteY5" fmla="*/ 6858000 h 6858000"/>
              <a:gd name="connsiteX6" fmla="*/ 7155 w 4253614"/>
              <a:gd name="connsiteY6" fmla="*/ 6857999 h 6858000"/>
              <a:gd name="connsiteX7" fmla="*/ 2682607 w 4253614"/>
              <a:gd name="connsiteY7" fmla="*/ 3433579 h 6858000"/>
              <a:gd name="connsiteX8" fmla="*/ 0 w 425361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614" h="6858000">
                <a:moveTo>
                  <a:pt x="0" y="0"/>
                </a:moveTo>
                <a:lnTo>
                  <a:pt x="1572141" y="0"/>
                </a:lnTo>
                <a:lnTo>
                  <a:pt x="4253613" y="3432127"/>
                </a:lnTo>
                <a:lnTo>
                  <a:pt x="4251756" y="3433579"/>
                </a:lnTo>
                <a:lnTo>
                  <a:pt x="4253614" y="3435029"/>
                </a:lnTo>
                <a:lnTo>
                  <a:pt x="1579296" y="6858000"/>
                </a:lnTo>
                <a:lnTo>
                  <a:pt x="7155" y="6857999"/>
                </a:lnTo>
                <a:lnTo>
                  <a:pt x="2682607" y="3433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4"/>
            </p:custDataLst>
          </p:nvPr>
        </p:nvSpPr>
        <p:spPr>
          <a:xfrm>
            <a:off x="1026" y="0"/>
            <a:ext cx="3856790" cy="6858000"/>
          </a:xfrm>
          <a:custGeom>
            <a:avLst/>
            <a:gdLst>
              <a:gd name="connsiteX0" fmla="*/ 1183999 w 3856790"/>
              <a:gd name="connsiteY0" fmla="*/ 0 h 6858000"/>
              <a:gd name="connsiteX1" fmla="*/ 3856790 w 3856790"/>
              <a:gd name="connsiteY1" fmla="*/ 3421016 h 6858000"/>
              <a:gd name="connsiteX2" fmla="*/ 3854932 w 3856790"/>
              <a:gd name="connsiteY2" fmla="*/ 3422467 h 6858000"/>
              <a:gd name="connsiteX3" fmla="*/ 3856789 w 3856790"/>
              <a:gd name="connsiteY3" fmla="*/ 3423919 h 6858000"/>
              <a:gd name="connsiteX4" fmla="*/ 1173791 w 3856790"/>
              <a:gd name="connsiteY4" fmla="*/ 6858000 h 6858000"/>
              <a:gd name="connsiteX5" fmla="*/ 0 w 3856790"/>
              <a:gd name="connsiteY5" fmla="*/ 6858000 h 6858000"/>
              <a:gd name="connsiteX6" fmla="*/ 0 w 3856790"/>
              <a:gd name="connsiteY6" fmla="*/ 6348134 h 6858000"/>
              <a:gd name="connsiteX7" fmla="*/ 2285782 w 3856790"/>
              <a:gd name="connsiteY7" fmla="*/ 3422467 h 6858000"/>
              <a:gd name="connsiteX8" fmla="*/ 0 w 3856790"/>
              <a:gd name="connsiteY8" fmla="*/ 496800 h 6858000"/>
              <a:gd name="connsiteX9" fmla="*/ 0 w 3856790"/>
              <a:gd name="connsiteY9" fmla="*/ 1 h 6858000"/>
              <a:gd name="connsiteX10" fmla="*/ 1183999 w 385679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790" h="6858000">
                <a:moveTo>
                  <a:pt x="1183999" y="0"/>
                </a:moveTo>
                <a:lnTo>
                  <a:pt x="3856790" y="3421016"/>
                </a:lnTo>
                <a:lnTo>
                  <a:pt x="3854932" y="3422467"/>
                </a:lnTo>
                <a:lnTo>
                  <a:pt x="3856789" y="3423919"/>
                </a:lnTo>
                <a:lnTo>
                  <a:pt x="1173791" y="6858000"/>
                </a:lnTo>
                <a:lnTo>
                  <a:pt x="0" y="6858000"/>
                </a:lnTo>
                <a:lnTo>
                  <a:pt x="0" y="6348134"/>
                </a:lnTo>
                <a:lnTo>
                  <a:pt x="2285782" y="3422467"/>
                </a:lnTo>
                <a:lnTo>
                  <a:pt x="0" y="496800"/>
                </a:lnTo>
                <a:lnTo>
                  <a:pt x="0" y="1"/>
                </a:lnTo>
                <a:lnTo>
                  <a:pt x="11839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 flipH="1">
            <a:off x="5564051" y="3197355"/>
            <a:ext cx="2484000" cy="1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436000" y="3600000"/>
            <a:ext cx="6534000" cy="2055600"/>
          </a:xfrm>
        </p:spPr>
        <p:txBody>
          <a:bodyPr wrap="square" anchor="t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5436000" y="2005200"/>
            <a:ext cx="3895200" cy="83160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>
            <p:custDataLst>
              <p:tags r:id="rId12"/>
            </p:custDataLst>
          </p:nvPr>
        </p:nvSpPr>
        <p:spPr>
          <a:xfrm>
            <a:off x="6917887" y="2"/>
            <a:ext cx="2686050" cy="6858000"/>
          </a:xfrm>
          <a:custGeom>
            <a:avLst/>
            <a:gdLst>
              <a:gd name="connsiteX0" fmla="*/ 23 w 4230"/>
              <a:gd name="connsiteY0" fmla="*/ 10800 h 10800"/>
              <a:gd name="connsiteX1" fmla="*/ 4230 w 4230"/>
              <a:gd name="connsiteY1" fmla="*/ 5414 h 10800"/>
              <a:gd name="connsiteX2" fmla="*/ 0 w 4230"/>
              <a:gd name="connsiteY2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" h="10800">
                <a:moveTo>
                  <a:pt x="23" y="10800"/>
                </a:moveTo>
                <a:lnTo>
                  <a:pt x="4230" y="5414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3000"/>
                  </a:schemeClr>
                </a:gs>
                <a:gs pos="100000">
                  <a:schemeClr val="accent1">
                    <a:alpha val="8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3"/>
            </p:custDataLst>
          </p:nvPr>
        </p:nvSpPr>
        <p:spPr>
          <a:xfrm>
            <a:off x="7916756" y="0"/>
            <a:ext cx="4124960" cy="6858000"/>
          </a:xfrm>
          <a:custGeom>
            <a:avLst/>
            <a:gdLst>
              <a:gd name="connsiteX0" fmla="*/ 2249 w 6496"/>
              <a:gd name="connsiteY0" fmla="*/ 0 h 10800"/>
              <a:gd name="connsiteX1" fmla="*/ 6496 w 6496"/>
              <a:gd name="connsiteY1" fmla="*/ 5436 h 10800"/>
              <a:gd name="connsiteX2" fmla="*/ 6492 w 6496"/>
              <a:gd name="connsiteY2" fmla="*/ 5438 h 10800"/>
              <a:gd name="connsiteX3" fmla="*/ 6496 w 6496"/>
              <a:gd name="connsiteY3" fmla="*/ 5441 h 10800"/>
              <a:gd name="connsiteX4" fmla="*/ 2309 w 6496"/>
              <a:gd name="connsiteY4" fmla="*/ 10800 h 10800"/>
              <a:gd name="connsiteX5" fmla="*/ 26 w 6496"/>
              <a:gd name="connsiteY5" fmla="*/ 10800 h 10800"/>
              <a:gd name="connsiteX6" fmla="*/ 4230 w 6496"/>
              <a:gd name="connsiteY6" fmla="*/ 5420 h 10800"/>
              <a:gd name="connsiteX7" fmla="*/ 4226 w 6496"/>
              <a:gd name="connsiteY7" fmla="*/ 5417 h 10800"/>
              <a:gd name="connsiteX8" fmla="*/ 4230 w 6496"/>
              <a:gd name="connsiteY8" fmla="*/ 5414 h 10800"/>
              <a:gd name="connsiteX9" fmla="*/ 0 w 6496"/>
              <a:gd name="connsiteY9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" h="10800">
                <a:moveTo>
                  <a:pt x="2249" y="0"/>
                </a:moveTo>
                <a:lnTo>
                  <a:pt x="6496" y="5436"/>
                </a:lnTo>
                <a:lnTo>
                  <a:pt x="6492" y="5438"/>
                </a:lnTo>
                <a:lnTo>
                  <a:pt x="6496" y="5441"/>
                </a:lnTo>
                <a:lnTo>
                  <a:pt x="2309" y="10800"/>
                </a:lnTo>
                <a:lnTo>
                  <a:pt x="26" y="10800"/>
                </a:lnTo>
                <a:lnTo>
                  <a:pt x="4230" y="5420"/>
                </a:lnTo>
                <a:lnTo>
                  <a:pt x="4226" y="5417"/>
                </a:lnTo>
                <a:lnTo>
                  <a:pt x="4230" y="5414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80000">
                <a:schemeClr val="accent1">
                  <a:alpha val="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295210" y="620599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95210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542865" y="620599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42865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789147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1036266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3.xml"/><Relationship Id="rId4" Type="http://schemas.openxmlformats.org/officeDocument/2006/relationships/image" Target="../media/image22.jpeg"/><Relationship Id="rId3" Type="http://schemas.openxmlformats.org/officeDocument/2006/relationships/image" Target="NULL" TargetMode="External"/><Relationship Id="rId2" Type="http://schemas.openxmlformats.org/officeDocument/2006/relationships/image" Target="../media/image21.png"/><Relationship Id="rId1" Type="http://schemas.openxmlformats.org/officeDocument/2006/relationships/tags" Target="../tags/tag13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5.xml"/><Relationship Id="rId2" Type="http://schemas.openxmlformats.org/officeDocument/2006/relationships/image" Target="../media/image23.png"/><Relationship Id="rId1" Type="http://schemas.openxmlformats.org/officeDocument/2006/relationships/tags" Target="../tags/tag13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7.xml"/><Relationship Id="rId2" Type="http://schemas.openxmlformats.org/officeDocument/2006/relationships/image" Target="../media/image24.png"/><Relationship Id="rId1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9.xml"/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tags" Target="../tags/tag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1.xml"/><Relationship Id="rId3" Type="http://schemas.openxmlformats.org/officeDocument/2006/relationships/image" Target="../media/image1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NULL" TargetMode="Externa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5.xml"/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emf"/><Relationship Id="rId1" Type="http://schemas.openxmlformats.org/officeDocument/2006/relationships/tags" Target="../tags/tag11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tags" Target="../tags/tag11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23.xml"/><Relationship Id="rId7" Type="http://schemas.openxmlformats.org/officeDocument/2006/relationships/image" Target="../media/image15.png"/><Relationship Id="rId6" Type="http://schemas.openxmlformats.org/officeDocument/2006/relationships/tags" Target="../tags/tag122.xml"/><Relationship Id="rId5" Type="http://schemas.openxmlformats.org/officeDocument/2006/relationships/image" Target="../media/image14.png"/><Relationship Id="rId4" Type="http://schemas.openxmlformats.org/officeDocument/2006/relationships/tags" Target="../tags/tag121.xml"/><Relationship Id="rId3" Type="http://schemas.openxmlformats.org/officeDocument/2006/relationships/image" Target="NULL" TargetMode="External"/><Relationship Id="rId2" Type="http://schemas.openxmlformats.org/officeDocument/2006/relationships/image" Target="../media/image13.pn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image" Target="../media/image18.png"/><Relationship Id="rId12" Type="http://schemas.openxmlformats.org/officeDocument/2006/relationships/tags" Target="../tags/tag125.xml"/><Relationship Id="rId11" Type="http://schemas.openxmlformats.org/officeDocument/2006/relationships/image" Target="../media/image17.png"/><Relationship Id="rId10" Type="http://schemas.openxmlformats.org/officeDocument/2006/relationships/tags" Target="../tags/tag124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19.emf"/><Relationship Id="rId1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1.xml"/><Relationship Id="rId2" Type="http://schemas.openxmlformats.org/officeDocument/2006/relationships/image" Target="../media/image20.png"/><Relationship Id="rId1" Type="http://schemas.openxmlformats.org/officeDocument/2006/relationships/tags" Target="../tags/tag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/>
              <a:t>化学实验基础（二）</a:t>
            </a:r>
            <a:endParaRPr lang="zh-CN" altLang="en-US"/>
          </a:p>
        </p:txBody>
      </p:sp>
      <p:sp>
        <p:nvSpPr>
          <p:cNvPr id="1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3200"/>
              <a:t>高三化学一轮复习</a:t>
            </a:r>
            <a:endParaRPr lang="zh-CN" altLang="en-US" sz="3200"/>
          </a:p>
        </p:txBody>
      </p:sp>
      <p:sp>
        <p:nvSpPr>
          <p:cNvPr id="16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1800"/>
              <a:t>仪器的创新与改进</a:t>
            </a:r>
            <a:endParaRPr lang="zh-CN" altLang="en-US" sz="18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5.</a:t>
            </a:r>
            <a:r>
              <a:rPr lang="zh-CN" altLang="en-US"/>
              <a:t>防倒吸装置的创新</a:t>
            </a:r>
            <a:endParaRPr lang="en-US" altLang="zh-CN"/>
          </a:p>
        </p:txBody>
      </p:sp>
      <p:pic>
        <p:nvPicPr>
          <p:cNvPr id="156" name="图片 156" descr="21YLAXHX10-45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975" y="1448435"/>
            <a:ext cx="4909820" cy="464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5" descr="IMG_25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245" y="2512695"/>
            <a:ext cx="2611755" cy="22872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334635" y="1238885"/>
            <a:ext cx="641985" cy="38449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84570" y="1044575"/>
            <a:ext cx="1469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共同特点？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58940" y="5781040"/>
            <a:ext cx="2009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原理上的区别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单向阀防倒吸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100035" name="图片 1000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05" y="1543685"/>
            <a:ext cx="7660005" cy="3655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6.</a:t>
            </a:r>
            <a:r>
              <a:rPr lang="zh-CN" altLang="en-US"/>
              <a:t>气体体积的测定</a:t>
            </a:r>
            <a:endParaRPr lang="zh-CN" altLang="en-US"/>
          </a:p>
        </p:txBody>
      </p:sp>
      <p:pic>
        <p:nvPicPr>
          <p:cNvPr id="8" name="image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915" y="2018665"/>
            <a:ext cx="6553200" cy="27343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量气装置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100033" name="图片 100033" descr="@@@532d809a-c60a-4b0c-ba4e-ae85b178f0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88" y="1349058"/>
            <a:ext cx="5400000" cy="43294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9785" y="1621790"/>
            <a:ext cx="5080000" cy="4246245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①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按右图安装装置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夹持仪器略去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endParaRPr lang="en-US" altLang="zh-CN" b="1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②……</a:t>
            </a:r>
            <a:endParaRPr lang="en-US" altLang="zh-CN" b="1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③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在仪器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E…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中加入图示的试剂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④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调整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中两液面相平，使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中液面保持在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0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或略低于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0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刻度位置，读数并记录。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⑤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CuSO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溶液滴入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中搅拌，反应完成后，再滴加稀硫酸至体系不再有气体产生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⑥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待体系恢复到室温，移动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管，保持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中两液面相平，读数并记录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⑦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处理数据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30898"/>
          <a:stretch>
            <a:fillRect/>
          </a:stretch>
        </p:blipFill>
        <p:spPr>
          <a:xfrm>
            <a:off x="5728970" y="480060"/>
            <a:ext cx="5488940" cy="6000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4670" y="4609465"/>
            <a:ext cx="1202055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21460" y="2936240"/>
            <a:ext cx="2016125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10735" y="4609465"/>
            <a:ext cx="1202055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9785" y="5012690"/>
            <a:ext cx="1029970" cy="40322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853" y="925493"/>
            <a:ext cx="9799805" cy="5633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(二)仪器的改进与创新</a:t>
            </a:r>
            <a:endParaRPr lang="zh-CN" altLang="en-US" sz="3200" b="1" spc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1.多种用途的漏斗</a:t>
            </a:r>
            <a:endParaRPr lang="zh-CN" altLang="en-US" sz="3200" b="1" spc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image37.jpe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6570" y="2529840"/>
            <a:ext cx="6187440" cy="30092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" name="图片 161" descr="20YLBHX10-31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355" y="1602740"/>
            <a:ext cx="3016885" cy="211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图片 160" descr="20YLBHX10-32.TIF"/>
          <p:cNvPicPr>
            <a:picLocks noChangeAspect="1" noChangeArrowheads="1"/>
          </p:cNvPicPr>
          <p:nvPr/>
        </p:nvPicPr>
        <p:blipFill>
          <a:blip r:embed="rId3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7740" y="2161858"/>
            <a:ext cx="263337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图片 158" descr="20YLBHX10-34.TIF"/>
          <p:cNvPicPr>
            <a:picLocks noChangeAspect="1" noChangeArrowheads="1"/>
          </p:cNvPicPr>
          <p:nvPr/>
        </p:nvPicPr>
        <p:blipFill>
          <a:blip r:embed="rId4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3198" y="3990023"/>
            <a:ext cx="178447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图片 157" descr="20YLBHX10-35.TIF"/>
          <p:cNvPicPr>
            <a:picLocks noChangeAspect="1" noChangeArrowheads="1"/>
          </p:cNvPicPr>
          <p:nvPr/>
        </p:nvPicPr>
        <p:blipFill>
          <a:blip r:embed="rId5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7190" y="4228148"/>
            <a:ext cx="20237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图片 159" descr="20YLBHX10-33.TIF"/>
          <p:cNvPicPr>
            <a:picLocks noChangeAspect="1" noChangeArrowheads="1"/>
          </p:cNvPicPr>
          <p:nvPr/>
        </p:nvPicPr>
        <p:blipFill>
          <a:blip r:embed="rId6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3753" y="2463483"/>
            <a:ext cx="250011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球形干燥管的创新应用</a:t>
            </a:r>
            <a:endParaRPr lang="zh-CN" altLang="en-US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5020" y="1260475"/>
            <a:ext cx="4587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你认为球形干燥管有什么用途？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干燥管在实验流程中的应用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100003" name="图片 100003" descr="@@@f5aeece4-7d83-4f22-bbbf-391c298df45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508760"/>
            <a:ext cx="3636735" cy="360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01165" y="54070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，贵州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1961515"/>
            <a:ext cx="8174990" cy="3073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93935"/>
            <a:ext cx="10800000" cy="720000"/>
          </a:xfrm>
        </p:spPr>
        <p:txBody>
          <a:bodyPr/>
          <a:p>
            <a:r>
              <a:rPr lang="en-US" altLang="zh-CN">
                <a:sym typeface="+mn-ea"/>
              </a:rPr>
              <a:t>[</a:t>
            </a:r>
            <a:r>
              <a:rPr lang="zh-CN" altLang="en-US">
                <a:sym typeface="+mn-ea"/>
              </a:rPr>
              <a:t>干燥管在实验流程中的应用</a:t>
            </a:r>
            <a:r>
              <a:rPr lang="en-US" altLang="zh-CN">
                <a:sym typeface="+mn-ea"/>
              </a:rPr>
              <a:t>]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30" y="885825"/>
            <a:ext cx="7430770" cy="55860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13080" y="175641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，天津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8010" y="136480"/>
            <a:ext cx="10800000" cy="720000"/>
          </a:xfrm>
        </p:spPr>
        <p:txBody>
          <a:bodyPr/>
          <a:p>
            <a:r>
              <a:rPr lang="en-US" altLang="zh-CN">
                <a:sym typeface="+mn-ea"/>
              </a:rPr>
              <a:t>[</a:t>
            </a:r>
            <a:r>
              <a:rPr lang="zh-CN" altLang="en-US">
                <a:sym typeface="+mn-ea"/>
              </a:rPr>
              <a:t>干燥管在实验流程中的应用</a:t>
            </a:r>
            <a:r>
              <a:rPr lang="en-US" altLang="zh-CN">
                <a:sym typeface="+mn-ea"/>
              </a:rPr>
              <a:t>]</a:t>
            </a:r>
            <a:endParaRPr lang="zh-CN" altLang="en-US"/>
          </a:p>
        </p:txBody>
      </p:sp>
      <p:pic>
        <p:nvPicPr>
          <p:cNvPr id="100011" name="图片 100011" descr="@@@fe5089148a65426f87c9f963c597e0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10" y="797560"/>
            <a:ext cx="9670415" cy="3991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5" y="4789170"/>
            <a:ext cx="9000000" cy="16991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56094" b="6125"/>
          <a:stretch>
            <a:fillRect/>
          </a:stretch>
        </p:blipFill>
        <p:spPr>
          <a:xfrm>
            <a:off x="7842250" y="321310"/>
            <a:ext cx="4086860" cy="16592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13080" y="175641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，湖北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6" name="图片 166" descr="20YLBHX10-26.T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128" y="1303338"/>
            <a:ext cx="148129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图片 165" descr="20YLBHX10-27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533" y="1303338"/>
            <a:ext cx="238752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图片 164" descr="20YLBHX10-28.T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5788" y="1303338"/>
            <a:ext cx="252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图片 163" descr="20YLBHX10-29.TI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235" y="4123690"/>
            <a:ext cx="2556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图片 162" descr="20YLBHX10-30.TI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5673" y="4123373"/>
            <a:ext cx="2699158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340975" y="51930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74455" y="3589020"/>
            <a:ext cx="1574165" cy="2264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用途多变的广口瓶</a:t>
            </a:r>
            <a:endParaRPr lang="zh-CN" altLang="en-US" dirty="0">
              <a:sym typeface="+mn-ea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[</a:t>
            </a:r>
            <a:r>
              <a:rPr lang="zh-CN" altLang="en-US"/>
              <a:t>广口瓶的使用</a:t>
            </a:r>
            <a:r>
              <a:rPr lang="en-US" altLang="zh-CN"/>
              <a:t>]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65" y="2499360"/>
            <a:ext cx="10012680" cy="26301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07465" y="175641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，广东</a:t>
            </a:r>
            <a:endParaRPr lang="zh-CN" altLang="en-US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4.</a:t>
            </a:r>
            <a:r>
              <a:rPr lang="zh-CN" altLang="en-US"/>
              <a:t>多样化的冷凝装置</a:t>
            </a:r>
            <a:endParaRPr lang="zh-CN" altLang="en-US"/>
          </a:p>
        </p:txBody>
      </p:sp>
      <p:pic>
        <p:nvPicPr>
          <p:cNvPr id="5" name="image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9235" y="1080135"/>
            <a:ext cx="7200000" cy="45873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10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7"/>
</p:tagLst>
</file>

<file path=ppt/tags/tag10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7"/>
  <p:tag name="KSO_WM_TEMPLATE_CATEGORY" val="custom"/>
  <p:tag name="KSO_WM_TEMPLATE_MASTER_TYPE" val="0"/>
</p:tagLst>
</file>

<file path=ppt/tags/tag1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0"/>
  <p:tag name="KSO_WM_UNIT_PRESET_TEXT" val="单击此处添加文档标题"/>
  <p:tag name="KSO_WM_UNIT_TEXT_TYPE" val="1"/>
</p:tagLst>
</file>

<file path=ppt/tags/tag10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7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9"/>
  <p:tag name="KSO_WM_UNIT_PRESET_TEXT" val="WPS,a click to unlimited possibilities"/>
  <p:tag name="KSO_WM_UNIT_TEXT_TYPE" val="1"/>
</p:tagLst>
</file>

<file path=ppt/tags/tag10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1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TEXT_LAYER_COUNT" val="1"/>
  <p:tag name="KSO_WM_UNIT_VALUE" val="22"/>
  <p:tag name="KSO_WM_UNIT_PRESET_TEXT_INDEX" val="-1"/>
  <p:tag name="KSO_WM_UNIT_PRESET_TEXT_LEN" val="0"/>
</p:tagLst>
</file>

<file path=ppt/tags/tag108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17"/>
  <p:tag name="KSO_WM_TEMPLATE_CATEGORY" val="custom"/>
  <p:tag name="KSO_WM_SLIDE_INDEX" val="1"/>
  <p:tag name="KSO_WM_SLIDE_ID" val="custom20238617_1"/>
  <p:tag name="KSO_WM_TEMPLATE_MASTER_TYPE" val="0"/>
  <p:tag name="KSO_WM_SLIDE_LAYOUT" val="a_b_f"/>
  <p:tag name="KSO_WM_SLIDE_LAYOUT_CNT" val="1_1_1"/>
  <p:tag name="KSO_WM_SLIDE_THEME_ID" val="3402577"/>
  <p:tag name="KSO_WM_SLIDE_THEME_NAME" val="简约风通用箭头职场办公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2"/>
  <p:tag name="KSO_WM_UNIT_TYPE" val="f"/>
  <p:tag name="KSO_WM_UNIT_SUBTYPE" val="a"/>
</p:tagLst>
</file>

<file path=ppt/tags/tag1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9"/>
</p:tagLst>
</file>

<file path=ppt/tags/tag110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2.xml><?xml version="1.0" encoding="utf-8"?>
<p:tagLst xmlns:p="http://schemas.openxmlformats.org/presentationml/2006/main">
  <p:tag name="KSO_WM_UNIT_TEXT" val="6.其他仪器&#13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1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121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122.xml><?xml version="1.0" encoding="utf-8"?>
<p:tagLst xmlns:p="http://schemas.openxmlformats.org/presentationml/2006/main">
  <p:tag name="KSO_WM_UNIT_INDEX" val="4"/>
  <p:tag name="KSO_WM_UNIT_TYPE" val="j"/>
  <p:tag name="KSO_WM_BEAUTIFY_FLAG" val="#wm#"/>
</p:tagLst>
</file>

<file path=ppt/tags/tag123.xml><?xml version="1.0" encoding="utf-8"?>
<p:tagLst xmlns:p="http://schemas.openxmlformats.org/presentationml/2006/main">
  <p:tag name="KSO_WM_UNIT_INDEX" val="7"/>
  <p:tag name="KSO_WM_UNIT_TYPE" val="j"/>
  <p:tag name="KSO_WM_BEAUTIFY_FLAG" val="#wm#"/>
</p:tagLst>
</file>

<file path=ppt/tags/tag124.xml><?xml version="1.0" encoding="utf-8"?>
<p:tagLst xmlns:p="http://schemas.openxmlformats.org/presentationml/2006/main">
  <p:tag name="KSO_WM_UNIT_INDEX" val="6"/>
  <p:tag name="KSO_WM_UNIT_TYPE" val="j"/>
  <p:tag name="KSO_WM_BEAUTIFY_FLAG" val="#wm#"/>
</p:tagLst>
</file>

<file path=ppt/tags/tag125.xml><?xml version="1.0" encoding="utf-8"?>
<p:tagLst xmlns:p="http://schemas.openxmlformats.org/presentationml/2006/main">
  <p:tag name="KSO_WM_UNIT_INDEX" val="5"/>
  <p:tag name="KSO_WM_UNIT_TYPE" val="j"/>
  <p:tag name="KSO_WM_BEAUTIFY_FLAG" val="#wm#"/>
</p:tagLst>
</file>

<file path=ppt/tags/tag126.xml><?xml version="1.0" encoding="utf-8"?>
<p:tagLst xmlns:p="http://schemas.openxmlformats.org/presentationml/2006/main">
  <p:tag name="KSO_WM_UNIT_TEXT" val="2.球形干燥管的创新应用&#13;&#13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SNUMDGMTITLE" val="0"/>
  <p:tag name="KSO_WM_UNIT_NOCLEAR" val="0"/>
  <p:tag name="KSO_WM_UNIT_ISCONTENTSTITLE" val="0"/>
  <p:tag name="KSO_WM_UNIT_VALUE" val="20"/>
  <p:tag name="KSO_WM_UNIT_ID" val="_7*a*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3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8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8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2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7"/>
</p:tagLst>
</file>

<file path=ppt/theme/theme1.xml><?xml version="1.0" encoding="utf-8"?>
<a:theme xmlns:a="http://schemas.openxmlformats.org/drawingml/2006/main" name="1_简约风通用箭头职场办公">
  <a:themeElements>
    <a:clrScheme name="">
      <a:dk1>
        <a:srgbClr val="000000"/>
      </a:dk1>
      <a:lt1>
        <a:srgbClr val="FFFFFF"/>
      </a:lt1>
      <a:dk2>
        <a:srgbClr val="331616"/>
      </a:dk2>
      <a:lt2>
        <a:srgbClr val="FFFFFF"/>
      </a:lt2>
      <a:accent1>
        <a:srgbClr val="823938"/>
      </a:accent1>
      <a:accent2>
        <a:srgbClr val="475A91"/>
      </a:accent2>
      <a:accent3>
        <a:srgbClr val="738098"/>
      </a:accent3>
      <a:accent4>
        <a:srgbClr val="B0D0CA"/>
      </a:accent4>
      <a:accent5>
        <a:srgbClr val="90AEBA"/>
      </a:accent5>
      <a:accent6>
        <a:srgbClr val="4C8E9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WPS 演示</Application>
  <PresentationFormat>宽屏</PresentationFormat>
  <Paragraphs>53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Times New Roman</vt:lpstr>
      <vt:lpstr>Arial Unicode MS</vt:lpstr>
      <vt:lpstr>Calibri</vt:lpstr>
      <vt:lpstr>1_简约风通用箭头职场办公</vt:lpstr>
      <vt:lpstr>化学实验基础（二）</vt:lpstr>
      <vt:lpstr>PowerPoint 演示文稿</vt:lpstr>
      <vt:lpstr>2.球形干燥管的创新应用</vt:lpstr>
      <vt:lpstr>[干燥管在实验流程中的应用]</vt:lpstr>
      <vt:lpstr>[干燥管在实验流程中的应用]</vt:lpstr>
      <vt:lpstr>[干燥管在实验流程中的应用]</vt:lpstr>
      <vt:lpstr>3.用途多变的广口瓶</vt:lpstr>
      <vt:lpstr>[广口瓶的使用]</vt:lpstr>
      <vt:lpstr>4.多样化的冷凝装置</vt:lpstr>
      <vt:lpstr>5.防倒吸装置的创新</vt:lpstr>
      <vt:lpstr>[单向阀防倒吸]</vt:lpstr>
      <vt:lpstr>6.气体体积的测定</vt:lpstr>
      <vt:lpstr>[量气装置]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caicai</cp:lastModifiedBy>
  <cp:revision>159</cp:revision>
  <dcterms:created xsi:type="dcterms:W3CDTF">2019-06-19T02:08:00Z</dcterms:created>
  <dcterms:modified xsi:type="dcterms:W3CDTF">2025-11-19T01:13:29Z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CB5279ED752C4D3F8D65A103B01CF122_13</vt:lpwstr>
  </property>
</Properties>
</file>