
<file path=[Content_Types].xml><?xml version="1.0" encoding="utf-8"?>
<Types xmlns="http://schemas.openxmlformats.org/package/2006/content-types">
  <Default Extension="emf" ContentType="image/x-emf"/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3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6" Type="http://schemas.openxmlformats.org/officeDocument/2006/relationships/tags" Target="../tags/tag90.xml"/><Relationship Id="rId15" Type="http://schemas.openxmlformats.org/officeDocument/2006/relationships/tags" Target="../tags/tag89.xml"/><Relationship Id="rId14" Type="http://schemas.openxmlformats.org/officeDocument/2006/relationships/tags" Target="../tags/tag88.xml"/><Relationship Id="rId13" Type="http://schemas.openxmlformats.org/officeDocument/2006/relationships/tags" Target="../tags/tag8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8.xml"/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6" Type="http://schemas.openxmlformats.org/officeDocument/2006/relationships/tags" Target="../tags/tag45.xml"/><Relationship Id="rId15" Type="http://schemas.openxmlformats.org/officeDocument/2006/relationships/tags" Target="../tags/tag44.xml"/><Relationship Id="rId14" Type="http://schemas.openxmlformats.org/officeDocument/2006/relationships/tags" Target="../tags/tag43.xml"/><Relationship Id="rId13" Type="http://schemas.openxmlformats.org/officeDocument/2006/relationships/tags" Target="../tags/tag42.xml"/><Relationship Id="rId12" Type="http://schemas.openxmlformats.org/officeDocument/2006/relationships/tags" Target="../tags/tag41.xml"/><Relationship Id="rId11" Type="http://schemas.openxmlformats.org/officeDocument/2006/relationships/tags" Target="../tags/tag40.xml"/><Relationship Id="rId10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tags" Target="../tags/tag58.xml"/><Relationship Id="rId7" Type="http://schemas.openxmlformats.org/officeDocument/2006/relationships/tags" Target="../tags/tag57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任意多边形: 形状 35"/>
          <p:cNvSpPr/>
          <p:nvPr>
            <p:custDataLst>
              <p:tags r:id="rId2"/>
            </p:custDataLst>
          </p:nvPr>
        </p:nvSpPr>
        <p:spPr>
          <a:xfrm>
            <a:off x="6922327" y="0"/>
            <a:ext cx="4255001" cy="6858000"/>
          </a:xfrm>
          <a:custGeom>
            <a:avLst/>
            <a:gdLst>
              <a:gd name="connsiteX0" fmla="*/ 10047 w 4255001"/>
              <a:gd name="connsiteY0" fmla="*/ 0 h 6858000"/>
              <a:gd name="connsiteX1" fmla="*/ 1582133 w 4255001"/>
              <a:gd name="connsiteY1" fmla="*/ 0 h 6858000"/>
              <a:gd name="connsiteX2" fmla="*/ 4255001 w 4255001"/>
              <a:gd name="connsiteY2" fmla="*/ 3421116 h 6858000"/>
              <a:gd name="connsiteX3" fmla="*/ 4253144 w 4255001"/>
              <a:gd name="connsiteY3" fmla="*/ 3422567 h 6858000"/>
              <a:gd name="connsiteX4" fmla="*/ 4255000 w 4255001"/>
              <a:gd name="connsiteY4" fmla="*/ 3424018 h 6858000"/>
              <a:gd name="connsiteX5" fmla="*/ 1572143 w 4255001"/>
              <a:gd name="connsiteY5" fmla="*/ 6858000 h 6858000"/>
              <a:gd name="connsiteX6" fmla="*/ 0 w 4255001"/>
              <a:gd name="connsiteY6" fmla="*/ 6858000 h 6858000"/>
              <a:gd name="connsiteX7" fmla="*/ 2684020 w 4255001"/>
              <a:gd name="connsiteY7" fmla="*/ 3422531 h 6858000"/>
              <a:gd name="connsiteX8" fmla="*/ 10047 w 4255001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5001" h="6858000">
                <a:moveTo>
                  <a:pt x="10047" y="0"/>
                </a:moveTo>
                <a:lnTo>
                  <a:pt x="1582133" y="0"/>
                </a:lnTo>
                <a:lnTo>
                  <a:pt x="4255001" y="3421116"/>
                </a:lnTo>
                <a:lnTo>
                  <a:pt x="4253144" y="3422567"/>
                </a:lnTo>
                <a:lnTo>
                  <a:pt x="4255000" y="3424018"/>
                </a:lnTo>
                <a:lnTo>
                  <a:pt x="1572143" y="6858000"/>
                </a:lnTo>
                <a:lnTo>
                  <a:pt x="0" y="6858000"/>
                </a:lnTo>
                <a:lnTo>
                  <a:pt x="2684020" y="3422531"/>
                </a:lnTo>
                <a:lnTo>
                  <a:pt x="10047" y="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alpha val="5000"/>
                  </a:schemeClr>
                </a:gs>
                <a:gs pos="100000">
                  <a:schemeClr val="accent1">
                    <a:alpha val="50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5" name="任意多边形: 形状 44"/>
          <p:cNvSpPr/>
          <p:nvPr>
            <p:custDataLst>
              <p:tags r:id="rId3"/>
            </p:custDataLst>
          </p:nvPr>
        </p:nvSpPr>
        <p:spPr>
          <a:xfrm>
            <a:off x="8102006" y="1"/>
            <a:ext cx="4088966" cy="6857998"/>
          </a:xfrm>
          <a:custGeom>
            <a:avLst/>
            <a:gdLst>
              <a:gd name="connsiteX0" fmla="*/ 0 w 4088966"/>
              <a:gd name="connsiteY0" fmla="*/ 0 h 6857998"/>
              <a:gd name="connsiteX1" fmla="*/ 1572086 w 4088966"/>
              <a:gd name="connsiteY1" fmla="*/ 0 h 6857998"/>
              <a:gd name="connsiteX2" fmla="*/ 4088966 w 4088966"/>
              <a:gd name="connsiteY2" fmla="*/ 3221459 h 6857998"/>
              <a:gd name="connsiteX3" fmla="*/ 4088966 w 4088966"/>
              <a:gd name="connsiteY3" fmla="*/ 3646538 h 6857998"/>
              <a:gd name="connsiteX4" fmla="*/ 1579958 w 4088966"/>
              <a:gd name="connsiteY4" fmla="*/ 6857997 h 6857998"/>
              <a:gd name="connsiteX5" fmla="*/ 7814 w 4088966"/>
              <a:gd name="connsiteY5" fmla="*/ 6857998 h 6857998"/>
              <a:gd name="connsiteX6" fmla="*/ 2682903 w 4088966"/>
              <a:gd name="connsiteY6" fmla="*/ 343396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88966" h="6857998">
                <a:moveTo>
                  <a:pt x="0" y="0"/>
                </a:moveTo>
                <a:lnTo>
                  <a:pt x="1572086" y="0"/>
                </a:lnTo>
                <a:lnTo>
                  <a:pt x="4088966" y="3221459"/>
                </a:lnTo>
                <a:lnTo>
                  <a:pt x="4088966" y="3646538"/>
                </a:lnTo>
                <a:lnTo>
                  <a:pt x="1579958" y="6857997"/>
                </a:lnTo>
                <a:lnTo>
                  <a:pt x="7814" y="6857998"/>
                </a:lnTo>
                <a:lnTo>
                  <a:pt x="2682903" y="343396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9" name="任意多边形: 形状 38"/>
          <p:cNvSpPr/>
          <p:nvPr>
            <p:custDataLst>
              <p:tags r:id="rId4"/>
            </p:custDataLst>
          </p:nvPr>
        </p:nvSpPr>
        <p:spPr>
          <a:xfrm>
            <a:off x="7385876" y="0"/>
            <a:ext cx="4255002" cy="6858000"/>
          </a:xfrm>
          <a:custGeom>
            <a:avLst/>
            <a:gdLst>
              <a:gd name="connsiteX0" fmla="*/ 10048 w 4255002"/>
              <a:gd name="connsiteY0" fmla="*/ 0 h 6858000"/>
              <a:gd name="connsiteX1" fmla="*/ 1582134 w 4255002"/>
              <a:gd name="connsiteY1" fmla="*/ 0 h 6858000"/>
              <a:gd name="connsiteX2" fmla="*/ 4255002 w 4255002"/>
              <a:gd name="connsiteY2" fmla="*/ 3421116 h 6858000"/>
              <a:gd name="connsiteX3" fmla="*/ 4253145 w 4255002"/>
              <a:gd name="connsiteY3" fmla="*/ 3422567 h 6858000"/>
              <a:gd name="connsiteX4" fmla="*/ 4255001 w 4255002"/>
              <a:gd name="connsiteY4" fmla="*/ 3424018 h 6858000"/>
              <a:gd name="connsiteX5" fmla="*/ 1572144 w 4255002"/>
              <a:gd name="connsiteY5" fmla="*/ 6858000 h 6858000"/>
              <a:gd name="connsiteX6" fmla="*/ 0 w 4255002"/>
              <a:gd name="connsiteY6" fmla="*/ 6857999 h 6858000"/>
              <a:gd name="connsiteX7" fmla="*/ 2684021 w 4255002"/>
              <a:gd name="connsiteY7" fmla="*/ 3422531 h 6858000"/>
              <a:gd name="connsiteX8" fmla="*/ 10048 w 4255002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5002" h="6858000">
                <a:moveTo>
                  <a:pt x="10048" y="0"/>
                </a:moveTo>
                <a:lnTo>
                  <a:pt x="1582134" y="0"/>
                </a:lnTo>
                <a:lnTo>
                  <a:pt x="4255002" y="3421116"/>
                </a:lnTo>
                <a:lnTo>
                  <a:pt x="4253145" y="3422567"/>
                </a:lnTo>
                <a:lnTo>
                  <a:pt x="4255001" y="3424018"/>
                </a:lnTo>
                <a:lnTo>
                  <a:pt x="1572144" y="6858000"/>
                </a:lnTo>
                <a:lnTo>
                  <a:pt x="0" y="6857999"/>
                </a:lnTo>
                <a:lnTo>
                  <a:pt x="2684021" y="3422531"/>
                </a:lnTo>
                <a:lnTo>
                  <a:pt x="10048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875665" y="5866130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875665" y="6104255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1123315" y="5866130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1123315" y="6104255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>
            <a:spLocks noChangeAspect="1"/>
          </p:cNvSpPr>
          <p:nvPr>
            <p:custDataLst>
              <p:tags r:id="rId9"/>
            </p:custDataLst>
          </p:nvPr>
        </p:nvSpPr>
        <p:spPr>
          <a:xfrm>
            <a:off x="1369695" y="6104255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1616710" y="6104255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792000" y="2653200"/>
            <a:ext cx="7632000" cy="1637610"/>
          </a:xfrm>
        </p:spPr>
        <p:txBody>
          <a:bodyPr wrap="square" anchor="t">
            <a:normAutofit/>
          </a:bodyPr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2"/>
            </p:custDataLst>
          </p:nvPr>
        </p:nvSpPr>
        <p:spPr>
          <a:xfrm>
            <a:off x="791845" y="1878965"/>
            <a:ext cx="7632700" cy="582930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>
            <a:off x="867600" y="4363200"/>
            <a:ext cx="2880000" cy="576000"/>
          </a:xfrm>
          <a:prstGeom prst="chevron">
            <a:avLst>
              <a:gd name="adj" fmla="val 30157"/>
            </a:avLst>
          </a:pr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4800000" scaled="0"/>
          </a:gra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31"/>
          <p:cNvSpPr/>
          <p:nvPr>
            <p:custDataLst>
              <p:tags r:id="rId2"/>
            </p:custDataLst>
          </p:nvPr>
        </p:nvSpPr>
        <p:spPr>
          <a:xfrm>
            <a:off x="1710632" y="0"/>
            <a:ext cx="4326440" cy="6857999"/>
          </a:xfrm>
          <a:custGeom>
            <a:avLst/>
            <a:gdLst>
              <a:gd name="connsiteX0" fmla="*/ 2601428 w 4326440"/>
              <a:gd name="connsiteY0" fmla="*/ 0 h 6857999"/>
              <a:gd name="connsiteX1" fmla="*/ 4173514 w 4326440"/>
              <a:gd name="connsiteY1" fmla="*/ 0 h 6857999"/>
              <a:gd name="connsiteX2" fmla="*/ 1570981 w 4326440"/>
              <a:gd name="connsiteY2" fmla="*/ 3331090 h 6857999"/>
              <a:gd name="connsiteX3" fmla="*/ 4326440 w 4326440"/>
              <a:gd name="connsiteY3" fmla="*/ 6857999 h 6857999"/>
              <a:gd name="connsiteX4" fmla="*/ 2754297 w 4326440"/>
              <a:gd name="connsiteY4" fmla="*/ 6857999 h 6857999"/>
              <a:gd name="connsiteX5" fmla="*/ 1 w 4326440"/>
              <a:gd name="connsiteY5" fmla="*/ 3332577 h 6857999"/>
              <a:gd name="connsiteX6" fmla="*/ 1858 w 4326440"/>
              <a:gd name="connsiteY6" fmla="*/ 3331127 h 6857999"/>
              <a:gd name="connsiteX7" fmla="*/ 0 w 4326440"/>
              <a:gd name="connsiteY7" fmla="*/ 3329676 h 6857999"/>
              <a:gd name="connsiteX8" fmla="*/ 2601428 w 4326440"/>
              <a:gd name="connsiteY8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26440" h="6857999">
                <a:moveTo>
                  <a:pt x="2601428" y="0"/>
                </a:moveTo>
                <a:lnTo>
                  <a:pt x="4173514" y="0"/>
                </a:lnTo>
                <a:lnTo>
                  <a:pt x="1570981" y="3331090"/>
                </a:lnTo>
                <a:lnTo>
                  <a:pt x="4326440" y="6857999"/>
                </a:lnTo>
                <a:lnTo>
                  <a:pt x="2754297" y="6857999"/>
                </a:lnTo>
                <a:lnTo>
                  <a:pt x="1" y="3332577"/>
                </a:lnTo>
                <a:lnTo>
                  <a:pt x="1858" y="3331127"/>
                </a:lnTo>
                <a:lnTo>
                  <a:pt x="0" y="3329676"/>
                </a:lnTo>
                <a:lnTo>
                  <a:pt x="2601428" y="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alpha val="5000"/>
                  </a:schemeClr>
                </a:gs>
                <a:gs pos="100000">
                  <a:schemeClr val="accent1">
                    <a:alpha val="50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35" name="任意多边形: 形状 34"/>
          <p:cNvSpPr/>
          <p:nvPr>
            <p:custDataLst>
              <p:tags r:id="rId3"/>
            </p:custDataLst>
          </p:nvPr>
        </p:nvSpPr>
        <p:spPr>
          <a:xfrm>
            <a:off x="532072" y="0"/>
            <a:ext cx="4317512" cy="6857999"/>
          </a:xfrm>
          <a:custGeom>
            <a:avLst/>
            <a:gdLst>
              <a:gd name="connsiteX0" fmla="*/ 2610358 w 4317512"/>
              <a:gd name="connsiteY0" fmla="*/ 0 h 6857999"/>
              <a:gd name="connsiteX1" fmla="*/ 4182444 w 4317512"/>
              <a:gd name="connsiteY1" fmla="*/ 1 h 6857999"/>
              <a:gd name="connsiteX2" fmla="*/ 1570981 w 4317512"/>
              <a:gd name="connsiteY2" fmla="*/ 3342521 h 6857999"/>
              <a:gd name="connsiteX3" fmla="*/ 4317512 w 4317512"/>
              <a:gd name="connsiteY3" fmla="*/ 6857999 h 6857999"/>
              <a:gd name="connsiteX4" fmla="*/ 2745367 w 4317512"/>
              <a:gd name="connsiteY4" fmla="*/ 6857999 h 6857999"/>
              <a:gd name="connsiteX5" fmla="*/ 1 w 4317512"/>
              <a:gd name="connsiteY5" fmla="*/ 3344008 h 6857999"/>
              <a:gd name="connsiteX6" fmla="*/ 1858 w 4317512"/>
              <a:gd name="connsiteY6" fmla="*/ 3342558 h 6857999"/>
              <a:gd name="connsiteX7" fmla="*/ 0 w 4317512"/>
              <a:gd name="connsiteY7" fmla="*/ 3341106 h 6857999"/>
              <a:gd name="connsiteX8" fmla="*/ 2610358 w 4317512"/>
              <a:gd name="connsiteY8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17512" h="6857999">
                <a:moveTo>
                  <a:pt x="2610358" y="0"/>
                </a:moveTo>
                <a:lnTo>
                  <a:pt x="4182444" y="1"/>
                </a:lnTo>
                <a:lnTo>
                  <a:pt x="1570981" y="3342521"/>
                </a:lnTo>
                <a:lnTo>
                  <a:pt x="4317512" y="6857999"/>
                </a:lnTo>
                <a:lnTo>
                  <a:pt x="2745367" y="6857999"/>
                </a:lnTo>
                <a:lnTo>
                  <a:pt x="1" y="3344008"/>
                </a:lnTo>
                <a:lnTo>
                  <a:pt x="1858" y="3342558"/>
                </a:lnTo>
                <a:lnTo>
                  <a:pt x="0" y="3341106"/>
                </a:lnTo>
                <a:lnTo>
                  <a:pt x="2610358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8" name="任意多边形: 形状 37"/>
          <p:cNvSpPr/>
          <p:nvPr>
            <p:custDataLst>
              <p:tags r:id="rId4"/>
            </p:custDataLst>
          </p:nvPr>
        </p:nvSpPr>
        <p:spPr>
          <a:xfrm>
            <a:off x="1247082" y="0"/>
            <a:ext cx="4326440" cy="6857999"/>
          </a:xfrm>
          <a:custGeom>
            <a:avLst/>
            <a:gdLst>
              <a:gd name="connsiteX0" fmla="*/ 2601429 w 4326440"/>
              <a:gd name="connsiteY0" fmla="*/ 0 h 6857999"/>
              <a:gd name="connsiteX1" fmla="*/ 4173514 w 4326440"/>
              <a:gd name="connsiteY1" fmla="*/ 0 h 6857999"/>
              <a:gd name="connsiteX2" fmla="*/ 1570981 w 4326440"/>
              <a:gd name="connsiteY2" fmla="*/ 3331090 h 6857999"/>
              <a:gd name="connsiteX3" fmla="*/ 4326440 w 4326440"/>
              <a:gd name="connsiteY3" fmla="*/ 6857999 h 6857999"/>
              <a:gd name="connsiteX4" fmla="*/ 2754297 w 4326440"/>
              <a:gd name="connsiteY4" fmla="*/ 6857999 h 6857999"/>
              <a:gd name="connsiteX5" fmla="*/ 1 w 4326440"/>
              <a:gd name="connsiteY5" fmla="*/ 3332577 h 6857999"/>
              <a:gd name="connsiteX6" fmla="*/ 1857 w 4326440"/>
              <a:gd name="connsiteY6" fmla="*/ 3331127 h 6857999"/>
              <a:gd name="connsiteX7" fmla="*/ 0 w 4326440"/>
              <a:gd name="connsiteY7" fmla="*/ 3329676 h 6857999"/>
              <a:gd name="connsiteX8" fmla="*/ 2601429 w 4326440"/>
              <a:gd name="connsiteY8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26440" h="6857999">
                <a:moveTo>
                  <a:pt x="2601429" y="0"/>
                </a:moveTo>
                <a:lnTo>
                  <a:pt x="4173514" y="0"/>
                </a:lnTo>
                <a:lnTo>
                  <a:pt x="1570981" y="3331090"/>
                </a:lnTo>
                <a:lnTo>
                  <a:pt x="4326440" y="6857999"/>
                </a:lnTo>
                <a:lnTo>
                  <a:pt x="2754297" y="6857999"/>
                </a:lnTo>
                <a:lnTo>
                  <a:pt x="1" y="3332577"/>
                </a:lnTo>
                <a:lnTo>
                  <a:pt x="1857" y="3331127"/>
                </a:lnTo>
                <a:lnTo>
                  <a:pt x="0" y="3329676"/>
                </a:lnTo>
                <a:lnTo>
                  <a:pt x="260142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7" name="矩形 6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flipH="1">
            <a:off x="11382893" y="586637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flipH="1">
            <a:off x="11382893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flipH="1">
            <a:off x="11135238" y="586637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flipH="1">
            <a:off x="11135238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9"/>
            </p:custDataLst>
          </p:nvPr>
        </p:nvSpPr>
        <p:spPr>
          <a:xfrm flipH="1">
            <a:off x="10888956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 flipH="1">
            <a:off x="10641837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4593600" y="2671200"/>
            <a:ext cx="5997600" cy="1548000"/>
          </a:xfrm>
        </p:spPr>
        <p:txBody>
          <a:bodyPr wrap="square" anchor="t">
            <a:normAutofit/>
          </a:bodyPr>
          <a:lstStyle>
            <a:lvl1pPr algn="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2"/>
            </p:custDataLst>
          </p:nvPr>
        </p:nvSpPr>
        <p:spPr>
          <a:xfrm>
            <a:off x="4594225" y="1918970"/>
            <a:ext cx="5996940" cy="521970"/>
          </a:xfrm>
        </p:spPr>
        <p:txBody>
          <a:bodyPr wrap="square" anchor="b">
            <a:normAutofit/>
          </a:bodyPr>
          <a:lstStyle>
            <a:lvl1pPr marL="0" indent="0" algn="r">
              <a:lnSpc>
                <a:spcPct val="100000"/>
              </a:lnSpc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 flipH="1">
            <a:off x="7650000" y="4446000"/>
            <a:ext cx="2851200" cy="576000"/>
          </a:xfrm>
          <a:prstGeom prst="chevron">
            <a:avLst>
              <a:gd name="adj" fmla="val 36771"/>
            </a:avLst>
          </a:pr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4800000" scaled="0"/>
          </a:gra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37600" y="853200"/>
            <a:ext cx="2779200" cy="925200"/>
          </a:xfrm>
        </p:spPr>
        <p:txBody>
          <a:bodyPr wrap="square" anchor="ctr">
            <a:normAutofit/>
          </a:bodyPr>
          <a:lstStyle>
            <a:lvl1pPr>
              <a:defRPr sz="6000"/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flipH="1">
            <a:off x="10922635" y="1105535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flipH="1">
            <a:off x="10922635" y="1343660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flipH="1">
            <a:off x="10674985" y="1105535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9"/>
            </p:custDataLst>
          </p:nvPr>
        </p:nvSpPr>
        <p:spPr>
          <a:xfrm flipH="1">
            <a:off x="10674985" y="1343660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 flipH="1">
            <a:off x="10428605" y="1343660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11"/>
            </p:custDataLst>
          </p:nvPr>
        </p:nvSpPr>
        <p:spPr>
          <a:xfrm flipH="1">
            <a:off x="10181590" y="1343660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任意多边形: 形状 33"/>
          <p:cNvSpPr/>
          <p:nvPr>
            <p:custDataLst>
              <p:tags r:id="rId2"/>
            </p:custDataLst>
          </p:nvPr>
        </p:nvSpPr>
        <p:spPr>
          <a:xfrm>
            <a:off x="1027" y="0"/>
            <a:ext cx="3393240" cy="6858000"/>
          </a:xfrm>
          <a:custGeom>
            <a:avLst/>
            <a:gdLst>
              <a:gd name="connsiteX0" fmla="*/ 0 w 3393240"/>
              <a:gd name="connsiteY0" fmla="*/ 0 h 6858000"/>
              <a:gd name="connsiteX1" fmla="*/ 720451 w 3393240"/>
              <a:gd name="connsiteY1" fmla="*/ 1 h 6858000"/>
              <a:gd name="connsiteX2" fmla="*/ 3393240 w 3393240"/>
              <a:gd name="connsiteY2" fmla="*/ 3421015 h 6858000"/>
              <a:gd name="connsiteX3" fmla="*/ 3391382 w 3393240"/>
              <a:gd name="connsiteY3" fmla="*/ 3422466 h 6858000"/>
              <a:gd name="connsiteX4" fmla="*/ 3393239 w 3393240"/>
              <a:gd name="connsiteY4" fmla="*/ 3423917 h 6858000"/>
              <a:gd name="connsiteX5" fmla="*/ 710239 w 3393240"/>
              <a:gd name="connsiteY5" fmla="*/ 6858000 h 6858000"/>
              <a:gd name="connsiteX6" fmla="*/ 0 w 3393240"/>
              <a:gd name="connsiteY6" fmla="*/ 6858000 h 6858000"/>
              <a:gd name="connsiteX7" fmla="*/ 0 w 3393240"/>
              <a:gd name="connsiteY7" fmla="*/ 5754817 h 6858000"/>
              <a:gd name="connsiteX8" fmla="*/ 1822233 w 3393240"/>
              <a:gd name="connsiteY8" fmla="*/ 3422467 h 6858000"/>
              <a:gd name="connsiteX9" fmla="*/ 0 w 3393240"/>
              <a:gd name="connsiteY9" fmla="*/ 1090115 h 6858000"/>
              <a:gd name="connsiteX10" fmla="*/ 0 w 339324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93240" h="6858000">
                <a:moveTo>
                  <a:pt x="0" y="0"/>
                </a:moveTo>
                <a:lnTo>
                  <a:pt x="720451" y="1"/>
                </a:lnTo>
                <a:lnTo>
                  <a:pt x="3393240" y="3421015"/>
                </a:lnTo>
                <a:lnTo>
                  <a:pt x="3391382" y="3422466"/>
                </a:lnTo>
                <a:lnTo>
                  <a:pt x="3393239" y="3423917"/>
                </a:lnTo>
                <a:lnTo>
                  <a:pt x="710239" y="6858000"/>
                </a:lnTo>
                <a:lnTo>
                  <a:pt x="0" y="6858000"/>
                </a:lnTo>
                <a:lnTo>
                  <a:pt x="0" y="5754817"/>
                </a:lnTo>
                <a:lnTo>
                  <a:pt x="1822233" y="3422467"/>
                </a:lnTo>
                <a:lnTo>
                  <a:pt x="0" y="1090115"/>
                </a:lnTo>
                <a:lnTo>
                  <a:pt x="0" y="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alpha val="5000"/>
                  </a:schemeClr>
                </a:gs>
                <a:gs pos="100000">
                  <a:schemeClr val="accent1">
                    <a:alpha val="50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40" name="任意多边形: 形状 39"/>
          <p:cNvSpPr/>
          <p:nvPr>
            <p:custDataLst>
              <p:tags r:id="rId3"/>
            </p:custDataLst>
          </p:nvPr>
        </p:nvSpPr>
        <p:spPr>
          <a:xfrm>
            <a:off x="319213" y="1"/>
            <a:ext cx="4253614" cy="6858000"/>
          </a:xfrm>
          <a:custGeom>
            <a:avLst/>
            <a:gdLst>
              <a:gd name="connsiteX0" fmla="*/ 0 w 4253614"/>
              <a:gd name="connsiteY0" fmla="*/ 0 h 6858000"/>
              <a:gd name="connsiteX1" fmla="*/ 1572141 w 4253614"/>
              <a:gd name="connsiteY1" fmla="*/ 0 h 6858000"/>
              <a:gd name="connsiteX2" fmla="*/ 4253613 w 4253614"/>
              <a:gd name="connsiteY2" fmla="*/ 3432127 h 6858000"/>
              <a:gd name="connsiteX3" fmla="*/ 4251756 w 4253614"/>
              <a:gd name="connsiteY3" fmla="*/ 3433579 h 6858000"/>
              <a:gd name="connsiteX4" fmla="*/ 4253614 w 4253614"/>
              <a:gd name="connsiteY4" fmla="*/ 3435029 h 6858000"/>
              <a:gd name="connsiteX5" fmla="*/ 1579296 w 4253614"/>
              <a:gd name="connsiteY5" fmla="*/ 6858000 h 6858000"/>
              <a:gd name="connsiteX6" fmla="*/ 7155 w 4253614"/>
              <a:gd name="connsiteY6" fmla="*/ 6857999 h 6858000"/>
              <a:gd name="connsiteX7" fmla="*/ 2682607 w 4253614"/>
              <a:gd name="connsiteY7" fmla="*/ 3433579 h 6858000"/>
              <a:gd name="connsiteX8" fmla="*/ 0 w 4253614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3614" h="6858000">
                <a:moveTo>
                  <a:pt x="0" y="0"/>
                </a:moveTo>
                <a:lnTo>
                  <a:pt x="1572141" y="0"/>
                </a:lnTo>
                <a:lnTo>
                  <a:pt x="4253613" y="3432127"/>
                </a:lnTo>
                <a:lnTo>
                  <a:pt x="4251756" y="3433579"/>
                </a:lnTo>
                <a:lnTo>
                  <a:pt x="4253614" y="3435029"/>
                </a:lnTo>
                <a:lnTo>
                  <a:pt x="1579296" y="6858000"/>
                </a:lnTo>
                <a:lnTo>
                  <a:pt x="7155" y="6857999"/>
                </a:lnTo>
                <a:lnTo>
                  <a:pt x="2682607" y="343357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7" name="任意多边形: 形状 36"/>
          <p:cNvSpPr/>
          <p:nvPr>
            <p:custDataLst>
              <p:tags r:id="rId4"/>
            </p:custDataLst>
          </p:nvPr>
        </p:nvSpPr>
        <p:spPr>
          <a:xfrm>
            <a:off x="1026" y="0"/>
            <a:ext cx="3856790" cy="6858000"/>
          </a:xfrm>
          <a:custGeom>
            <a:avLst/>
            <a:gdLst>
              <a:gd name="connsiteX0" fmla="*/ 1183999 w 3856790"/>
              <a:gd name="connsiteY0" fmla="*/ 0 h 6858000"/>
              <a:gd name="connsiteX1" fmla="*/ 3856790 w 3856790"/>
              <a:gd name="connsiteY1" fmla="*/ 3421016 h 6858000"/>
              <a:gd name="connsiteX2" fmla="*/ 3854932 w 3856790"/>
              <a:gd name="connsiteY2" fmla="*/ 3422467 h 6858000"/>
              <a:gd name="connsiteX3" fmla="*/ 3856789 w 3856790"/>
              <a:gd name="connsiteY3" fmla="*/ 3423919 h 6858000"/>
              <a:gd name="connsiteX4" fmla="*/ 1173791 w 3856790"/>
              <a:gd name="connsiteY4" fmla="*/ 6858000 h 6858000"/>
              <a:gd name="connsiteX5" fmla="*/ 0 w 3856790"/>
              <a:gd name="connsiteY5" fmla="*/ 6858000 h 6858000"/>
              <a:gd name="connsiteX6" fmla="*/ 0 w 3856790"/>
              <a:gd name="connsiteY6" fmla="*/ 6348134 h 6858000"/>
              <a:gd name="connsiteX7" fmla="*/ 2285782 w 3856790"/>
              <a:gd name="connsiteY7" fmla="*/ 3422467 h 6858000"/>
              <a:gd name="connsiteX8" fmla="*/ 0 w 3856790"/>
              <a:gd name="connsiteY8" fmla="*/ 496800 h 6858000"/>
              <a:gd name="connsiteX9" fmla="*/ 0 w 3856790"/>
              <a:gd name="connsiteY9" fmla="*/ 1 h 6858000"/>
              <a:gd name="connsiteX10" fmla="*/ 1183999 w 385679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56790" h="6858000">
                <a:moveTo>
                  <a:pt x="1183999" y="0"/>
                </a:moveTo>
                <a:lnTo>
                  <a:pt x="3856790" y="3421016"/>
                </a:lnTo>
                <a:lnTo>
                  <a:pt x="3854932" y="3422467"/>
                </a:lnTo>
                <a:lnTo>
                  <a:pt x="3856789" y="3423919"/>
                </a:lnTo>
                <a:lnTo>
                  <a:pt x="1173791" y="6858000"/>
                </a:lnTo>
                <a:lnTo>
                  <a:pt x="0" y="6858000"/>
                </a:lnTo>
                <a:lnTo>
                  <a:pt x="0" y="6348134"/>
                </a:lnTo>
                <a:lnTo>
                  <a:pt x="2285782" y="3422467"/>
                </a:lnTo>
                <a:lnTo>
                  <a:pt x="0" y="496800"/>
                </a:lnTo>
                <a:lnTo>
                  <a:pt x="0" y="1"/>
                </a:lnTo>
                <a:lnTo>
                  <a:pt x="11839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7" name="矩形 6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flipH="1">
            <a:off x="11382893" y="586637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flipH="1">
            <a:off x="11382893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flipH="1">
            <a:off x="11135238" y="586637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flipH="1">
            <a:off x="11135238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9"/>
            </p:custDataLst>
          </p:nvPr>
        </p:nvSpPr>
        <p:spPr>
          <a:xfrm flipH="1">
            <a:off x="10888956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 flipH="1">
            <a:off x="10641837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>
            <p:custDataLst>
              <p:tags r:id="rId11"/>
            </p:custDataLst>
          </p:nvPr>
        </p:nvSpPr>
        <p:spPr>
          <a:xfrm flipH="1">
            <a:off x="5564051" y="3197355"/>
            <a:ext cx="2484000" cy="18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5436000" y="3600000"/>
            <a:ext cx="6534000" cy="2055600"/>
          </a:xfrm>
        </p:spPr>
        <p:txBody>
          <a:bodyPr wrap="square" anchor="t">
            <a:normAutofit/>
          </a:bodyPr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5436000" y="2005200"/>
            <a:ext cx="3895200" cy="831600"/>
          </a:xfrm>
        </p:spPr>
        <p:txBody>
          <a:bodyPr wrap="none" anchor="b">
            <a:normAutofit/>
          </a:bodyPr>
          <a:lstStyle>
            <a:lvl1pPr marL="0" indent="0" algn="l">
              <a:buNone/>
              <a:defRPr sz="4800" b="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104.xml"/><Relationship Id="rId24" Type="http://schemas.openxmlformats.org/officeDocument/2006/relationships/tags" Target="../tags/tag103.xml"/><Relationship Id="rId23" Type="http://schemas.openxmlformats.org/officeDocument/2006/relationships/tags" Target="../tags/tag102.xml"/><Relationship Id="rId22" Type="http://schemas.openxmlformats.org/officeDocument/2006/relationships/tags" Target="../tags/tag101.xml"/><Relationship Id="rId21" Type="http://schemas.openxmlformats.org/officeDocument/2006/relationships/tags" Target="../tags/tag100.xml"/><Relationship Id="rId20" Type="http://schemas.openxmlformats.org/officeDocument/2006/relationships/tags" Target="../tags/tag99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98.xml"/><Relationship Id="rId18" Type="http://schemas.openxmlformats.org/officeDocument/2006/relationships/tags" Target="../tags/tag97.xml"/><Relationship Id="rId17" Type="http://schemas.openxmlformats.org/officeDocument/2006/relationships/tags" Target="../tags/tag96.xml"/><Relationship Id="rId16" Type="http://schemas.openxmlformats.org/officeDocument/2006/relationships/tags" Target="../tags/tag95.xml"/><Relationship Id="rId15" Type="http://schemas.openxmlformats.org/officeDocument/2006/relationships/tags" Target="../tags/tag94.xml"/><Relationship Id="rId14" Type="http://schemas.openxmlformats.org/officeDocument/2006/relationships/tags" Target="../tags/tag93.xml"/><Relationship Id="rId13" Type="http://schemas.openxmlformats.org/officeDocument/2006/relationships/tags" Target="../tags/tag92.xml"/><Relationship Id="rId12" Type="http://schemas.openxmlformats.org/officeDocument/2006/relationships/tags" Target="../tags/tag9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任意多边形: 形状 27"/>
          <p:cNvSpPr/>
          <p:nvPr>
            <p:custDataLst>
              <p:tags r:id="rId12"/>
            </p:custDataLst>
          </p:nvPr>
        </p:nvSpPr>
        <p:spPr>
          <a:xfrm>
            <a:off x="6917887" y="2"/>
            <a:ext cx="2686050" cy="6858000"/>
          </a:xfrm>
          <a:custGeom>
            <a:avLst/>
            <a:gdLst>
              <a:gd name="connsiteX0" fmla="*/ 23 w 4230"/>
              <a:gd name="connsiteY0" fmla="*/ 10800 h 10800"/>
              <a:gd name="connsiteX1" fmla="*/ 4230 w 4230"/>
              <a:gd name="connsiteY1" fmla="*/ 5414 h 10800"/>
              <a:gd name="connsiteX2" fmla="*/ 0 w 4230"/>
              <a:gd name="connsiteY2" fmla="*/ 0 h 1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" h="10800">
                <a:moveTo>
                  <a:pt x="23" y="10800"/>
                </a:moveTo>
                <a:lnTo>
                  <a:pt x="4230" y="5414"/>
                </a:lnTo>
                <a:lnTo>
                  <a:pt x="0" y="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alpha val="3000"/>
                  </a:schemeClr>
                </a:gs>
                <a:gs pos="100000">
                  <a:schemeClr val="accent1">
                    <a:alpha val="8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/>
          </a:p>
        </p:txBody>
      </p:sp>
      <p:sp>
        <p:nvSpPr>
          <p:cNvPr id="31" name="任意多边形: 形状 30"/>
          <p:cNvSpPr/>
          <p:nvPr>
            <p:custDataLst>
              <p:tags r:id="rId13"/>
            </p:custDataLst>
          </p:nvPr>
        </p:nvSpPr>
        <p:spPr>
          <a:xfrm>
            <a:off x="7916756" y="0"/>
            <a:ext cx="4124960" cy="6858000"/>
          </a:xfrm>
          <a:custGeom>
            <a:avLst/>
            <a:gdLst>
              <a:gd name="connsiteX0" fmla="*/ 2249 w 6496"/>
              <a:gd name="connsiteY0" fmla="*/ 0 h 10800"/>
              <a:gd name="connsiteX1" fmla="*/ 6496 w 6496"/>
              <a:gd name="connsiteY1" fmla="*/ 5436 h 10800"/>
              <a:gd name="connsiteX2" fmla="*/ 6492 w 6496"/>
              <a:gd name="connsiteY2" fmla="*/ 5438 h 10800"/>
              <a:gd name="connsiteX3" fmla="*/ 6496 w 6496"/>
              <a:gd name="connsiteY3" fmla="*/ 5441 h 10800"/>
              <a:gd name="connsiteX4" fmla="*/ 2309 w 6496"/>
              <a:gd name="connsiteY4" fmla="*/ 10800 h 10800"/>
              <a:gd name="connsiteX5" fmla="*/ 26 w 6496"/>
              <a:gd name="connsiteY5" fmla="*/ 10800 h 10800"/>
              <a:gd name="connsiteX6" fmla="*/ 4230 w 6496"/>
              <a:gd name="connsiteY6" fmla="*/ 5420 h 10800"/>
              <a:gd name="connsiteX7" fmla="*/ 4226 w 6496"/>
              <a:gd name="connsiteY7" fmla="*/ 5417 h 10800"/>
              <a:gd name="connsiteX8" fmla="*/ 4230 w 6496"/>
              <a:gd name="connsiteY8" fmla="*/ 5414 h 10800"/>
              <a:gd name="connsiteX9" fmla="*/ 0 w 6496"/>
              <a:gd name="connsiteY9" fmla="*/ 0 h 1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96" h="10800">
                <a:moveTo>
                  <a:pt x="2249" y="0"/>
                </a:moveTo>
                <a:lnTo>
                  <a:pt x="6496" y="5436"/>
                </a:lnTo>
                <a:lnTo>
                  <a:pt x="6492" y="5438"/>
                </a:lnTo>
                <a:lnTo>
                  <a:pt x="6496" y="5441"/>
                </a:lnTo>
                <a:lnTo>
                  <a:pt x="2309" y="10800"/>
                </a:lnTo>
                <a:lnTo>
                  <a:pt x="26" y="10800"/>
                </a:lnTo>
                <a:lnTo>
                  <a:pt x="4230" y="5420"/>
                </a:lnTo>
                <a:lnTo>
                  <a:pt x="4226" y="5417"/>
                </a:lnTo>
                <a:lnTo>
                  <a:pt x="4230" y="5414"/>
                </a:lnTo>
                <a:lnTo>
                  <a:pt x="0" y="0"/>
                </a:lnTo>
              </a:path>
            </a:pathLst>
          </a:custGeom>
          <a:gradFill>
            <a:gsLst>
              <a:gs pos="0">
                <a:schemeClr val="accent1">
                  <a:alpha val="3000"/>
                </a:schemeClr>
              </a:gs>
              <a:gs pos="80000">
                <a:schemeClr val="accent1">
                  <a:alpha val="3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14"/>
            </p:custDataLst>
          </p:nvPr>
        </p:nvSpPr>
        <p:spPr>
          <a:xfrm>
            <a:off x="295210" y="6205991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15"/>
            </p:custDataLst>
          </p:nvPr>
        </p:nvSpPr>
        <p:spPr>
          <a:xfrm>
            <a:off x="295210" y="6444121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>
            <a:spLocks noChangeAspect="1"/>
          </p:cNvSpPr>
          <p:nvPr>
            <p:custDataLst>
              <p:tags r:id="rId16"/>
            </p:custDataLst>
          </p:nvPr>
        </p:nvSpPr>
        <p:spPr>
          <a:xfrm>
            <a:off x="542865" y="6205991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>
            <a:spLocks noChangeAspect="1"/>
          </p:cNvSpPr>
          <p:nvPr>
            <p:custDataLst>
              <p:tags r:id="rId17"/>
            </p:custDataLst>
          </p:nvPr>
        </p:nvSpPr>
        <p:spPr>
          <a:xfrm>
            <a:off x="542865" y="6444121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>
            <a:spLocks noChangeAspect="1"/>
          </p:cNvSpPr>
          <p:nvPr>
            <p:custDataLst>
              <p:tags r:id="rId18"/>
            </p:custDataLst>
          </p:nvPr>
        </p:nvSpPr>
        <p:spPr>
          <a:xfrm>
            <a:off x="789147" y="6444121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>
            <a:spLocks noChangeAspect="1"/>
          </p:cNvSpPr>
          <p:nvPr>
            <p:custDataLst>
              <p:tags r:id="rId19"/>
            </p:custDataLst>
          </p:nvPr>
        </p:nvSpPr>
        <p:spPr>
          <a:xfrm>
            <a:off x="1036266" y="6444121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4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25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27.xml"/><Relationship Id="rId1" Type="http://schemas.openxmlformats.org/officeDocument/2006/relationships/tags" Target="../tags/tag126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29.xml"/><Relationship Id="rId3" Type="http://schemas.openxmlformats.org/officeDocument/2006/relationships/image" Target="NULL" TargetMode="External"/><Relationship Id="rId2" Type="http://schemas.openxmlformats.org/officeDocument/2006/relationships/image" Target="../media/image5.png"/><Relationship Id="rId1" Type="http://schemas.openxmlformats.org/officeDocument/2006/relationships/tags" Target="../tags/tag12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31.xml"/><Relationship Id="rId1" Type="http://schemas.openxmlformats.org/officeDocument/2006/relationships/tags" Target="../tags/tag130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33.xml"/><Relationship Id="rId3" Type="http://schemas.openxmlformats.org/officeDocument/2006/relationships/image" Target="NULL" TargetMode="External"/><Relationship Id="rId2" Type="http://schemas.openxmlformats.org/officeDocument/2006/relationships/image" Target="../media/image6.png"/><Relationship Id="rId1" Type="http://schemas.openxmlformats.org/officeDocument/2006/relationships/tags" Target="../tags/tag132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35.xml"/><Relationship Id="rId3" Type="http://schemas.openxmlformats.org/officeDocument/2006/relationships/image" Target="NULL" TargetMode="External"/><Relationship Id="rId2" Type="http://schemas.openxmlformats.org/officeDocument/2006/relationships/image" Target="../media/image7.png"/><Relationship Id="rId1" Type="http://schemas.openxmlformats.org/officeDocument/2006/relationships/tags" Target="../tags/tag134.xml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37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ags" Target="../tags/tag136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38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6.xml"/><Relationship Id="rId1" Type="http://schemas.openxmlformats.org/officeDocument/2006/relationships/tags" Target="../tags/tag1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9.xml"/><Relationship Id="rId1" Type="http://schemas.openxmlformats.org/officeDocument/2006/relationships/tags" Target="../tags/tag118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21.xml"/><Relationship Id="rId2" Type="http://schemas.openxmlformats.org/officeDocument/2006/relationships/image" Target="../media/image1.emf"/><Relationship Id="rId1" Type="http://schemas.openxmlformats.org/officeDocument/2006/relationships/tags" Target="../tags/tag120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23.xml"/><Relationship Id="rId2" Type="http://schemas.openxmlformats.org/officeDocument/2006/relationships/image" Target="../media/image2.emf"/><Relationship Id="rId1" Type="http://schemas.openxmlformats.org/officeDocument/2006/relationships/tags" Target="../tags/tag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/>
              <a:t>化学实验基础（三）</a:t>
            </a:r>
            <a:endParaRPr lang="zh-CN" altLang="en-US"/>
          </a:p>
        </p:txBody>
      </p:sp>
      <p:sp>
        <p:nvSpPr>
          <p:cNvPr id="15" name="副标题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</a:pPr>
            <a:r>
              <a:rPr lang="zh-CN" altLang="en-US" sz="3200"/>
              <a:t>高三化学一轮复习</a:t>
            </a:r>
            <a:endParaRPr lang="zh-CN" altLang="en-US" sz="3200"/>
          </a:p>
        </p:txBody>
      </p:sp>
      <p:sp>
        <p:nvSpPr>
          <p:cNvPr id="16" name="署名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</a:pPr>
            <a:r>
              <a:rPr lang="zh-CN" altLang="en-US" sz="1800"/>
              <a:t>化学实验基本操作与安全</a:t>
            </a:r>
            <a:endParaRPr lang="zh-CN" altLang="en-US" sz="1800"/>
          </a:p>
        </p:txBody>
      </p: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表格 2"/>
          <p:cNvGraphicFramePr/>
          <p:nvPr/>
        </p:nvGraphicFramePr>
        <p:xfrm>
          <a:off x="889635" y="294005"/>
          <a:ext cx="10296525" cy="6027420"/>
        </p:xfrm>
        <a:graphic>
          <a:graphicData uri="http://schemas.openxmlformats.org/drawingml/2006/table">
            <a:tbl>
              <a:tblPr/>
              <a:tblGrid>
                <a:gridCol w="4662170"/>
                <a:gridCol w="5634355"/>
              </a:tblGrid>
              <a:tr h="453390">
                <a:tc>
                  <a:txBody>
                    <a:bodyPr/>
                    <a:p>
                      <a:pPr marL="85725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加热方式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适用范围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5030">
                <a:tc>
                  <a:txBody>
                    <a:bodyPr/>
                    <a:p>
                      <a:pPr marL="85725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加热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瓷制、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制或小而薄的玻璃仪器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等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5030">
                <a:tc>
                  <a:txBody>
                    <a:bodyPr/>
                    <a:p>
                      <a:pPr marL="85725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加热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较大的玻璃反应器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　　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等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) 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23970">
                <a:tc>
                  <a:txBody>
                    <a:bodyPr/>
                    <a:p>
                      <a:pPr marL="85725" indent="0" algn="just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浴热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水浴、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　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等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) 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85725" indent="0" algn="just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优点：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　　　　　　　</a:t>
                      </a:r>
                      <a:r>
                        <a:rPr lang="zh-CN" altLang="en-US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</a:t>
                      </a:r>
                      <a:r>
                        <a:rPr lang="en-US" altLang="zh-CN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2000" u="sng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①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需严格控制温度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　　</a:t>
                      </a:r>
                      <a:r>
                        <a:rPr lang="en-US" altLang="zh-CN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的制备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);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85725" indent="0" algn="just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②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需反应混合液静置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　　　　　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); 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85725" indent="0" algn="just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③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蒸馏沸点差较小的混合液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【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小结】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①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中学阶段，用水浴加热的有机实验：硝基苯的制取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(55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～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60 ℃)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，乙酸乙酯的水解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(70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～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80 ℃)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，银镜反应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热水浴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，蔗糖水解等。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②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加热需要冷凝回流时，要在容器口安装长导管或球形冷凝管，如制溴苯、硝基苯、溴乙烷、乙酸乙酯等。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2545715" y="926465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直接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01850" y="1799590"/>
            <a:ext cx="16344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隔陶土网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614795" y="708025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金属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95900" y="1168400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试管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860155" y="1566545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烧杯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82200" y="1566545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烧瓶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545715" y="3916680"/>
            <a:ext cx="9194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油浴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77005" y="3916680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沙浴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93875" y="4428490"/>
            <a:ext cx="40138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受热均匀，便于控制温度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271510" y="2560320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硝基苯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422005" y="3020695"/>
            <a:ext cx="15601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银镜反应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635625" y="4242435"/>
            <a:ext cx="5591175" cy="75374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 animBg="1"/>
      <p:bldP spid="1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表格 2"/>
          <p:cNvGraphicFramePr/>
          <p:nvPr/>
        </p:nvGraphicFramePr>
        <p:xfrm>
          <a:off x="1999615" y="1219835"/>
          <a:ext cx="9064625" cy="4469130"/>
        </p:xfrm>
        <a:graphic>
          <a:graphicData uri="http://schemas.openxmlformats.org/drawingml/2006/table">
            <a:tbl>
              <a:tblPr/>
              <a:tblGrid>
                <a:gridCol w="4104005"/>
                <a:gridCol w="4960620"/>
              </a:tblGrid>
              <a:tr h="2917825">
                <a:tc>
                  <a:txBody>
                    <a:bodyPr/>
                    <a:p>
                      <a:pPr marL="85725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电热套加热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en-US" altLang="zh-CN" sz="1100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1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51305">
                <a:tc>
                  <a:txBody>
                    <a:bodyPr/>
                    <a:p>
                      <a:pPr marL="85725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15087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管式电炉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endParaRPr sz="11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6777990" y="1220152"/>
            <a:ext cx="2880000" cy="2880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240" y="4163378"/>
            <a:ext cx="1338260" cy="14400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95960" y="194265"/>
            <a:ext cx="10800000" cy="720000"/>
          </a:xfrm>
        </p:spPr>
        <p:txBody>
          <a:bodyPr/>
          <a:p>
            <a:r>
              <a:rPr lang="en-US" altLang="zh-CN"/>
              <a:t>5.</a:t>
            </a:r>
            <a:r>
              <a:rPr lang="zh-CN" altLang="en-US"/>
              <a:t>玻璃仪器的洗涤</a:t>
            </a:r>
            <a:endParaRPr lang="zh-CN" altLang="en-US"/>
          </a:p>
        </p:txBody>
      </p:sp>
      <p:graphicFrame>
        <p:nvGraphicFramePr>
          <p:cNvPr id="3" name="表格 2"/>
          <p:cNvGraphicFramePr/>
          <p:nvPr/>
        </p:nvGraphicFramePr>
        <p:xfrm>
          <a:off x="962660" y="982980"/>
          <a:ext cx="10691495" cy="5265420"/>
        </p:xfrm>
        <a:graphic>
          <a:graphicData uri="http://schemas.openxmlformats.org/drawingml/2006/table">
            <a:tbl>
              <a:tblPr/>
              <a:tblGrid>
                <a:gridCol w="4480560"/>
                <a:gridCol w="2441575"/>
                <a:gridCol w="3769360"/>
              </a:tblGrid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洗涤对象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残留物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洗涤剂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内有油脂的试管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油脂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NaOH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溶液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洗洁精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/Na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CO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溶液</a:t>
                      </a:r>
                      <a:endParaRPr lang="zh-CN" altLang="en-US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附有银镜的试管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Ag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硝酸溶液/H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O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溶液/FeCl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溶液 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还原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CuO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后的试管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Cu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CuO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 硝酸溶液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久置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KMnO</a:t>
                      </a:r>
                      <a:r>
                        <a:rPr lang="en-US" altLang="zh-CN" sz="2000" baseline="-25000">
                          <a:latin typeface="Times New Roman" panose="02020603050405020304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溶液的试剂瓶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KMnO</a:t>
                      </a:r>
                      <a:r>
                        <a:rPr lang="en-US" altLang="zh-CN" sz="2000" baseline="-25000">
                          <a:latin typeface="Times New Roman" panose="02020603050405020304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2000" baseline="-25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浓盐酸 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做过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KMnO</a:t>
                      </a:r>
                      <a:r>
                        <a:rPr lang="en-US" altLang="zh-CN" sz="2000" baseline="-25000">
                          <a:latin typeface="Times New Roman" panose="02020603050405020304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分解实验的试管</a:t>
                      </a: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MnO</a:t>
                      </a:r>
                      <a:r>
                        <a:rPr lang="en-US" altLang="zh-CN" sz="2000" baseline="-25000"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2000" baseline="-25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热的浓盐酸/硫酸酸化的Na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SO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附有硫的试管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S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NaOH溶液/CS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2</a:t>
                      </a:r>
                      <a:endParaRPr lang="en-US" altLang="zh-CN" sz="2000" b="1" baseline="-25000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久置石灰水的试剂瓶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CaCO</a:t>
                      </a:r>
                      <a:r>
                        <a:rPr lang="en-US" altLang="zh-CN" sz="2000" baseline="-25000"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2000" baseline="-25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 稀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盐酸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熔化苯酚的试管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苯酚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酒精/ 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NaOH溶液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盛放乙酸乙酯的试管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乙酸乙酯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酒精/ 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NaOH溶液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做过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Cl</a:t>
                      </a:r>
                      <a:r>
                        <a:rPr lang="en-US" altLang="zh-CN" sz="2000" baseline="30000">
                          <a:latin typeface="Times New Roman" panose="02020603050405020304"/>
                          <a:ea typeface="宋体" panose="02010600030101010101" pitchFamily="2" charset="-122"/>
                        </a:rPr>
                        <a:t>-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Br</a:t>
                      </a:r>
                      <a:r>
                        <a:rPr lang="en-US" altLang="zh-CN" sz="2000" baseline="30000">
                          <a:latin typeface="Times New Roman" panose="02020603050405020304"/>
                          <a:ea typeface="宋体" panose="02010600030101010101" pitchFamily="2" charset="-122"/>
                        </a:rPr>
                        <a:t>-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检验的试管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AgCl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AgBr</a:t>
                      </a:r>
                      <a:endParaRPr lang="en-US" altLang="zh-CN" sz="2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氨水 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785"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做过碘升华的烧杯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碘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algn="ctr">
                        <a:lnSpc>
                          <a:spcPct val="125000"/>
                        </a:lnSpc>
                        <a:buClrTx/>
                        <a:buSzTx/>
                        <a:buFontTx/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酒精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6675" marR="66675" marT="0" marB="0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7967345" y="144780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7967345" y="188468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7967345" y="232156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967345" y="275844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7967345" y="319532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7967345" y="363220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7967345" y="406908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7967345" y="450596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7967345" y="494284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7967345" y="537972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7967345" y="5816600"/>
            <a:ext cx="3607435" cy="374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6.</a:t>
            </a:r>
            <a:r>
              <a:rPr lang="zh-CN" altLang="en-US"/>
              <a:t>实验安全问题</a:t>
            </a:r>
            <a:endParaRPr lang="zh-CN" altLang="en-US"/>
          </a:p>
        </p:txBody>
      </p:sp>
      <p:pic>
        <p:nvPicPr>
          <p:cNvPr id="143" name="图片 143" descr="21YLAXHX10-46.TIF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1165" y="1633220"/>
            <a:ext cx="8789670" cy="378523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4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 sz="2800" b="0"/>
              <a:t>（</a:t>
            </a:r>
            <a:r>
              <a:rPr lang="en-US" altLang="zh-CN" sz="2800" b="0"/>
              <a:t>2</a:t>
            </a:r>
            <a:r>
              <a:rPr lang="zh-CN" altLang="en-US" sz="2800" b="0"/>
              <a:t>）常见实验事故的处理</a:t>
            </a:r>
            <a:endParaRPr lang="zh-CN" altLang="en-US" sz="2800" b="0"/>
          </a:p>
        </p:txBody>
      </p:sp>
      <p:graphicFrame>
        <p:nvGraphicFramePr>
          <p:cNvPr id="3" name="表格 2"/>
          <p:cNvGraphicFramePr/>
          <p:nvPr/>
        </p:nvGraphicFramePr>
        <p:xfrm>
          <a:off x="1205865" y="1325245"/>
          <a:ext cx="10290175" cy="4747260"/>
        </p:xfrm>
        <a:graphic>
          <a:graphicData uri="http://schemas.openxmlformats.org/drawingml/2006/table">
            <a:tbl>
              <a:tblPr/>
              <a:tblGrid>
                <a:gridCol w="3870960"/>
                <a:gridCol w="6419215"/>
              </a:tblGrid>
              <a:tr h="467995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实验事故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处理方法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125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浓碱液溅到皮肤上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立即用大量水冲洗</a:t>
                      </a:r>
                      <a:r>
                        <a:rPr 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然后涂上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1%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的</a:t>
                      </a:r>
                      <a:r>
                        <a:rPr lang="zh-CN" altLang="en-US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 </a:t>
                      </a:r>
                      <a:endParaRPr lang="zh-CN" altLang="en-US" sz="2000" u="sng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3395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浓硫酸溅到皮肤上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立即</a:t>
                      </a:r>
                      <a:r>
                        <a:rPr lang="en-US" alt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          ,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然后用</a:t>
                      </a:r>
                      <a:r>
                        <a:rPr lang="en-US" alt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3%~5% </a:t>
                      </a:r>
                      <a:r>
                        <a:rPr lang="en-US" altLang="zh-CN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      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溶液冲洗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3395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酸液溅到眼中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立即用大量水冲洗</a:t>
                      </a:r>
                      <a:r>
                        <a:rPr 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边洗边眨眼睛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995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误食重金属盐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服用大量</a:t>
                      </a:r>
                      <a:r>
                        <a:rPr lang="zh-CN" altLang="en-US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                      </a:t>
                      </a:r>
                      <a:endParaRPr lang="zh-CN" altLang="en-US" sz="2000" u="sng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995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水银洒在桌面上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尽量回收</a:t>
                      </a:r>
                      <a:r>
                        <a:rPr 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再用</a:t>
                      </a:r>
                      <a:r>
                        <a:rPr lang="zh-CN" altLang="en-US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覆盖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酒精等有机物在实验台上着火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</a:t>
                      </a:r>
                      <a:r>
                        <a:rPr lang="zh-CN" altLang="en-US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</a:t>
                      </a:r>
                      <a:r>
                        <a:rPr lang="en-US" altLang="zh-CN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</a:t>
                      </a:r>
                      <a:r>
                        <a:rPr lang="zh-CN" altLang="en-US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、石棉或沙子盖灭，不能用水灭火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液溴、苯酚沾在皮肤上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立即用</a:t>
                      </a:r>
                      <a:r>
                        <a:rPr lang="zh-CN" altLang="en-US" sz="20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    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擦洗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884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金属钠、钾等着火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060700" algn="l"/>
                        </a:tabLst>
                      </a:pP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不能用泡沫灭火器、干粉灭火器和水扑灭</a:t>
                      </a:r>
                      <a:r>
                        <a:rPr lang="zh-CN" sz="2000"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要用</a:t>
                      </a:r>
                      <a:r>
                        <a:rPr lang="zh-CN" sz="2000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沙土</a:t>
                      </a:r>
                      <a:r>
                        <a:rPr lang="zh-CN" sz="2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盖灭</a:t>
                      </a:r>
                      <a:endParaRPr lang="zh-CN" sz="20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17780" marR="17780" marT="14604" marB="14604" anchor="ctr" anchorCtr="0">
                    <a:lnL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9218930" y="1872615"/>
            <a:ext cx="11595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solidFill>
                  <a:srgbClr val="C00000"/>
                </a:solidFill>
              </a:rPr>
              <a:t>H</a:t>
            </a:r>
            <a:r>
              <a:rPr lang="en-US" altLang="zh-CN" sz="2000" b="1" baseline="-25000">
                <a:solidFill>
                  <a:srgbClr val="C00000"/>
                </a:solidFill>
              </a:rPr>
              <a:t>3</a:t>
            </a:r>
            <a:r>
              <a:rPr lang="en-US" altLang="zh-CN" sz="2000" b="1">
                <a:solidFill>
                  <a:srgbClr val="C00000"/>
                </a:solidFill>
              </a:rPr>
              <a:t>BO</a:t>
            </a:r>
            <a:r>
              <a:rPr lang="en-US" altLang="zh-CN" sz="2000" b="1" baseline="-25000">
                <a:solidFill>
                  <a:srgbClr val="C00000"/>
                </a:solidFill>
              </a:rPr>
              <a:t>3</a:t>
            </a:r>
            <a:endParaRPr lang="en-US" altLang="zh-CN" sz="2000" b="1" baseline="-25000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79415" y="2271395"/>
            <a:ext cx="38633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sz="20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用大量水冲洗</a:t>
            </a:r>
            <a:endParaRPr lang="zh-CN" altLang="en-US" sz="20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68385" y="2323465"/>
            <a:ext cx="13030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solidFill>
                  <a:srgbClr val="C00000"/>
                </a:solidFill>
              </a:rPr>
              <a:t>NaHCO</a:t>
            </a:r>
            <a:r>
              <a:rPr lang="en-US" altLang="zh-CN" sz="2000" b="1" baseline="-25000">
                <a:solidFill>
                  <a:srgbClr val="C00000"/>
                </a:solidFill>
              </a:rPr>
              <a:t>3</a:t>
            </a:r>
            <a:endParaRPr lang="en-US" altLang="zh-CN" sz="2000" b="1" baseline="-25000">
              <a:solidFill>
                <a:srgbClr val="C0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193790" y="3348990"/>
            <a:ext cx="27362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C00000"/>
                </a:solidFill>
              </a:rPr>
              <a:t>蛋白质溶液</a:t>
            </a:r>
            <a:endParaRPr lang="zh-CN" altLang="en-US" b="1">
              <a:solidFill>
                <a:srgbClr val="C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812915" y="3803015"/>
            <a:ext cx="8559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C00000"/>
                </a:solidFill>
              </a:rPr>
              <a:t>硫粉</a:t>
            </a:r>
            <a:endParaRPr lang="zh-CN" altLang="en-US" b="1">
              <a:solidFill>
                <a:srgbClr val="C0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09895" y="4299585"/>
            <a:ext cx="9791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C00000"/>
                </a:solidFill>
              </a:rPr>
              <a:t>湿抹布</a:t>
            </a:r>
            <a:endParaRPr lang="zh-CN" altLang="en-US" b="1">
              <a:solidFill>
                <a:srgbClr val="C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934710" y="4732020"/>
            <a:ext cx="7988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C00000"/>
                </a:solidFill>
              </a:rPr>
              <a:t>酒精</a:t>
            </a:r>
            <a:endParaRPr lang="zh-CN" altLang="en-US" b="1">
              <a:solidFill>
                <a:srgbClr val="C00000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 sz="2800" b="0"/>
              <a:t>（</a:t>
            </a:r>
            <a:r>
              <a:rPr lang="en-US" altLang="zh-CN" sz="2800" b="0"/>
              <a:t>3</a:t>
            </a:r>
            <a:r>
              <a:rPr lang="zh-CN" altLang="en-US" sz="2800" b="0"/>
              <a:t>）防污染安全装置</a:t>
            </a:r>
            <a:endParaRPr lang="zh-CN" altLang="en-US" sz="2800" b="0"/>
          </a:p>
        </p:txBody>
      </p:sp>
      <p:pic>
        <p:nvPicPr>
          <p:cNvPr id="141" name="图片 141" descr="20YLBHX10-64.TIF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11998" y="2071688"/>
            <a:ext cx="7200000" cy="271386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4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 sz="2800" b="0"/>
              <a:t>（</a:t>
            </a:r>
            <a:r>
              <a:rPr lang="en-US" altLang="zh-CN" sz="2800" b="0"/>
              <a:t>4</a:t>
            </a:r>
            <a:r>
              <a:rPr lang="zh-CN" altLang="en-US" sz="2800" b="0"/>
              <a:t>）防堵塞安全装置</a:t>
            </a:r>
            <a:endParaRPr lang="zh-CN" altLang="en-US" sz="2800" b="0"/>
          </a:p>
        </p:txBody>
      </p:sp>
      <p:pic>
        <p:nvPicPr>
          <p:cNvPr id="142" name="图片 142" descr="20YLBHX10-63.TIF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96073" y="1544320"/>
            <a:ext cx="9000000" cy="3593864"/>
          </a:xfrm>
          <a:prstGeom prst="rect">
            <a:avLst/>
          </a:prstGeom>
          <a:noFill/>
          <a:ln>
            <a:noFill/>
          </a:ln>
        </p:spPr>
      </p:pic>
    </p:spTree>
    <p:custDataLst>
      <p:tags r:id="rId4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7.</a:t>
            </a:r>
            <a:r>
              <a:rPr lang="zh-CN" altLang="en-US"/>
              <a:t>装置气密性检查（必须在放入药品之前进行）</a:t>
            </a:r>
            <a:endParaRPr lang="zh-CN" altLang="en-US"/>
          </a:p>
        </p:txBody>
      </p:sp>
      <p:pic>
        <p:nvPicPr>
          <p:cNvPr id="10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445" y="2657475"/>
            <a:ext cx="2954020" cy="289496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1227455" y="1760220"/>
            <a:ext cx="5080000" cy="553085"/>
          </a:xfrm>
          <a:prstGeom prst="rect">
            <a:avLst/>
          </a:prstGeom>
        </p:spPr>
        <p:txBody>
          <a:bodyPr>
            <a:spAutoFit/>
          </a:bodyPr>
          <a:p>
            <a:pPr marL="0" indent="0" algn="l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060700" algn="l"/>
              </a:tabLst>
            </a:pP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）微热法</a:t>
            </a:r>
            <a:endParaRPr lang="zh-CN" altLang="en-US" sz="2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992620" y="1837690"/>
            <a:ext cx="3039110" cy="55308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060700" algn="l"/>
              </a:tabLst>
            </a:pP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）滴液法</a:t>
            </a:r>
            <a:endParaRPr lang="zh-CN" altLang="en-US" sz="2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3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23" y="2453005"/>
            <a:ext cx="1800000" cy="3099396"/>
          </a:xfrm>
          <a:prstGeom prst="rect">
            <a:avLst/>
          </a:prstGeom>
          <a:noFill/>
          <a:ln>
            <a:noFill/>
          </a:ln>
        </p:spPr>
      </p:pic>
    </p:spTree>
    <p:custDataLst>
      <p:tags r:id="rId4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0625" y="2728913"/>
            <a:ext cx="4320000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1318260" y="1375410"/>
            <a:ext cx="3039110" cy="55308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060700" algn="l"/>
              </a:tabLst>
            </a:pP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）液差法</a:t>
            </a:r>
            <a:endParaRPr lang="zh-CN" altLang="en-US" sz="2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29120" y="1375410"/>
            <a:ext cx="3115945" cy="553085"/>
          </a:xfrm>
          <a:prstGeom prst="rect">
            <a:avLst/>
          </a:prstGeom>
        </p:spPr>
        <p:txBody>
          <a:bodyPr wrap="square">
            <a:spAutoFit/>
          </a:bodyPr>
          <a:p>
            <a:pPr lvl="0" algn="just" defTabSz="266700">
              <a:lnSpc>
                <a:spcPct val="125000"/>
              </a:lnSpc>
              <a:buClrTx/>
              <a:buSzTx/>
              <a:buFontTx/>
              <a:tabLst>
                <a:tab pos="3060700" algn="l"/>
              </a:tabLst>
            </a:pP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）抽气（吹气）法</a:t>
            </a:r>
            <a:endParaRPr lang="zh-CN" altLang="en-US" sz="2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22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3230" y="2729230"/>
            <a:ext cx="3867150" cy="222313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95960" y="360045"/>
            <a:ext cx="10800080" cy="720090"/>
          </a:xfrm>
        </p:spPr>
        <p:txBody>
          <a:bodyPr/>
          <a:p>
            <a:r>
              <a:rPr lang="en-US"/>
              <a:t>1.</a:t>
            </a:r>
            <a:r>
              <a:rPr lang="zh-CN" altLang="en-US"/>
              <a:t>试剂、药品的保存与取用</a:t>
            </a: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3965575" y="1639570"/>
            <a:ext cx="1755140" cy="749300"/>
          </a:xfrm>
          <a:prstGeom prst="rect">
            <a:avLst/>
          </a:prstGeom>
          <a:noFill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406265" y="1753235"/>
            <a:ext cx="916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accent1"/>
                </a:solidFill>
              </a:rPr>
              <a:t>固体</a:t>
            </a:r>
            <a:endParaRPr lang="zh-CN" altLang="en-US" sz="2800" b="1">
              <a:solidFill>
                <a:schemeClr val="accent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7546340" y="1639570"/>
            <a:ext cx="1755140" cy="749300"/>
          </a:xfrm>
          <a:prstGeom prst="rect">
            <a:avLst/>
          </a:prstGeom>
          <a:noFill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008620" y="1753235"/>
            <a:ext cx="916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chemeClr val="accent1"/>
                </a:solidFill>
              </a:rPr>
              <a:t>液体</a:t>
            </a:r>
            <a:endParaRPr lang="zh-CN" altLang="en-US" sz="2800" b="1">
              <a:solidFill>
                <a:schemeClr val="accent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13510" y="2983230"/>
            <a:ext cx="1583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保存</a:t>
            </a:r>
            <a:endParaRPr lang="zh-CN" altLang="en-US" sz="2800"/>
          </a:p>
        </p:txBody>
      </p:sp>
      <p:sp>
        <p:nvSpPr>
          <p:cNvPr id="11" name="文本框 10"/>
          <p:cNvSpPr txBox="1"/>
          <p:nvPr/>
        </p:nvSpPr>
        <p:spPr>
          <a:xfrm>
            <a:off x="1413510" y="3888105"/>
            <a:ext cx="1583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取用</a:t>
            </a:r>
            <a:endParaRPr lang="zh-CN" altLang="en-US" sz="2800"/>
          </a:p>
        </p:txBody>
      </p:sp>
      <p:sp>
        <p:nvSpPr>
          <p:cNvPr id="12" name="文本框 11"/>
          <p:cNvSpPr txBox="1"/>
          <p:nvPr/>
        </p:nvSpPr>
        <p:spPr>
          <a:xfrm>
            <a:off x="1413510" y="4792980"/>
            <a:ext cx="1583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加入</a:t>
            </a:r>
            <a:endParaRPr lang="zh-CN" altLang="en-US" sz="2800"/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常见试剂的存放与取用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085215" y="1458595"/>
            <a:ext cx="105187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防氧化类：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①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Na</a:t>
            </a:r>
            <a:r>
              <a:rPr lang="en-US" altLang="zh-CN" sz="2400" baseline="-2500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SO</a:t>
            </a:r>
            <a:r>
              <a:rPr lang="en-US" altLang="zh-CN" sz="2400" baseline="-2500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Na</a:t>
            </a:r>
            <a:r>
              <a:rPr lang="en-US" altLang="zh-CN" sz="2400" baseline="-2500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KI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溶液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②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FeSO</a:t>
            </a:r>
            <a:r>
              <a:rPr lang="en-US" altLang="zh-CN" sz="2400" baseline="-25000"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溶液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③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Na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、白磷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85215" y="2487930"/>
            <a:ext cx="35756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防潮解类（或与水反应）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1085215" y="3159125"/>
            <a:ext cx="21367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防与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CO</a:t>
            </a:r>
            <a:r>
              <a:rPr lang="en-US" altLang="zh-CN" sz="2400" baseline="-2500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反应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56000" y="3153410"/>
            <a:ext cx="6451600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NaOH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Na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CO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溶液、石灰水、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Na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固体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60900" y="2495550"/>
            <a:ext cx="6496050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NaOH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CaCl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CuSO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4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P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5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固体、浓硫酸等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右大括号 9"/>
          <p:cNvSpPr/>
          <p:nvPr/>
        </p:nvSpPr>
        <p:spPr>
          <a:xfrm>
            <a:off x="10895965" y="2621280"/>
            <a:ext cx="353060" cy="855980"/>
          </a:xfrm>
          <a:prstGeom prst="rightBrac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085215" y="3928110"/>
            <a:ext cx="1720215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防挥发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89860" y="3906520"/>
            <a:ext cx="3162935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①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浓盐酸、浓氨水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680075" y="3885565"/>
            <a:ext cx="1756410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②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液溴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85215" y="4781233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pPr defTabSz="266700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防燃烧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606675" y="4781233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pPr defTabSz="266700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苯、汽油、酒精等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8" grpId="0"/>
      <p:bldP spid="8" grpId="1"/>
      <p:bldP spid="6" grpId="0"/>
      <p:bldP spid="6" grpId="1"/>
      <p:bldP spid="7" grpId="0"/>
      <p:bldP spid="7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ym typeface="+mn-ea"/>
              </a:rPr>
              <a:t>常见试剂的存放与取用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890270" y="1521460"/>
            <a:ext cx="1763395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防分解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122295" y="1521460"/>
            <a:ext cx="6828155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浓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HNO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KMnO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4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溶液、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AgNO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溶液、氯水等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90270" y="2404745"/>
            <a:ext cx="1113155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防水解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15335" y="2299970"/>
            <a:ext cx="6504305" cy="829945"/>
          </a:xfrm>
          <a:prstGeom prst="rect">
            <a:avLst/>
          </a:prstGeom>
        </p:spPr>
        <p:txBody>
          <a:bodyPr wrap="square">
            <a:spAutoFit/>
          </a:bodyPr>
          <a:p>
            <a:pPr lvl="0" algn="l" defTabSz="266700">
              <a:buClrTx/>
              <a:buSzTx/>
              <a:buFontTx/>
            </a:pP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向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FeCl</a:t>
            </a:r>
            <a:r>
              <a:rPr lang="zh-CN" altLang="en-US" sz="2400" baseline="-25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3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溶液中加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　　　　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 </a:t>
            </a:r>
            <a:endParaRPr lang="zh-CN" altLang="en-US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lvl="0" algn="l" defTabSz="266700">
              <a:buClrTx/>
              <a:buSzTx/>
              <a:buFontTx/>
            </a:pP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向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Na</a:t>
            </a:r>
            <a:r>
              <a:rPr lang="zh-CN" altLang="en-US" sz="2400" baseline="-25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S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溶液中加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   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0270" y="3359785"/>
            <a:ext cx="1148715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防腐蚀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15335" y="3386455"/>
            <a:ext cx="6059170" cy="101473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15087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①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浓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HNO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、酸性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KMnO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4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溶液、氯水、溴水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just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15087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②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氢氟酸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90270" y="4551680"/>
            <a:ext cx="1194435" cy="46037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防黏结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65500" y="4621213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pPr defTabSz="266700"/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NaOH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Na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CO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Na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SiO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3</a:t>
            </a:r>
            <a:endParaRPr lang="en-US" altLang="zh-CN" sz="2400" baseline="-25000">
              <a:latin typeface="Times New Roman" panose="02020603050405020304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8" grpId="0"/>
      <p:bldP spid="18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2.</a:t>
            </a:r>
            <a:r>
              <a:rPr lang="zh-CN" altLang="en-US"/>
              <a:t>试纸的使用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503680" y="1278255"/>
            <a:ext cx="5080000" cy="553085"/>
          </a:xfrm>
          <a:prstGeom prst="rect">
            <a:avLst/>
          </a:prstGeom>
        </p:spPr>
        <p:txBody>
          <a:bodyPr>
            <a:spAutoFit/>
          </a:bodyPr>
          <a:p>
            <a:pPr marL="0" indent="0" algn="just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150870" algn="l"/>
              </a:tabLst>
            </a:pPr>
            <a:r>
              <a:rPr lang="en-US" altLang="zh-CN" sz="2400" b="1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(1)</a:t>
            </a:r>
            <a:r>
              <a:rPr lang="zh-CN" altLang="en-US" sz="2400" b="1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常用试纸类型及其作用</a:t>
            </a:r>
            <a:endParaRPr lang="zh-CN" altLang="en-US" sz="2400" b="1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1995805" y="2011680"/>
          <a:ext cx="8510905" cy="3733800"/>
        </p:xfrm>
        <a:graphic>
          <a:graphicData uri="http://schemas.openxmlformats.org/drawingml/2006/table">
            <a:tbl>
              <a:tblPr/>
              <a:tblGrid>
                <a:gridCol w="2261870"/>
                <a:gridCol w="6249035"/>
              </a:tblGrid>
              <a:tr h="74676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红色石蕊试纸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定性检验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性溶液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676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蓝色石蕊试纸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定性检验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性溶液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676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en-US" altLang="zh-CN" sz="2400">
                          <a:latin typeface="Times New Roman" panose="02020603050405020304"/>
                          <a:ea typeface="宋体" panose="02010600030101010101" pitchFamily="2" charset="-122"/>
                        </a:rPr>
                        <a:t>pH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试纸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定量检验溶液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性的强弱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676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淀粉－</a:t>
                      </a:r>
                      <a:r>
                        <a:rPr lang="en-US" altLang="zh-CN" sz="2400">
                          <a:latin typeface="Times New Roman" panose="02020603050405020304"/>
                          <a:ea typeface="宋体" panose="02010600030101010101" pitchFamily="2" charset="-122"/>
                        </a:rPr>
                        <a:t>KI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试纸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检验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 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等具有强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</a:t>
                      </a:r>
                      <a:r>
                        <a:rPr lang="en-US" altLang="zh-CN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性的物质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6760"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品红试纸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 defTabSz="914400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2970530" algn="l"/>
                        </a:tabLst>
                      </a:pP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检验</a:t>
                      </a:r>
                      <a:r>
                        <a:rPr lang="en-US" altLang="zh-CN" sz="2400">
                          <a:latin typeface="Times New Roman" panose="02020603050405020304"/>
                          <a:ea typeface="宋体" panose="02010600030101010101" pitchFamily="2" charset="-122"/>
                        </a:rPr>
                        <a:t>SO</a:t>
                      </a:r>
                      <a:r>
                        <a:rPr lang="en-US" altLang="zh-CN" sz="2400" baseline="-25000"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等具有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altLang="zh-CN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</a:t>
                      </a:r>
                      <a:r>
                        <a:rPr lang="zh-CN" altLang="en-US" sz="2400" u="sng">
                          <a:latin typeface="Times New Roman" panose="02020603050405020304"/>
                          <a:ea typeface="宋体" panose="02010600030101010101" pitchFamily="2" charset="-122"/>
                        </a:rPr>
                        <a:t>     </a:t>
                      </a:r>
                      <a:r>
                        <a:rPr lang="zh-CN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性的物质</a:t>
                      </a:r>
                      <a:endParaRPr lang="zh-CN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7233285" y="2116455"/>
            <a:ext cx="603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碱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353935" y="2897505"/>
            <a:ext cx="4146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酸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46315" y="3646805"/>
            <a:ext cx="12579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酸碱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730875" y="4400550"/>
            <a:ext cx="730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Cl</a:t>
            </a:r>
            <a:r>
              <a:rPr lang="en-US" altLang="zh-CN" sz="2400" b="1" baseline="-25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endParaRPr lang="en-US" altLang="zh-CN" sz="2400" b="1" baseline="-25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625080" y="4317365"/>
            <a:ext cx="9271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氧化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51725" y="5146040"/>
            <a:ext cx="941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漂白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37490" y="1323975"/>
            <a:ext cx="11597005" cy="286131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l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15087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(2)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使用方法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15087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①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检验溶液：取一小块试纸放在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上，用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，点在试纸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，观察试纸的颜色变化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(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若是测定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pH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，等试纸变色后，与标准比色卡对照读数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)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 </a:t>
            </a:r>
            <a:endParaRPr lang="en-US" altLang="zh-CN" sz="2400"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315087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②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检验气体：先用蒸馏水把试纸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，再用镊子夹取或粘在玻璃棒的一端，然后放在集气瓶口或导管口处，观察试纸的颜色变化。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 </a:t>
            </a:r>
            <a:endParaRPr lang="en-US" altLang="zh-CN" sz="2400">
              <a:latin typeface="Times New Roman" panose="02020603050405020304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15205" y="1778000"/>
            <a:ext cx="36169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洁净的表面皿或玻璃片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973820" y="1778000"/>
            <a:ext cx="36169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玻璃棒蘸取待测液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34795" y="2238375"/>
            <a:ext cx="14852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中间位置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55185" y="3126740"/>
            <a:ext cx="9042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rgbClr val="C00000"/>
                </a:solidFill>
                <a:sym typeface="+mn-ea"/>
              </a:rPr>
              <a:t>润湿</a:t>
            </a:r>
            <a:endParaRPr lang="zh-CN" altLang="en-US" sz="2400" b="1">
              <a:solidFill>
                <a:srgbClr val="C0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>
                <a:latin typeface="Times New Roman" panose="02020603050405020304"/>
                <a:ea typeface="宋体" panose="02010600030101010101" pitchFamily="2" charset="-122"/>
                <a:sym typeface="+mn-ea"/>
              </a:rPr>
              <a:t>[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注意</a:t>
            </a:r>
            <a:r>
              <a:rPr lang="en-US" altLang="zh-CN">
                <a:latin typeface="Times New Roman" panose="02020603050405020304"/>
                <a:ea typeface="宋体" panose="02010600030101010101" pitchFamily="2" charset="-122"/>
                <a:sym typeface="+mn-ea"/>
              </a:rPr>
              <a:t>] 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301750" y="2025650"/>
            <a:ext cx="9745980" cy="230695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l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97053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①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不可使用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pH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试纸测定</a:t>
            </a:r>
            <a:r>
              <a:rPr lang="en-US" altLang="zh-CN" sz="2400" u="sng">
                <a:latin typeface="Times New Roman" panose="02020603050405020304"/>
                <a:ea typeface="宋体" panose="02010600030101010101" pitchFamily="2" charset="-122"/>
              </a:rPr>
              <a:t>                                    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等具有氧化性溶液的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pH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970530" algn="l"/>
              </a:tabLst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（酸性溶液测量结果偏大</a:t>
            </a:r>
            <a:r>
              <a:rPr lang="zh-CN" altLang="en-US" sz="2400">
                <a:latin typeface="Times New Roman" panose="02020603050405020304"/>
                <a:ea typeface="宋体" panose="02010600030101010101" pitchFamily="2" charset="-122"/>
              </a:rPr>
              <a:t>，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碱性溶液测量结果偏小</a:t>
            </a:r>
            <a:r>
              <a:rPr lang="zh-CN" altLang="en-US" sz="2400">
                <a:latin typeface="Times New Roman" panose="02020603050405020304"/>
                <a:ea typeface="宋体" panose="02010600030101010101" pitchFamily="2" charset="-122"/>
              </a:rPr>
              <a:t>，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中性溶液无影响）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97053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②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用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pH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试纸测定溶液的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pH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时试纸不可</a:t>
            </a:r>
            <a:r>
              <a:rPr lang="en-US" altLang="zh-CN" sz="2400" u="sng">
                <a:latin typeface="Times New Roman" panose="02020603050405020304"/>
                <a:ea typeface="宋体" panose="02010600030101010101" pitchFamily="2" charset="-122"/>
              </a:rPr>
              <a:t>      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，否则可能导致误差。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 algn="l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970530" algn="l"/>
              </a:tabLst>
            </a:pP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③(CH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3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COO)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Pb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试纸检测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H</a:t>
            </a:r>
            <a:r>
              <a:rPr lang="en-US" altLang="zh-CN" sz="2400" baseline="-25000">
                <a:latin typeface="Times New Roman" panose="02020603050405020304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Times New Roman" panose="02020603050405020304"/>
                <a:ea typeface="宋体" panose="02010600030101010101" pitchFamily="2" charset="-122"/>
              </a:rPr>
              <a:t>S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，由白色变</a:t>
            </a:r>
            <a:r>
              <a:rPr lang="en-US" altLang="zh-CN" sz="2400" u="sng">
                <a:latin typeface="Times New Roman" panose="02020603050405020304"/>
                <a:ea typeface="宋体" panose="02010600030101010101" pitchFamily="2" charset="-122"/>
              </a:rPr>
              <a:t>           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89450" y="1913255"/>
            <a:ext cx="30060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en-US" altLang="zh-CN" sz="2400" b="1">
                <a:solidFill>
                  <a:srgbClr val="C00000"/>
                </a:solidFill>
                <a:sym typeface="+mn-ea"/>
              </a:rPr>
              <a:t>NaClO,HClO,H</a:t>
            </a:r>
            <a:r>
              <a:rPr lang="en-US" altLang="zh-CN" sz="2400" b="1" baseline="-25000">
                <a:solidFill>
                  <a:srgbClr val="C00000"/>
                </a:solidFill>
                <a:sym typeface="+mn-ea"/>
              </a:rPr>
              <a:t>2</a:t>
            </a:r>
            <a:r>
              <a:rPr lang="en-US" altLang="zh-CN" sz="2400" b="1">
                <a:solidFill>
                  <a:srgbClr val="C00000"/>
                </a:solidFill>
                <a:sym typeface="+mn-ea"/>
              </a:rPr>
              <a:t>O</a:t>
            </a:r>
            <a:r>
              <a:rPr lang="en-US" altLang="zh-CN" sz="2400" b="1" baseline="-25000">
                <a:solidFill>
                  <a:srgbClr val="C00000"/>
                </a:solidFill>
                <a:sym typeface="+mn-ea"/>
              </a:rPr>
              <a:t>2</a:t>
            </a:r>
            <a:r>
              <a:rPr lang="en-US" altLang="zh-CN" sz="2400" b="1">
                <a:solidFill>
                  <a:srgbClr val="C00000"/>
                </a:solidFill>
                <a:sym typeface="+mn-ea"/>
              </a:rPr>
              <a:t>,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氯水</a:t>
            </a:r>
            <a:r>
              <a:rPr lang="en-US" altLang="zh-CN" sz="2400" b="1">
                <a:solidFill>
                  <a:srgbClr val="C00000"/>
                </a:solidFill>
                <a:sym typeface="+mn-ea"/>
              </a:rPr>
              <a:t>,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浓硝酸</a:t>
            </a:r>
            <a:endParaRPr lang="zh-CN" altLang="en-US" sz="2400" b="1">
              <a:solidFill>
                <a:srgbClr val="C00000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90310" y="3126740"/>
            <a:ext cx="9042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rgbClr val="C00000"/>
                </a:solidFill>
                <a:sym typeface="+mn-ea"/>
              </a:rPr>
              <a:t>润湿</a:t>
            </a:r>
            <a:endParaRPr lang="zh-CN" altLang="en-US" sz="2400" b="1">
              <a:solidFill>
                <a:srgbClr val="C0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697345" y="3714750"/>
            <a:ext cx="9042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rgbClr val="C00000"/>
                </a:solidFill>
                <a:sym typeface="+mn-ea"/>
              </a:rPr>
              <a:t>黑色</a:t>
            </a:r>
            <a:endParaRPr lang="zh-CN" altLang="en-US" sz="2400" b="1">
              <a:solidFill>
                <a:srgbClr val="C00000"/>
              </a:solidFill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  <p:bldP spid="4" grpId="1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3.</a:t>
            </a:r>
            <a:r>
              <a:rPr lang="zh-CN" altLang="en-US"/>
              <a:t>物质的溶解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920" y="1441450"/>
            <a:ext cx="11406505" cy="425640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4.</a:t>
            </a:r>
            <a:r>
              <a:rPr lang="zh-CN" altLang="en-US"/>
              <a:t>物质的加热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55" y="1489075"/>
            <a:ext cx="11816715" cy="36093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822450" y="2259965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整体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74615" y="2259965"/>
            <a:ext cx="1318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固定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tags/tag1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编辑母版标题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0"/>
</p:tagLst>
</file>

<file path=ppt/tags/tag100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TEMPLATE_CATEGORY" val="custom"/>
  <p:tag name="KSO_WM_TEMPLATE_INDEX" val="20238617"/>
</p:tagLst>
</file>

<file path=ppt/tags/tag101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2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9"/>
  <p:tag name="KSO_WM_BEAUTIFY_FLAG" val="#wm#"/>
  <p:tag name="KSO_WM_TEMPLATE_INDEX" val="20238617"/>
  <p:tag name="KSO_WM_TEMPLATE_CATEGORY" val="custom"/>
  <p:tag name="KSO_WM_TEMPLATE_MASTER_TYPE" val="0"/>
</p:tagLst>
</file>

<file path=ppt/tags/tag10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17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17"/>
  <p:tag name="KSO_WM_TEMPLATE_CATEGORY" val="custom"/>
  <p:tag name="KSO_WM_UNIT_ISCONTENTSTITLE" val="0"/>
  <p:tag name="KSO_WM_UNIT_VALUE" val="10"/>
  <p:tag name="KSO_WM_UNIT_PRESET_TEXT" val="单击此处添加文档标题"/>
  <p:tag name="KSO_WM_UNIT_TEXT_TYPE" val="1"/>
</p:tagLst>
</file>

<file path=ppt/tags/tag10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20238617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17"/>
  <p:tag name="KSO_WM_TEMPLATE_CATEGORY" val="custom"/>
  <p:tag name="KSO_WM_UNIT_ISCONTENTSTITLE" val="0"/>
  <p:tag name="KSO_WM_UNIT_VALUE" val="19"/>
  <p:tag name="KSO_WM_UNIT_PRESET_TEXT" val="WPS,a click to unlimited possibilities"/>
  <p:tag name="KSO_WM_UNIT_TEXT_TYPE" val="1"/>
</p:tagLst>
</file>

<file path=ppt/tags/tag10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617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17"/>
  <p:tag name="KSO_WM_TEMPLATE_CATEGORY" val="custom"/>
  <p:tag name="KSO_WM_UNIT_TEXT_LAYER_COUNT" val="1"/>
  <p:tag name="KSO_WM_UNIT_VALUE" val="22"/>
  <p:tag name="KSO_WM_UNIT_PRESET_TEXT_INDEX" val="-1"/>
  <p:tag name="KSO_WM_UNIT_PRESET_TEXT_LEN" val="0"/>
</p:tagLst>
</file>

<file path=ppt/tags/tag108.xml><?xml version="1.0" encoding="utf-8"?>
<p:tagLst xmlns:p="http://schemas.openxmlformats.org/presentationml/2006/main">
  <p:tag name="KSO_WM_SLIDE_TYPE" val="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THUMBS_INDEX" val="1、9"/>
  <p:tag name="KSO_WM_BEAUTIFY_FLAG" val="#wm#"/>
  <p:tag name="KSO_WM_TEMPLATE_INDEX" val="20238617"/>
  <p:tag name="KSO_WM_TEMPLATE_CATEGORY" val="custom"/>
  <p:tag name="KSO_WM_SLIDE_INDEX" val="1"/>
  <p:tag name="KSO_WM_SLIDE_ID" val="custom20238617_1"/>
  <p:tag name="KSO_WM_TEMPLATE_MASTER_TYPE" val="0"/>
  <p:tag name="KSO_WM_SLIDE_LAYOUT" val="a_b_f"/>
  <p:tag name="KSO_WM_SLIDE_LAYOUT_CNT" val="1_1_1"/>
  <p:tag name="KSO_WM_SLIDE_THEME_ID" val="3402577"/>
  <p:tag name="KSO_WM_SLIDE_THEME_NAME" val="简约风通用箭头职场办公"/>
</p:tagLst>
</file>

<file path=ppt/tags/tag10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9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1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1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1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17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1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9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2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21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2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23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24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25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2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27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2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29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1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3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5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7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8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4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1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18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3"/>
</p:tagLst>
</file>

<file path=ppt/tags/tag22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3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3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3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4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4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4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4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4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42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4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48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49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53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54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55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56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7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61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4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68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1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41"/>
</p:tagLst>
</file>

<file path=ppt/tags/tag72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7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7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8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1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2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3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编辑母版标题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7"/>
</p:tagLst>
</file>

<file path=ppt/tags/tag8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2"/>
</p:tagLst>
</file>

<file path=ppt/tags/tag87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9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UNIT_VALUE" val="22"/>
</p:tagLst>
</file>

<file path=ppt/tags/tag91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2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3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0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0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0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TEMPLATE_CATEGORY" val="custom"/>
  <p:tag name="KSO_WM_TEMPLATE_INDEX" val="20238617"/>
</p:tagLst>
</file>

<file path=ppt/theme/theme1.xml><?xml version="1.0" encoding="utf-8"?>
<a:theme xmlns:a="http://schemas.openxmlformats.org/drawingml/2006/main" name="1_简约风通用箭头职场办公">
  <a:themeElements>
    <a:clrScheme name="">
      <a:dk1>
        <a:srgbClr val="000000"/>
      </a:dk1>
      <a:lt1>
        <a:srgbClr val="FFFFFF"/>
      </a:lt1>
      <a:dk2>
        <a:srgbClr val="331616"/>
      </a:dk2>
      <a:lt2>
        <a:srgbClr val="FFFFFF"/>
      </a:lt2>
      <a:accent1>
        <a:srgbClr val="823938"/>
      </a:accent1>
      <a:accent2>
        <a:srgbClr val="475A91"/>
      </a:accent2>
      <a:accent3>
        <a:srgbClr val="738098"/>
      </a:accent3>
      <a:accent4>
        <a:srgbClr val="B0D0CA"/>
      </a:accent4>
      <a:accent5>
        <a:srgbClr val="90AEBA"/>
      </a:accent5>
      <a:accent6>
        <a:srgbClr val="4C8E95"/>
      </a:accent6>
      <a:hlink>
        <a:srgbClr val="0026E5"/>
      </a:hlink>
      <a:folHlink>
        <a:srgbClr val="7E1FAD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1867</Words>
  <Application>WPS 演示</Application>
  <PresentationFormat>宽屏</PresentationFormat>
  <Paragraphs>319</Paragraphs>
  <Slides>18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Arial</vt:lpstr>
      <vt:lpstr>宋体</vt:lpstr>
      <vt:lpstr>Wingdings</vt:lpstr>
      <vt:lpstr>Times New Roman</vt:lpstr>
      <vt:lpstr>微软雅黑</vt:lpstr>
      <vt:lpstr>Arial Unicode MS</vt:lpstr>
      <vt:lpstr>Calibri</vt:lpstr>
      <vt:lpstr>Times New Roman</vt:lpstr>
      <vt:lpstr>1_简约风通用箭头职场办公</vt:lpstr>
      <vt:lpstr>化学实验基础（三）</vt:lpstr>
      <vt:lpstr>1.试剂、药品的保存与取用</vt:lpstr>
      <vt:lpstr>常见试剂的存放与取用</vt:lpstr>
      <vt:lpstr>常见试剂的存放与取用</vt:lpstr>
      <vt:lpstr>2.试纸的使用</vt:lpstr>
      <vt:lpstr>PowerPoint 演示文稿</vt:lpstr>
      <vt:lpstr>[注意] </vt:lpstr>
      <vt:lpstr>3.物质的溶解</vt:lpstr>
      <vt:lpstr>4.物质的加热</vt:lpstr>
      <vt:lpstr>PowerPoint 演示文稿</vt:lpstr>
      <vt:lpstr>PowerPoint 演示文稿</vt:lpstr>
      <vt:lpstr>5.玻璃仪器的洗涤</vt:lpstr>
      <vt:lpstr>6.实验安全问题</vt:lpstr>
      <vt:lpstr>（2）常见实验事故的处理</vt:lpstr>
      <vt:lpstr>（3）防污染安全装置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雨</cp:lastModifiedBy>
  <cp:revision>158</cp:revision>
  <dcterms:created xsi:type="dcterms:W3CDTF">2019-06-19T02:08:00Z</dcterms:created>
  <dcterms:modified xsi:type="dcterms:W3CDTF">2025-11-11T12:23:04Z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1CB277FCF4F74C738D04890F921A95B3_11</vt:lpwstr>
  </property>
</Properties>
</file>