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ink/ink1.xml" ContentType="application/inkml+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6" r:id="rId2"/>
    <p:sldId id="267" r:id="rId3"/>
    <p:sldId id="272" r:id="rId4"/>
    <p:sldId id="268" r:id="rId5"/>
    <p:sldId id="269" r:id="rId6"/>
    <p:sldId id="271" r:id="rId7"/>
    <p:sldId id="257" r:id="rId8"/>
    <p:sldId id="273" r:id="rId9"/>
    <p:sldId id="270" r:id="rId10"/>
    <p:sldId id="287" r:id="rId11"/>
    <p:sldId id="258" r:id="rId12"/>
    <p:sldId id="288" r:id="rId13"/>
    <p:sldId id="259" r:id="rId14"/>
    <p:sldId id="261" r:id="rId15"/>
    <p:sldId id="289" r:id="rId16"/>
    <p:sldId id="290" r:id="rId17"/>
    <p:sldId id="262" r:id="rId18"/>
    <p:sldId id="291" r:id="rId19"/>
    <p:sldId id="264" r:id="rId20"/>
    <p:sldId id="292" r:id="rId21"/>
    <p:sldId id="295" r:id="rId22"/>
    <p:sldId id="293" r:id="rId23"/>
    <p:sldId id="339" r:id="rId24"/>
    <p:sldId id="294" r:id="rId25"/>
    <p:sldId id="298" r:id="rId26"/>
    <p:sldId id="296" r:id="rId27"/>
    <p:sldId id="299" r:id="rId28"/>
    <p:sldId id="318" r:id="rId29"/>
    <p:sldId id="306" r:id="rId30"/>
    <p:sldId id="319" r:id="rId31"/>
    <p:sldId id="307" r:id="rId32"/>
    <p:sldId id="308" r:id="rId33"/>
    <p:sldId id="320" r:id="rId34"/>
    <p:sldId id="309" r:id="rId35"/>
    <p:sldId id="321" r:id="rId36"/>
    <p:sldId id="322" r:id="rId37"/>
    <p:sldId id="323" r:id="rId38"/>
    <p:sldId id="324" r:id="rId39"/>
    <p:sldId id="325" r:id="rId40"/>
    <p:sldId id="300" r:id="rId41"/>
    <p:sldId id="301" r:id="rId42"/>
    <p:sldId id="263" r:id="rId43"/>
    <p:sldId id="297" r:id="rId44"/>
    <p:sldId id="302" r:id="rId45"/>
    <p:sldId id="303" r:id="rId46"/>
    <p:sldId id="304" r:id="rId47"/>
    <p:sldId id="305" r:id="rId48"/>
    <p:sldId id="326" r:id="rId49"/>
  </p:sldIdLst>
  <p:sldSz cx="12192000" cy="6858000"/>
  <p:notesSz cx="9144000" cy="6858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iyingzhu" initials="q" lastIdx="0" clrIdx="0"/>
  <p:cmAuthor id="1" name="杨晶" initials="杨" lastIdx="1" clrIdx="0"/>
  <p:cmAuthor id="4"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66" d="100"/>
          <a:sy n="66" d="100"/>
        </p:scale>
        <p:origin x="942" y="30"/>
      </p:cViewPr>
      <p:guideLst>
        <p:guide orient="horz" pos="2160"/>
        <p:guide pos="383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image" Target="../media/image75.emf"/><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3.e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7T01:59:22.640"/>
    </inkml:context>
    <inkml:brush xml:id="br0">
      <inkml:brushProperty name="width" value="0.05292" units="cm"/>
      <inkml:brushProperty name="height" value="0.05292" units="cm"/>
      <inkml:brushProperty name="color" value="#FF0000"/>
    </inkml:brush>
  </inkml:definitions>
  <inkml:trace contextRef="#ctx0" brushRef="#br0">9804 8185 0,'0'0'0,"-12"-4"0,-5 1 15,-8-2-15,-2 1 0,-14-3 0,-4 1 16,-1-1-16,1 1 0,-14 1 16,-4-1-16,2 2 0,2 1 15,-14 2-15,-1 3 0,5 2 16,3 2-16,-11 3 0,-1 2 16,5 2-16,5 1 0,-30 12 15,9 0-15,16-2 0,12 0 0,2 3 16,-1 2-16,7 1 15,5 2-15,-4 7 0,0 7 0,5-3 16,5 0-16,4 3 0,4 3 16,0 2-16,2 2 0,3 7 15,-2 5-15,12-8 0,1-7 16,2 12-16,2 10 0,3-10 16,3-5-16,3-4 0,5-2 15,2-5-15,-1-4 0,10 2 16,6 0-16,1-9 0,-1-7 0,7 2 15,6 0-15,2-1 0,1-1 16,5 3-16,3 3 0,4-9 16,-1-5-16,7 4 0,5 3 15,-9-7-15,-4-4 0,11-3 16,9 0-16,-3-2 0,1-2 0,4-1 16,4-1-16,-6-2 15,-3-1-15,9-5 0,8-3 16,-5-7-16,-1-2 0,4-2 15,4-1-15,-3-1 0,0-1 0,3-10 16,1-7-16,-7-3 0,-5 0 16,4-4-16,3-3 0,-11-1 15,-7-2-15,5-9 0,3-7 16,-9 6-16,-5 5 0,-8-9 16,-5-6-16,-1 5 0,-2 4 0,-5-3 15,-5-4-15,-8 7 0,-7 4 16,-6-2-16,-3-2 0,-2 4 15,-1 5-15,-8-2 16,-3 0-16,-7 3 0,-4 3 0,-7 2 16,-5-1-16,3 2 0,1 4 15,-7 3-15,-8 3 0,7 5 16,3 5-16,-9 0 0,-7 3 16,1 0-16,0 5 0,-5 4 15,-4 4-15,4 0 0,2 1 0,-11 4 16,-8 2-16,0 8 15,0 6-15,-8 9 0,-7 9 16,4 5-16,1 4 0,-8 11 0,-5 7 16,12 4-16,8 1 0,3 9 15,1 8-15,13-8 0,7-5 16,12 4-16,8 2 0,12-13 16,8-9-16,14-8 0,10-5 15,8-11-15,3-7 0,-7-7 16,-4-3-16,-3-5 0</inkml:trace>
  <inkml:trace contextRef="#ctx0" brushRef="#br0" timeOffset="1399.6166">14643 9218 0,'0'0'0,"0"0"15,0 0-15,21 6 0,-21-6 0,0 0 16,31 8-16,-31-8 0,31 6 15,-12-1-15,5 2 16,0-1-16,1 1 0,10 3 0,3 0 16,-1 0-16,1-2 0,13 4 15,2 3-15,-2-2 0,0 0 16,12 2-16,1-1 0,-4-4 16,-2-2-16,10 1 0,-1-1 15,-3 1-15,-2 0 0,11 0 16,0-4-16,-9-2 0,-7 0 0,5-3 15,4 0-15,-2-2 16,-3 1-16,33-5 0,-6-2 0,-14 0 16,-11-2-16,0-3 0,1-1 15,-7-1-15,-3-1 0,7-3 16,4 0-16,-8 4 0,-5 1 0,6-7 16,6-3-16,-9-3 15,-6-1-15,1 1 0,-1-1 16,1 1-16,-2 1 0,0-5 15,-2-2-15,-2 2 0,-2 1 0,-1-5 16,-3-3-16,0 4 16,-2 2-16,-4-3 0,-3-4 0,-6 6 15,-3 2-15,2-7 0,1-3 16,-5 6-16,-5 3 0,-5-9 16,-3-8-16,-3 8 0,-2 6 0,-8-3 15,-6-1-15,0 0 16,-2 0-16,-5-3 0,-4-1 15,3 6-15,2 3 0,-12-2 0,-7-3 16,3 7-16,6 1 0,-10-2 16,-4-2-16,2 5 0,2 5 15,-8 1-15,-7 1 0,4 1 16,3 0-16,-3 2 0,-4 0 16,-4 1-16,-2 2 0,-10 7 15,-7 3-15,9 0 0,6 0 0,-3-3 16,-2-1-16,5 6 15,5 4-15,-9 1 0,-2 2 16,4 1-16,3 0 0,-4 2 0,-1 0 16,11 1-16,8 0 0,-4 4 15,-4 2-15,4 1 0,4 1 16,-5 2-16,-2 3 0,-3-1 16,1-1-16,-2 7 0,-2 4 15,6 3-15,5 3 0,-4 1 16,-2 2-16,6-2 0,5 0 0,-1 1 15,1 4-15,6-4 0,5-1 16,-3 1-16,-1-1 16,6-5-16,4-5 0,-1 11 0,-3 6 15,4-4-15,5-4 0,4 3 16,5 0-16,2-1 0,1-1 0,-5 5 16,-4 2-16,6-3 15,4-6-15,1 5 0,3 1 16,2-2-16,2 1 0,3 0 15,3 0-15,0-6 0,2-3 0,3 5 16,5 4-16,-5-15 0,2 1 0,0 3 16,2 3-16,-2-1 15,0-1-15,4 3 0,4 0 16,2 1-16,2 1 0,2-1 16,3 1-16,3-1 0,2 0 0,4 0 15,4-1-15,4-2 16,3-1-16,6 5 0,5 4 15,3 2-15,-5-2 0,2-2 16,-19-10-16,-13-8 0</inkml:trace>
  <inkml:trace contextRef="#ctx0" brushRef="#br0" timeOffset="9633.0377">10468 11675 0,'0'0'16,"-13"-8"-16,-4 0 0,5 0 15,-1 1-15,-10-6 0,-6-4 16,-1-1-16,0 1 0,-12-2 0,-3 0 15,-2 3-15,-3 2 0,-9 0 16,0 1-16,2 1 0,1 0 16,-14-2-16,0 0 0,6 2 15,4 1-15,-11-1 0,-2 1 16,7 4-16,7 0 0,-31 0 16,5 2-16,8 3 0,6 4 0,0 0 15,-1 1-15,7 2 0,8 3 16,-7 7-16,-6 7 15,4-2-15,1-2 0,1 1 0,1 2 16,8 1-16,2 5 0,-5 7 16,-6 7-16,6-7 0,7-2 0,-2 7 15,3 4-15,0 0 16,1-1-16,0 7 0,2 5 16,5-8-16,3-4 0,6 6 15,4 2-15,0-6 0,2-4 0,1 3 16,1 4-16,7-1 15,4 0-15,3 6 0,0 3 16,3-3-16,2-4 0,2 3 0,2 1 16,0-2-16,0-1 0,7 5 15,3 3-15,-2-11 0,2-9 16,1 7-16,2 5 0,5-2 16,3-2-16,6-1 0,4-1 15,-1-7-15,-3-5 0,5 7 16,2 3-16,5-8 0,4-5 0,5 1 15,4 3-15,-6-1 0,-3-1 16,8-3-16,9-1 16,-8-1-16,-2 0 0,5 1 15,3 0-15,4-8 0,1-4 0,4 0 16,3 1-16,-10-4 0,-5-1 0,6-1 16,5-1-16,1-4 15,2-2-15,5-3 0,6-2 16,-12 1-16,-8 0 0,12-8 15,8-4-15,-10-1 0,-6-2 0,6-6 16,5-4-16,-5 1 0,-1-2 16,2-4-16,3-3 0,-8-2 15,-4-3-15,4-6 0,2-5 16,-7 5-16,-6 4 0,5-14 16,5-7-16,-8 6 0,-4 3 15,-2-8-15,1-4 0,-1 4 16,-2 5-16,-1-8 0,-1-4 15,-3 2-15,-2 2 0,-7 2 0,-4 2 16,-7 9-16,-6 6 0,-1-5 16,-1-4-16,-5 8 0,-4 4 15,-7-1-15,-4-2 0,-2 6 16,0 4-16,-6-1 0,-5 0 16,1 5-16,1 2 0,-12-8 15,-7-5-15,3 4 0,3 6 0,-8 0 16,-4 0-16,2 3 0,-1 1 15,-7 0-15,-4 0 0,3 2 16,5 3-16,-9 0 0,-4 3 16,-6-2-16,-3 1 0,-4-1 15,-1 0-15,13 6 0,12 3 0,-9 2 16,-7-2-16,-6 4 16,-4 2-16,-2 3 0,-1 3 15,5 2-15,1 1 0,-5 2 16,-3 1-16,1 1 0,2 0 0,-4 6 15,-2 7-15,1-1 0,1 1 16,-6 7-16,-3 3 0,8 2 16,5 2-16,-3 7 0,-1 5 15,-1 2-15,5 2 0,-7 9 16,-5 5-16,14 0 0,12-2 16,-2 4-16,1-1 0,2 6 15,0 4-15,5 14 0,3 9 16,5-2-16,2 0 0,14-30 15,9-19-15,7-15 0</inkml:trace>
  <inkml:trace contextRef="#ctx0" brushRef="#br0" timeOffset="17766.7537">8260 13583 0,'0'0'0,"-16"4"16,-1 0-16,3-1 0,2-3 16,-10 1-16,0 0 0,-9-2 15,0-4-15,0-2 0,1-4 16,-5 0-16,3-1 0,-2-3 16,0-3-16,-6-8 0,3-6 0,2-5 15,0-6-15,2-3 16,0-4-16,-6-14 0,-1-5 0,-1-11 15,5 2-15,3-2 0,1-1 16,-5-31-16,9 12 0,-1 18 16,1 14-16,5-3 0,5-3 15,2-23-15,3-17 0,2 17 16,2 11-16,1 2 0,5 0 16,0 4-16,0 2 0,2-6 15,1-5-15,5 3 0,4 1 0,3-5 16,2-5-16,2 8 0,0 5 15,7 1-15,8 0 0,3 3 16,0 3-16,8-3 0,6-3 16,-4 6-16,-2 4 0,8 0 15,8 1-15,-5 12 0,-2 8 16,2 5-16,0 3 0,6 0 16,3 2-16,0 2 0,1 3 15,-1 2-15,-1 1 0,0 3 0,3 1 16,-4 4-16,-3 3 0,2 1 15,-1 2-15,-8 4 0,-5 4 16,2 3-16,2 1 0,-9 3 16,-4 2-16,-2 2 0,-1 1 15,-4 0-15,-4-1 0,-7 3 16,-6 0-16,-4 2 0,-6-2 0,0-2 16,-2-2-16,0 0 0,0 0 15,0 0-15,-4 2 0,0 1 16,-1 0-16,-1-2 0,-2-2 15,3 1-15,1 0 0,0 0 16</inkml:trace>
  <inkml:trace contextRef="#ctx0" brushRef="#br0" timeOffset="18250.299">8493 9326 0,'0'0'0,"0"0"0,0 0 15,27 4-15,-27-4 0,25 3 16,-6 3-16,1-2 0,1 1 0,8 1 15,4 1-15,1-1 0,-1-1 16,3 1-16,-1 1 0,8 0 16,-2 1-16,-2 0 0,-4 0 15,-3 0-15,-3 1 0,4-2 16,-1 0-16,-6-1 0,-4-1 0,-3-2 16,-3-1-16,-5-1 15,-1 1-15,-4 3 0,-1 2 16,-1-3-16,-2-1 0,-2 2 15,-2 1-15,-3 2 0,0 2 0,-6 4 16,-5 4-16,-1-2 0,0 3 16,-9 15-16,-6 8 0,0 2 15,0 2-15,-15 21 0,-4 11 16,-4 5-16,5-5 0,-6 22 16,1 5-16,-4 19 0,17-28 0,8-19 15,5-14-15,17-21 16,12-16-16,0-8 0,0-5 15,0-4-15</inkml:trace>
  <inkml:trace contextRef="#ctx0" brushRef="#br0" timeOffset="18437.0617">9357 9929 0,'0'0'0,"0"0"0,5 22 0,-5-22 15,10 25-15,-5-12 0,1-3 16,-3-1-16</inkml:trace>
  <inkml:trace contextRef="#ctx0" brushRef="#br0" timeOffset="23650.171">9354 11547 0,'0'0'16,"-10"-2"-16,-5-1 0,-2-1 15,1 1-15,-12-3 0,-5-1 16,-8-1-16,0 0 0,-4 3 15,0 1-15,-7 1 0,2 3 0,-2 3 16,0 6-16,3 0 0,1 1 16,-11 5-16,-4 0 0,8 2 15,6 1-15,-9 3 0,-2 3 16,11-5-16,6-3 0,-7 4 16,-4 3-16,5-3 0,6-2 0,-23 18 15,5 6-15,6-5 0,7 0 16,-1 8-16,3 8 15,3-2-15,5-3 0,-1 3 16,-2 3-16,10-8 0,8-4 0,-2 8 16,-3 5-16,3-3 0,1-2 15,4 2-15,2 3 0,3-8 16,0-6-16,4 8 0,3 5 16,4-7-16,4-6 0,-2 2 15,0 2-15,4-3 0,4-1 0,3 2 16,7 3-16,-5-1 0,0 1 15,9 4-15,5 2 16,-1-5-16,-4-4 0,8 1 16,2 0-16,-3-4 0,0-3 0,9 8 15,8 6-15,-8-11 0,-5-9 16,11-2-16,9-1 0,-4-5 16,-1-1-16,4-2 0,5 1 15,-3-2-15,-2-3 0,14-2 16,10-1-16,-8-3 0,-8-1 0,11-3 15,4-1-15,-5-1 0,-4 0 16,13-1-16,12-1 16,-8-4-16,-6-4 0,5-8 0,5-5 15,-9 2-15,-7 2 0,12-9 16,6-5-16,-10-2 0,-5-2 16,5-6-16,5-4 0,-9 4 15,-3 2-15,5-13 0,5-11 16,-12 11-16,-11 7 0,5-7 15,3-4-15,-6 1 0,-3 1 0,4-6 16,4-4-16,-16 9 0,-10 6 16,5-8-16,3-4 0,-8 5 15,-6 5-15,0-8 0,0-4 16,-6 5-16,-2 5 0,-7-7 16,-4-6-16,-3 8 0,-2 6 0,-4-10 15,-2-6-15,-4 7 16,-3 7-16,-5-5 0,-2-4 15,-6 14-15,-3 10 0,-10-7 0,-9-5 16,10 10-16,4 9 0,-11-6 16,-8-5-16,2 4 0,2 1 15,-11-4-15,-6-2 0,0 11 16,2 9-16,-9-3 0,-7-2 16,12 4-16,7 5 0,-16 0 15,-9 1-15,5 3 0,5 1 0,-11 6 16,-7 4-16,8 1 0,6 0 15,-9 3-15,-5 2 16,7 1-16,4-1 0,-10 7 0,-7 2 16,14-1-16,9-1 0,-11 11 15,-5 5-15,7-2 0,5-2 16,-5 5-16,-3 4 0,6 0 16,5-1-16,-6 15 0,-2 10 15,6-6-15,8-5 0,-3 22 16,-3 13-16,12-7 0,6-4 0,3 15 15,0 11-15,16-29 0,10-21 16,7-13-16</inkml:trace>
  <inkml:trace contextRef="#ctx0" brushRef="#br0" timeOffset="1.04513E6">20200 18851 0,'0'0'0,"0"0"0,0 0 0,0 0 16,0 0-16,0 0 0,0 0 16,0 0-16,0 0 0,0 0 15,0 0-15,-21-18 0,21 18 16,0 0-16</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1-08T21:09:06"/>
    </inkml:context>
    <inkml:brush xml:id="br0">
      <inkml:brushProperty name="width" value="0.09701" units="cm"/>
      <inkml:brushProperty name="height" value="0.09701" units="cm"/>
      <inkml:brushProperty name="color" value="#FF0000"/>
    </inkml:brush>
  </inkml:definitions>
  <inkml:trace contextRef="#ctx0" brushRef="#br0">767 688,'0'-1,"0"1,0 0,0 0,0 0,0 0,0 0,0-1,0 1,0 0,0 0,0-1,0 1,0 0,0 0,0-1,0 1,0 0,1-1,-1 1,0 0,0-1,-1 1,1 0,0 0,0-1,0 1,0 0,0 0,-1-1,1 1,0 0,-1 0,1 0,-1 0,1-1,-1 1,0 0,1 0,-1 0,0-1,0 1,-1 0,1 0,0-1,0 1,0-1,0 1,0 0,0 0,1 0,-1-1,0 1,0 0,1 0,-1 0,0 0,1 0,-1 1,0-1,0 0,1 0,-1 1,0-1,0 1,0-1,1 1,-1-1,0 1,0 0,0-1,0 1,0 0,0-1,0 1,0 0,0-1,0 1,0-1,1 1,-1-1,0 0,1 1,0-1,-1 1,1-1,0 0,0 1,0-1,0 1,-1-1,1 1,0-1,0 1,0-1,0 1,0 0,0 0,1 0,-1 0,0 0,0 0,0 0,0-1,0 1,1-1,-1 1,0-1,1 1,-1-1,1 1,0-1,-1 0,1 1,-1-1,1 1,-1-1,1 0,-1 1,0-1,1 0,-1 1,0-1,1 0,-1 0,0 0,1 0,-1 1,1-1,0 0,0 1,-1-1,1 0,0 0,-1 1,1-1,0 0,0 1,0-1,-1 0,1 0,0 0,-1 0,1 1,-1-1,1 0,-1 1,0-1,1 0,-1 0,0 0,1 0,-1 0,1 0,-1 0,1 0,0 0,0 0,-1 0,1 0,0-1,0 1,0-1,1 0,-1 0,0 0,0 0,0 0,1 1,-1-1,0 0,0 1,-1-1,1 1,0 0,-1-1,0 1,1 0,-1 0,0 0,0 0,1-1,-1 1,1-1,-1 1,1-1,-1 1,0 0,0-1,0 1,1-1,-1 0,0 1,0-1,1 1,-1-1,0 0,0 1,0-1,0 1,0 0,0-1,0 1,0 0,0-1,0 0,0 1,0-1,0 0,0 0,0 1,-1-1,1 0,0 0,0 1,-1-1,1 1,0-1,-1 1,0-1,1 1,-1-1,0 1,0-1,0 1,1 0,-1 0,1-1,-1 1,1 0,-1 0,1-1,0 1</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1-08T21:09:06"/>
    </inkml:context>
    <inkml:brush xml:id="br0">
      <inkml:brushProperty name="width" value="0.09701" units="cm"/>
      <inkml:brushProperty name="height" value="0.09701" units="cm"/>
      <inkml:brushProperty name="color" value="#FF0000"/>
    </inkml:brush>
  </inkml:definitions>
  <inkml:trace contextRef="#ctx0" brushRef="#br0">878 454,'0'0,"0"0,0 0,0 0,0 0,1 0,-1 1,1-1,-1 0,0 1,1-1,-1 1,1-1,-1 0,1 0,-1 1,1-1,0 0,-1 0,1 0,-1 1,1-1,0 0,-1 1,1-1,0 0,-1 0,1 0,0 1,-1-1,1 0,0 0,-1 0,1 0,-1 0,1 0,0 1,-1-1,0 0,1 0,-1 0,0 0,1 0,-1 1,1-1,-1 0,0 0,1 0,-1 0,1 0,0-1,0 1,-1 0,1 0,0 0,0 0,0 0,0 0,-1 0,1 0,0 0,-1 0,1-1,-1 1,1 0,-1 0,0 0,1 1,-1-1,0 0,0 0,1 0,-1 0,0 0,1 0,-1 0,0-1,0 1,1 0,-1 0,0 0,1-1,-1 1,0 0,1 0,-1 0,1-1,-1 1,1 0,-1 0,1 0,0 0,-1-1,1 1,-1 0,1 0,-1 0,0-1,0 1,0 0,1 0,-1-1,0 1,0 0,0 0,0-1,1 1,-1 0,0 0,1-1,-1 1,1-1,-1 1,0-1,1 0,-1 0,1 0,-1 0,1 1,-1-1,0 0,1 1,-1-1,0 1,1-1,-1 0,0 1,0-1,1 0,-1-1,0 1,0 0,0-1,-1 1,1-1,-1 1,1-1,-1 1,0 0,0-1,0 1,-1 0,1-1,0 1,0 0,0 1,0-1,0 0,-1 0,1 0,0 0,-1 1,1-1,0 0,1 1,-1-1,0 1,0-1,0 0,1 1,-1 0,0-1,1 1,-1 0,1-1,-1 1,1 0,-1-1,1 1,-1 0,1-1,-1 1,1 0,0 0,-1-1,1 1,0 0,-1 0,1-1,0 1,-1 0,1 0,0 0,-1 0,1-1,0 1,-1 0,1 0,-1 0,1 0,0 0,0 0,-1 0,1 0,0 0,-1 0,1-1,0 1,-1 0,1 0,-1 0,1 0,-1 0,0 0,0 0,1 1,-1-1,0 0,0 0,0 1,0-1,0 1,0-1,0 1,0-1,0 1,0 0,1-1,-1 1,0-1,1 1,-1-1,1 1,0-1,-1 0,1 1,-1 0,1 0,-1 0,1 0,-1 0,1 0,0 0,0 0,-1 0,1 0,0 0,0 0,0 0,0 1,-1-1,1 0,0 0,0 0,0 0,0 0,0 0,0-1,0 1,0-1,0 1,0 0,0-1,0 1,0-1,0 1,0-1,0 1,0-1,0 1,0-1,0 1,0 0,0-1,0 1,0-1,0 1,0 0,0 0,0-1,0 1,0-1,0 1,0 0,0-1,0 1,0-1,0 0,0 1,0-1,0 0,0 0,0 0,0 1,0-1,0 0,0 1,0-1,0 0,1 0,-1 0,0 0,0 0,0 0,1 0,-1 0,0 0,0 0,0 0,0 0,0 0,0 0,0 0,0 0,0 0,0 0,0 0,1 0,-1 0,0 0,0 0,0 0,0 0,0 0,0 0,0 0,0 1,0-1,0 0,0 0,0 0,0 0,0 0,0 0,0 0,0 0,0 0,1 0,-1 0,0 0,0 0,0 0,0 0,1 0,-1 0,0 0,0 0,1 0,-1 0,1 0,-1 0,1 0,-1 0,0 0,1 0,-1 0,1 0,-1 0,1 1,-1-1,0 0,1 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1-08T21:09:06"/>
    </inkml:context>
    <inkml:brush xml:id="br0">
      <inkml:brushProperty name="width" value="0.09701" units="cm"/>
      <inkml:brushProperty name="height" value="0.09701" units="cm"/>
      <inkml:brushProperty name="color" value="#FF0000"/>
    </inkml:brush>
  </inkml:definitions>
  <inkml:trace contextRef="#ctx0" brushRef="#br0">895 481,'0'-1,"0"1,0 0,0 0,0 0,0 0,0 0,0 0,0 0,0 0,0 0,0 0,0 0,0 0,0 0,0 0,0 0,0 0,0 0,1 0,-1 0,0 0,0 0,0 0,0 0,0 0,0-1,0 1,0 0,0 0,0 0,0 0,0 0,0 0,1 0,-1 0,0 0,0 0,0 0,0 0,0 0,0 0,0 0,0 0,0 0,0 0,0 0,0 0,1 0,-1-1,0 1,0 0,1 0,-1 0,0 0,1 0,-1 0,1 0,-1 0,0 0,1 0,-1 1,0-1,1 0,-1 0,0 0,0 0,1 0,-1 0,0 0,0 0,1 0,-1 0,0 0,0 0,1 0,-1 0,0 0,0 0,0 0,1 1,-1-1,0 0,1 1,-1-1,0 0,1 1,-1-1,0 0,1 1,-1-1,0 0,0 1,1-1,-1 0,0 0,0 1,0-1,0 1,0-1,0 1,0-1,0 1,0-1,0 1,0 0,-1-1,1 1,0 0,-1 0,1-1,0 1,-1 0,0 0,0 0,0 0,0-1,0 1,0-1,0 1,1-1,-1 1,1-1,-1 1,1-1,-1 0,1 0,0 1,-1-1</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1-08T21:09:06"/>
    </inkml:context>
    <inkml:brush xml:id="br0">
      <inkml:brushProperty name="width" value="0.09701" units="cm"/>
      <inkml:brushProperty name="height" value="0.09701" units="cm"/>
      <inkml:brushProperty name="color" value="#FF0000"/>
    </inkml:brush>
  </inkml:definitions>
  <inkml:trace contextRef="#ctx0" brushRef="#br0">899 513,'0'0,"0"0,0 0,0 0,0 0,0 0,0 0,0 0,0 0,1 0,-1 0,0 0,0 0,0 0,0 0,0 0,1 0,-1 0,0 0,0 0,0 1,0-1,0 0,0 1,1-1,-1 0,0 0,0 0,0 1,0-1,0 0,0 0,0 0,0 0,0 0,0 0,0 0,0 0,1 0,-1 0,0 0,0 0,0 0,0 0,0 0,0 0,0 0,0 0,0 0,0 0</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2025/12/17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2025/12/17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2025/12/17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2025/12/17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2025/12/17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2025/12/17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2025/12/17</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tags" Target="../tags/tag81.xml"/><Relationship Id="rId3" Type="http://schemas.openxmlformats.org/officeDocument/2006/relationships/tags" Target="../tags/tag66.xml"/><Relationship Id="rId21" Type="http://schemas.openxmlformats.org/officeDocument/2006/relationships/slideLayout" Target="../slideLayouts/slideLayout1.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tags" Target="../tags/tag83.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tags" Target="../tags/tag78.xml"/><Relationship Id="rId10" Type="http://schemas.openxmlformats.org/officeDocument/2006/relationships/tags" Target="../tags/tag73.xml"/><Relationship Id="rId19" Type="http://schemas.openxmlformats.org/officeDocument/2006/relationships/tags" Target="../tags/tag82.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package" Target="../embeddings/Microsoft_Word___.docx"/><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0.png"/><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3.emf"/><Relationship Id="rId5" Type="http://schemas.openxmlformats.org/officeDocument/2006/relationships/package" Target="../embeddings/Microsoft_Word___2.docx"/><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customXml" Target="../ink/ink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5.emf"/><Relationship Id="rId5" Type="http://schemas.openxmlformats.org/officeDocument/2006/relationships/oleObject" Target="../embeddings/oleObject5.bin"/><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86.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customXml" Target="../ink/ink3.xml"/><Relationship Id="rId10" Type="http://schemas.openxmlformats.org/officeDocument/2006/relationships/image" Target="../media/image45.png"/><Relationship Id="rId4" Type="http://schemas.openxmlformats.org/officeDocument/2006/relationships/image" Target="../media/image420.png"/><Relationship Id="rId9" Type="http://schemas.openxmlformats.org/officeDocument/2006/relationships/customXml" Target="../ink/ink5.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63.emf"/></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73.emf"/></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package" Target="../embeddings/Microsoft_Word___4.docx"/><Relationship Id="rId13" Type="http://schemas.openxmlformats.org/officeDocument/2006/relationships/image" Target="../media/image79.emf"/><Relationship Id="rId3" Type="http://schemas.openxmlformats.org/officeDocument/2006/relationships/image" Target="../media/image13.png"/><Relationship Id="rId7" Type="http://schemas.openxmlformats.org/officeDocument/2006/relationships/image" Target="../media/image76.emf"/><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package" Target="../embeddings/Microsoft_Word___3.docx"/><Relationship Id="rId11" Type="http://schemas.openxmlformats.org/officeDocument/2006/relationships/image" Target="../media/image78.emf"/><Relationship Id="rId5" Type="http://schemas.openxmlformats.org/officeDocument/2006/relationships/image" Target="../media/image75.emf"/><Relationship Id="rId15" Type="http://schemas.openxmlformats.org/officeDocument/2006/relationships/image" Target="../media/image80.emf"/><Relationship Id="rId10" Type="http://schemas.openxmlformats.org/officeDocument/2006/relationships/oleObject" Target="../embeddings/oleObject10.bin"/><Relationship Id="rId4" Type="http://schemas.openxmlformats.org/officeDocument/2006/relationships/oleObject" Target="../embeddings/oleObject9.bin"/><Relationship Id="rId9" Type="http://schemas.openxmlformats.org/officeDocument/2006/relationships/image" Target="../media/image77.emf"/><Relationship Id="rId14" Type="http://schemas.openxmlformats.org/officeDocument/2006/relationships/oleObject" Target="../embeddings/oleObject12.bin"/></Relationships>
</file>

<file path=ppt/slides/_rels/slide4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V="1">
            <a:off x="5129047" y="536"/>
            <a:ext cx="8209902" cy="6778201"/>
            <a:chOff x="5647764" y="705110"/>
            <a:chExt cx="6544234" cy="6152891"/>
          </a:xfrm>
        </p:grpSpPr>
        <p:sp>
          <p:nvSpPr>
            <p:cNvPr id="5" name="平行四边形 6"/>
            <p:cNvSpPr/>
            <p:nvPr>
              <p:custDataLst>
                <p:tags r:id="rId4"/>
              </p:custDataLst>
            </p:nvPr>
          </p:nvSpPr>
          <p:spPr>
            <a:xfrm rot="19586943">
              <a:off x="6539379" y="1636995"/>
              <a:ext cx="3863848" cy="1770937"/>
            </a:xfrm>
            <a:custGeom>
              <a:avLst/>
              <a:gdLst>
                <a:gd name="connsiteX0" fmla="*/ 0 w 4606366"/>
                <a:gd name="connsiteY0" fmla="*/ 1274301 h 1274301"/>
                <a:gd name="connsiteX1" fmla="*/ 318575 w 4606366"/>
                <a:gd name="connsiteY1" fmla="*/ 0 h 1274301"/>
                <a:gd name="connsiteX2" fmla="*/ 4606366 w 4606366"/>
                <a:gd name="connsiteY2" fmla="*/ 0 h 1274301"/>
                <a:gd name="connsiteX3" fmla="*/ 4287791 w 4606366"/>
                <a:gd name="connsiteY3" fmla="*/ 1274301 h 1274301"/>
                <a:gd name="connsiteX4" fmla="*/ 0 w 4606366"/>
                <a:gd name="connsiteY4" fmla="*/ 1274301 h 1274301"/>
                <a:gd name="connsiteX0-1" fmla="*/ 0 w 4606366"/>
                <a:gd name="connsiteY0-2" fmla="*/ 1274301 h 1274301"/>
                <a:gd name="connsiteX1-3" fmla="*/ 131438 w 4606366"/>
                <a:gd name="connsiteY1-4" fmla="*/ 682608 h 1274301"/>
                <a:gd name="connsiteX2-5" fmla="*/ 318575 w 4606366"/>
                <a:gd name="connsiteY2-6" fmla="*/ 0 h 1274301"/>
                <a:gd name="connsiteX3-7" fmla="*/ 4606366 w 4606366"/>
                <a:gd name="connsiteY3-8" fmla="*/ 0 h 1274301"/>
                <a:gd name="connsiteX4-9" fmla="*/ 4287791 w 4606366"/>
                <a:gd name="connsiteY4-10" fmla="*/ 1274301 h 1274301"/>
                <a:gd name="connsiteX5" fmla="*/ 0 w 4606366"/>
                <a:gd name="connsiteY5" fmla="*/ 1274301 h 1274301"/>
                <a:gd name="connsiteX0-11" fmla="*/ 345969 w 4474928"/>
                <a:gd name="connsiteY0-12" fmla="*/ 1284331 h 1284331"/>
                <a:gd name="connsiteX1-13" fmla="*/ 0 w 4474928"/>
                <a:gd name="connsiteY1-14" fmla="*/ 682608 h 1284331"/>
                <a:gd name="connsiteX2-15" fmla="*/ 187137 w 4474928"/>
                <a:gd name="connsiteY2-16" fmla="*/ 0 h 1284331"/>
                <a:gd name="connsiteX3-17" fmla="*/ 4474928 w 4474928"/>
                <a:gd name="connsiteY3-18" fmla="*/ 0 h 1284331"/>
                <a:gd name="connsiteX4-19" fmla="*/ 4156353 w 4474928"/>
                <a:gd name="connsiteY4-20" fmla="*/ 1274301 h 1284331"/>
                <a:gd name="connsiteX5-21" fmla="*/ 345969 w 4474928"/>
                <a:gd name="connsiteY5-22" fmla="*/ 1284331 h 1284331"/>
                <a:gd name="connsiteX0-23" fmla="*/ 554298 w 4683257"/>
                <a:gd name="connsiteY0-24" fmla="*/ 1284331 h 1284331"/>
                <a:gd name="connsiteX1-25" fmla="*/ 0 w 4683257"/>
                <a:gd name="connsiteY1-26" fmla="*/ 899429 h 1284331"/>
                <a:gd name="connsiteX2-27" fmla="*/ 395466 w 4683257"/>
                <a:gd name="connsiteY2-28" fmla="*/ 0 h 1284331"/>
                <a:gd name="connsiteX3-29" fmla="*/ 4683257 w 4683257"/>
                <a:gd name="connsiteY3-30" fmla="*/ 0 h 1284331"/>
                <a:gd name="connsiteX4-31" fmla="*/ 4364682 w 4683257"/>
                <a:gd name="connsiteY4-32" fmla="*/ 1274301 h 1284331"/>
                <a:gd name="connsiteX5-33" fmla="*/ 554298 w 4683257"/>
                <a:gd name="connsiteY5-34" fmla="*/ 1284331 h 1284331"/>
                <a:gd name="connsiteX0-35" fmla="*/ 408846 w 4683257"/>
                <a:gd name="connsiteY0-36" fmla="*/ 1284683 h 1284683"/>
                <a:gd name="connsiteX1-37" fmla="*/ 0 w 4683257"/>
                <a:gd name="connsiteY1-38" fmla="*/ 899429 h 1284683"/>
                <a:gd name="connsiteX2-39" fmla="*/ 395466 w 4683257"/>
                <a:gd name="connsiteY2-40" fmla="*/ 0 h 1284683"/>
                <a:gd name="connsiteX3-41" fmla="*/ 4683257 w 4683257"/>
                <a:gd name="connsiteY3-42" fmla="*/ 0 h 1284683"/>
                <a:gd name="connsiteX4-43" fmla="*/ 4364682 w 4683257"/>
                <a:gd name="connsiteY4-44" fmla="*/ 1274301 h 1284683"/>
                <a:gd name="connsiteX5-45" fmla="*/ 408846 w 4683257"/>
                <a:gd name="connsiteY5-46" fmla="*/ 1284683 h 1284683"/>
                <a:gd name="connsiteX0-47" fmla="*/ 1459511 w 5733922"/>
                <a:gd name="connsiteY0-48" fmla="*/ 1287609 h 1287609"/>
                <a:gd name="connsiteX1-49" fmla="*/ 1050665 w 5733922"/>
                <a:gd name="connsiteY1-50" fmla="*/ 902355 h 1287609"/>
                <a:gd name="connsiteX2-51" fmla="*/ 0 w 5733922"/>
                <a:gd name="connsiteY2-52" fmla="*/ 0 h 1287609"/>
                <a:gd name="connsiteX3-53" fmla="*/ 5733922 w 5733922"/>
                <a:gd name="connsiteY3-54" fmla="*/ 2926 h 1287609"/>
                <a:gd name="connsiteX4-55" fmla="*/ 5415347 w 5733922"/>
                <a:gd name="connsiteY4-56" fmla="*/ 1277227 h 1287609"/>
                <a:gd name="connsiteX5-57" fmla="*/ 1459511 w 5733922"/>
                <a:gd name="connsiteY5-58" fmla="*/ 1287609 h 1287609"/>
                <a:gd name="connsiteX0-59" fmla="*/ 1459511 w 5733922"/>
                <a:gd name="connsiteY0-60" fmla="*/ 1287609 h 1287609"/>
                <a:gd name="connsiteX1-61" fmla="*/ 1531017 w 5733922"/>
                <a:gd name="connsiteY1-62" fmla="*/ 544015 h 1287609"/>
                <a:gd name="connsiteX2-63" fmla="*/ 0 w 5733922"/>
                <a:gd name="connsiteY2-64" fmla="*/ 0 h 1287609"/>
                <a:gd name="connsiteX3-65" fmla="*/ 5733922 w 5733922"/>
                <a:gd name="connsiteY3-66" fmla="*/ 2926 h 1287609"/>
                <a:gd name="connsiteX4-67" fmla="*/ 5415347 w 5733922"/>
                <a:gd name="connsiteY4-68" fmla="*/ 1277227 h 1287609"/>
                <a:gd name="connsiteX5-69" fmla="*/ 1459511 w 5733922"/>
                <a:gd name="connsiteY5-70" fmla="*/ 1287609 h 1287609"/>
                <a:gd name="connsiteX0-71" fmla="*/ 1459511 w 5733922"/>
                <a:gd name="connsiteY0-72" fmla="*/ 1287609 h 1287609"/>
                <a:gd name="connsiteX1-73" fmla="*/ 1531017 w 5733922"/>
                <a:gd name="connsiteY1-74" fmla="*/ 544015 h 1287609"/>
                <a:gd name="connsiteX2-75" fmla="*/ 854662 w 5733922"/>
                <a:gd name="connsiteY2-76" fmla="*/ 311936 h 1287609"/>
                <a:gd name="connsiteX3-77" fmla="*/ 0 w 5733922"/>
                <a:gd name="connsiteY3-78" fmla="*/ 0 h 1287609"/>
                <a:gd name="connsiteX4-79" fmla="*/ 5733922 w 5733922"/>
                <a:gd name="connsiteY4-80" fmla="*/ 2926 h 1287609"/>
                <a:gd name="connsiteX5-81" fmla="*/ 5415347 w 5733922"/>
                <a:gd name="connsiteY5-82" fmla="*/ 1277227 h 1287609"/>
                <a:gd name="connsiteX6" fmla="*/ 1459511 w 5733922"/>
                <a:gd name="connsiteY6" fmla="*/ 1287609 h 1287609"/>
                <a:gd name="connsiteX0-83" fmla="*/ 1459511 w 5733922"/>
                <a:gd name="connsiteY0-84" fmla="*/ 1287609 h 1287609"/>
                <a:gd name="connsiteX1-85" fmla="*/ 1531017 w 5733922"/>
                <a:gd name="connsiteY1-86" fmla="*/ 544015 h 1287609"/>
                <a:gd name="connsiteX2-87" fmla="*/ 492945 w 5733922"/>
                <a:gd name="connsiteY2-88" fmla="*/ 516134 h 1287609"/>
                <a:gd name="connsiteX3-89" fmla="*/ 0 w 5733922"/>
                <a:gd name="connsiteY3-90" fmla="*/ 0 h 1287609"/>
                <a:gd name="connsiteX4-91" fmla="*/ 5733922 w 5733922"/>
                <a:gd name="connsiteY4-92" fmla="*/ 2926 h 1287609"/>
                <a:gd name="connsiteX5-93" fmla="*/ 5415347 w 5733922"/>
                <a:gd name="connsiteY5-94" fmla="*/ 1277227 h 1287609"/>
                <a:gd name="connsiteX6-95" fmla="*/ 1459511 w 5733922"/>
                <a:gd name="connsiteY6-96" fmla="*/ 1287609 h 1287609"/>
                <a:gd name="connsiteX0-97" fmla="*/ 966566 w 5240977"/>
                <a:gd name="connsiteY0-98" fmla="*/ 1284683 h 1284683"/>
                <a:gd name="connsiteX1-99" fmla="*/ 1038072 w 5240977"/>
                <a:gd name="connsiteY1-100" fmla="*/ 541089 h 1284683"/>
                <a:gd name="connsiteX2-101" fmla="*/ 0 w 5240977"/>
                <a:gd name="connsiteY2-102" fmla="*/ 513208 h 1284683"/>
                <a:gd name="connsiteX3-103" fmla="*/ 191133 w 5240977"/>
                <a:gd name="connsiteY3-104" fmla="*/ 5694 h 1284683"/>
                <a:gd name="connsiteX4-105" fmla="*/ 5240977 w 5240977"/>
                <a:gd name="connsiteY4-106" fmla="*/ 0 h 1284683"/>
                <a:gd name="connsiteX5-107" fmla="*/ 4922402 w 5240977"/>
                <a:gd name="connsiteY5-108" fmla="*/ 1274301 h 1284683"/>
                <a:gd name="connsiteX6-109" fmla="*/ 966566 w 5240977"/>
                <a:gd name="connsiteY6-110" fmla="*/ 1284683 h 1284683"/>
                <a:gd name="connsiteX0-111" fmla="*/ 1517487 w 5791898"/>
                <a:gd name="connsiteY0-112" fmla="*/ 1284683 h 1284683"/>
                <a:gd name="connsiteX1-113" fmla="*/ 1588993 w 5791898"/>
                <a:gd name="connsiteY1-114" fmla="*/ 541089 h 1284683"/>
                <a:gd name="connsiteX2-115" fmla="*/ 0 w 5791898"/>
                <a:gd name="connsiteY2-116" fmla="*/ 509160 h 1284683"/>
                <a:gd name="connsiteX3-117" fmla="*/ 742054 w 5791898"/>
                <a:gd name="connsiteY3-118" fmla="*/ 5694 h 1284683"/>
                <a:gd name="connsiteX4-119" fmla="*/ 5791898 w 5791898"/>
                <a:gd name="connsiteY4-120" fmla="*/ 0 h 1284683"/>
                <a:gd name="connsiteX5-121" fmla="*/ 5473323 w 5791898"/>
                <a:gd name="connsiteY5-122" fmla="*/ 1274301 h 1284683"/>
                <a:gd name="connsiteX6-123" fmla="*/ 1517487 w 5791898"/>
                <a:gd name="connsiteY6-124" fmla="*/ 1284683 h 1284683"/>
                <a:gd name="connsiteX0-125" fmla="*/ 1517487 w 5791898"/>
                <a:gd name="connsiteY0-126" fmla="*/ 1284683 h 1284683"/>
                <a:gd name="connsiteX1-127" fmla="*/ 1024276 w 5791898"/>
                <a:gd name="connsiteY1-128" fmla="*/ 532320 h 1284683"/>
                <a:gd name="connsiteX2-129" fmla="*/ 0 w 5791898"/>
                <a:gd name="connsiteY2-130" fmla="*/ 509160 h 1284683"/>
                <a:gd name="connsiteX3-131" fmla="*/ 742054 w 5791898"/>
                <a:gd name="connsiteY3-132" fmla="*/ 5694 h 1284683"/>
                <a:gd name="connsiteX4-133" fmla="*/ 5791898 w 5791898"/>
                <a:gd name="connsiteY4-134" fmla="*/ 0 h 1284683"/>
                <a:gd name="connsiteX5-135" fmla="*/ 5473323 w 5791898"/>
                <a:gd name="connsiteY5-136" fmla="*/ 1274301 h 1284683"/>
                <a:gd name="connsiteX6-137" fmla="*/ 1517487 w 5791898"/>
                <a:gd name="connsiteY6-138" fmla="*/ 1284683 h 1284683"/>
                <a:gd name="connsiteX0-139" fmla="*/ 1517487 w 5797578"/>
                <a:gd name="connsiteY0-140" fmla="*/ 1278989 h 1278989"/>
                <a:gd name="connsiteX1-141" fmla="*/ 1024276 w 5797578"/>
                <a:gd name="connsiteY1-142" fmla="*/ 526626 h 1278989"/>
                <a:gd name="connsiteX2-143" fmla="*/ 0 w 5797578"/>
                <a:gd name="connsiteY2-144" fmla="*/ 503466 h 1278989"/>
                <a:gd name="connsiteX3-145" fmla="*/ 742054 w 5797578"/>
                <a:gd name="connsiteY3-146" fmla="*/ 0 h 1278989"/>
                <a:gd name="connsiteX4-147" fmla="*/ 5797578 w 5797578"/>
                <a:gd name="connsiteY4-148" fmla="*/ 35636 h 1278989"/>
                <a:gd name="connsiteX5-149" fmla="*/ 5473323 w 5797578"/>
                <a:gd name="connsiteY5-150" fmla="*/ 1268607 h 1278989"/>
                <a:gd name="connsiteX6-151" fmla="*/ 1517487 w 5797578"/>
                <a:gd name="connsiteY6-152" fmla="*/ 1278989 h 1278989"/>
                <a:gd name="connsiteX0-153" fmla="*/ 1517487 w 5727449"/>
                <a:gd name="connsiteY0-154" fmla="*/ 1278989 h 1278989"/>
                <a:gd name="connsiteX1-155" fmla="*/ 1024276 w 5727449"/>
                <a:gd name="connsiteY1-156" fmla="*/ 526626 h 1278989"/>
                <a:gd name="connsiteX2-157" fmla="*/ 0 w 5727449"/>
                <a:gd name="connsiteY2-158" fmla="*/ 503466 h 1278989"/>
                <a:gd name="connsiteX3-159" fmla="*/ 742054 w 5727449"/>
                <a:gd name="connsiteY3-160" fmla="*/ 0 h 1278989"/>
                <a:gd name="connsiteX4-161" fmla="*/ 5727450 w 5727449"/>
                <a:gd name="connsiteY4-162" fmla="*/ 42556 h 1278989"/>
                <a:gd name="connsiteX5-163" fmla="*/ 5473323 w 5727449"/>
                <a:gd name="connsiteY5-164" fmla="*/ 1268607 h 1278989"/>
                <a:gd name="connsiteX6-165" fmla="*/ 1517487 w 5727449"/>
                <a:gd name="connsiteY6-166" fmla="*/ 1278989 h 12789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95" y="connsiteY6-96"/>
                </a:cxn>
              </a:cxnLst>
              <a:rect l="l" t="t" r="r" b="b"/>
              <a:pathLst>
                <a:path w="5727449" h="1278989">
                  <a:moveTo>
                    <a:pt x="1517487" y="1278989"/>
                  </a:moveTo>
                  <a:lnTo>
                    <a:pt x="1024276" y="526626"/>
                  </a:lnTo>
                  <a:lnTo>
                    <a:pt x="0" y="503466"/>
                  </a:lnTo>
                  <a:lnTo>
                    <a:pt x="742054" y="0"/>
                  </a:lnTo>
                  <a:lnTo>
                    <a:pt x="5727450" y="42556"/>
                  </a:lnTo>
                  <a:lnTo>
                    <a:pt x="5473323" y="1268607"/>
                  </a:lnTo>
                  <a:lnTo>
                    <a:pt x="1517487" y="127898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custDataLst>
                <p:tags r:id="rId5"/>
              </p:custDataLst>
            </p:nvPr>
          </p:nvSpPr>
          <p:spPr>
            <a:xfrm rot="8681015">
              <a:off x="8162044" y="2386969"/>
              <a:ext cx="999067" cy="861264"/>
            </a:xfrm>
            <a:prstGeom prst="triangle">
              <a:avLst/>
            </a:prstGeom>
            <a:solidFill>
              <a:schemeClr val="bg1">
                <a:lumMod val="85000"/>
                <a:alpha val="7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直角三角形 10"/>
            <p:cNvSpPr/>
            <p:nvPr>
              <p:custDataLst>
                <p:tags r:id="rId6"/>
              </p:custDataLst>
            </p:nvPr>
          </p:nvSpPr>
          <p:spPr>
            <a:xfrm flipH="1">
              <a:off x="5647764" y="2478001"/>
              <a:ext cx="6544234" cy="4380000"/>
            </a:xfrm>
            <a:prstGeom prst="rtTriangle">
              <a:avLst/>
            </a:prstGeom>
            <a:solidFill>
              <a:srgbClr val="1B3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等腰三角形 11"/>
            <p:cNvSpPr/>
            <p:nvPr>
              <p:custDataLst>
                <p:tags r:id="rId7"/>
              </p:custDataLst>
            </p:nvPr>
          </p:nvSpPr>
          <p:spPr>
            <a:xfrm rot="19800000">
              <a:off x="7958175" y="5532634"/>
              <a:ext cx="830245" cy="715728"/>
            </a:xfrm>
            <a:prstGeom prst="triangle">
              <a:avLst/>
            </a:prstGeom>
            <a:solidFill>
              <a:srgbClr val="00B0F0"/>
            </a:solidFill>
            <a:ln>
              <a:noFill/>
            </a:ln>
            <a:effectLst>
              <a:outerShdw blurRad="50800" dir="3000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等腰三角形 12"/>
            <p:cNvSpPr/>
            <p:nvPr>
              <p:custDataLst>
                <p:tags r:id="rId8"/>
              </p:custDataLst>
            </p:nvPr>
          </p:nvSpPr>
          <p:spPr>
            <a:xfrm rot="8681015">
              <a:off x="10780357" y="4269744"/>
              <a:ext cx="510208" cy="439834"/>
            </a:xfrm>
            <a:prstGeom prst="triangle">
              <a:avLst/>
            </a:prstGeom>
            <a:solidFill>
              <a:srgbClr val="00B0F0"/>
            </a:solidFill>
            <a:ln>
              <a:noFill/>
            </a:ln>
            <a:effectLst>
              <a:outerShdw blurRad="50800" dir="3000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平行四边形 6"/>
            <p:cNvSpPr/>
            <p:nvPr>
              <p:custDataLst>
                <p:tags r:id="rId9"/>
              </p:custDataLst>
            </p:nvPr>
          </p:nvSpPr>
          <p:spPr>
            <a:xfrm rot="19586943">
              <a:off x="6833246" y="3110664"/>
              <a:ext cx="4683257" cy="1284684"/>
            </a:xfrm>
            <a:custGeom>
              <a:avLst/>
              <a:gdLst>
                <a:gd name="connsiteX0" fmla="*/ 0 w 4606366"/>
                <a:gd name="connsiteY0" fmla="*/ 1274301 h 1274301"/>
                <a:gd name="connsiteX1" fmla="*/ 318575 w 4606366"/>
                <a:gd name="connsiteY1" fmla="*/ 0 h 1274301"/>
                <a:gd name="connsiteX2" fmla="*/ 4606366 w 4606366"/>
                <a:gd name="connsiteY2" fmla="*/ 0 h 1274301"/>
                <a:gd name="connsiteX3" fmla="*/ 4287791 w 4606366"/>
                <a:gd name="connsiteY3" fmla="*/ 1274301 h 1274301"/>
                <a:gd name="connsiteX4" fmla="*/ 0 w 4606366"/>
                <a:gd name="connsiteY4" fmla="*/ 1274301 h 1274301"/>
                <a:gd name="connsiteX0-1" fmla="*/ 0 w 4606366"/>
                <a:gd name="connsiteY0-2" fmla="*/ 1274301 h 1274301"/>
                <a:gd name="connsiteX1-3" fmla="*/ 131438 w 4606366"/>
                <a:gd name="connsiteY1-4" fmla="*/ 682608 h 1274301"/>
                <a:gd name="connsiteX2-5" fmla="*/ 318575 w 4606366"/>
                <a:gd name="connsiteY2-6" fmla="*/ 0 h 1274301"/>
                <a:gd name="connsiteX3-7" fmla="*/ 4606366 w 4606366"/>
                <a:gd name="connsiteY3-8" fmla="*/ 0 h 1274301"/>
                <a:gd name="connsiteX4-9" fmla="*/ 4287791 w 4606366"/>
                <a:gd name="connsiteY4-10" fmla="*/ 1274301 h 1274301"/>
                <a:gd name="connsiteX5" fmla="*/ 0 w 4606366"/>
                <a:gd name="connsiteY5" fmla="*/ 1274301 h 1274301"/>
                <a:gd name="connsiteX0-11" fmla="*/ 345969 w 4474928"/>
                <a:gd name="connsiteY0-12" fmla="*/ 1284331 h 1284331"/>
                <a:gd name="connsiteX1-13" fmla="*/ 0 w 4474928"/>
                <a:gd name="connsiteY1-14" fmla="*/ 682608 h 1284331"/>
                <a:gd name="connsiteX2-15" fmla="*/ 187137 w 4474928"/>
                <a:gd name="connsiteY2-16" fmla="*/ 0 h 1284331"/>
                <a:gd name="connsiteX3-17" fmla="*/ 4474928 w 4474928"/>
                <a:gd name="connsiteY3-18" fmla="*/ 0 h 1284331"/>
                <a:gd name="connsiteX4-19" fmla="*/ 4156353 w 4474928"/>
                <a:gd name="connsiteY4-20" fmla="*/ 1274301 h 1284331"/>
                <a:gd name="connsiteX5-21" fmla="*/ 345969 w 4474928"/>
                <a:gd name="connsiteY5-22" fmla="*/ 1284331 h 1284331"/>
                <a:gd name="connsiteX0-23" fmla="*/ 554298 w 4683257"/>
                <a:gd name="connsiteY0-24" fmla="*/ 1284331 h 1284331"/>
                <a:gd name="connsiteX1-25" fmla="*/ 0 w 4683257"/>
                <a:gd name="connsiteY1-26" fmla="*/ 899429 h 1284331"/>
                <a:gd name="connsiteX2-27" fmla="*/ 395466 w 4683257"/>
                <a:gd name="connsiteY2-28" fmla="*/ 0 h 1284331"/>
                <a:gd name="connsiteX3-29" fmla="*/ 4683257 w 4683257"/>
                <a:gd name="connsiteY3-30" fmla="*/ 0 h 1284331"/>
                <a:gd name="connsiteX4-31" fmla="*/ 4364682 w 4683257"/>
                <a:gd name="connsiteY4-32" fmla="*/ 1274301 h 1284331"/>
                <a:gd name="connsiteX5-33" fmla="*/ 554298 w 4683257"/>
                <a:gd name="connsiteY5-34" fmla="*/ 1284331 h 1284331"/>
                <a:gd name="connsiteX0-35" fmla="*/ 408846 w 4683257"/>
                <a:gd name="connsiteY0-36" fmla="*/ 1284683 h 1284683"/>
                <a:gd name="connsiteX1-37" fmla="*/ 0 w 4683257"/>
                <a:gd name="connsiteY1-38" fmla="*/ 899429 h 1284683"/>
                <a:gd name="connsiteX2-39" fmla="*/ 395466 w 4683257"/>
                <a:gd name="connsiteY2-40" fmla="*/ 0 h 1284683"/>
                <a:gd name="connsiteX3-41" fmla="*/ 4683257 w 4683257"/>
                <a:gd name="connsiteY3-42" fmla="*/ 0 h 1284683"/>
                <a:gd name="connsiteX4-43" fmla="*/ 4364682 w 4683257"/>
                <a:gd name="connsiteY4-44" fmla="*/ 1274301 h 1284683"/>
                <a:gd name="connsiteX5-45" fmla="*/ 408846 w 4683257"/>
                <a:gd name="connsiteY5-46" fmla="*/ 1284683 h 12846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683257" h="1284683">
                  <a:moveTo>
                    <a:pt x="408846" y="1284683"/>
                  </a:moveTo>
                  <a:lnTo>
                    <a:pt x="0" y="899429"/>
                  </a:lnTo>
                  <a:lnTo>
                    <a:pt x="395466" y="0"/>
                  </a:lnTo>
                  <a:lnTo>
                    <a:pt x="4683257" y="0"/>
                  </a:lnTo>
                  <a:lnTo>
                    <a:pt x="4364682" y="1274301"/>
                  </a:lnTo>
                  <a:lnTo>
                    <a:pt x="408846" y="128468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7"/>
            <p:cNvSpPr/>
            <p:nvPr>
              <p:custDataLst>
                <p:tags r:id="rId10"/>
              </p:custDataLst>
            </p:nvPr>
          </p:nvSpPr>
          <p:spPr>
            <a:xfrm rot="19800000">
              <a:off x="7039343" y="3815290"/>
              <a:ext cx="4513841" cy="694900"/>
            </a:xfrm>
            <a:custGeom>
              <a:avLst/>
              <a:gdLst>
                <a:gd name="connsiteX0" fmla="*/ 0 w 830245"/>
                <a:gd name="connsiteY0" fmla="*/ 715728 h 715728"/>
                <a:gd name="connsiteX1" fmla="*/ 415123 w 830245"/>
                <a:gd name="connsiteY1" fmla="*/ 0 h 715728"/>
                <a:gd name="connsiteX2" fmla="*/ 830245 w 830245"/>
                <a:gd name="connsiteY2" fmla="*/ 715728 h 715728"/>
                <a:gd name="connsiteX3" fmla="*/ 0 w 830245"/>
                <a:gd name="connsiteY3" fmla="*/ 715728 h 715728"/>
                <a:gd name="connsiteX0-1" fmla="*/ 0 w 830245"/>
                <a:gd name="connsiteY0-2" fmla="*/ 715728 h 715728"/>
                <a:gd name="connsiteX1-3" fmla="*/ 415123 w 830245"/>
                <a:gd name="connsiteY1-4" fmla="*/ 0 h 715728"/>
                <a:gd name="connsiteX2-5" fmla="*/ 657633 w 830245"/>
                <a:gd name="connsiteY2-6" fmla="*/ 377683 h 715728"/>
                <a:gd name="connsiteX3-7" fmla="*/ 830245 w 830245"/>
                <a:gd name="connsiteY3-8" fmla="*/ 715728 h 715728"/>
                <a:gd name="connsiteX4" fmla="*/ 0 w 830245"/>
                <a:gd name="connsiteY4" fmla="*/ 715728 h 715728"/>
                <a:gd name="connsiteX0-9" fmla="*/ 0 w 2580493"/>
                <a:gd name="connsiteY0-10" fmla="*/ 715728 h 715728"/>
                <a:gd name="connsiteX1-11" fmla="*/ 415123 w 2580493"/>
                <a:gd name="connsiteY1-12" fmla="*/ 0 h 715728"/>
                <a:gd name="connsiteX2-13" fmla="*/ 2580493 w 2580493"/>
                <a:gd name="connsiteY2-14" fmla="*/ 59334 h 715728"/>
                <a:gd name="connsiteX3-15" fmla="*/ 830245 w 2580493"/>
                <a:gd name="connsiteY3-16" fmla="*/ 715728 h 715728"/>
                <a:gd name="connsiteX4-17" fmla="*/ 0 w 2580493"/>
                <a:gd name="connsiteY4-18" fmla="*/ 715728 h 715728"/>
                <a:gd name="connsiteX0-19" fmla="*/ 0 w 3845273"/>
                <a:gd name="connsiteY0-20" fmla="*/ 715728 h 715728"/>
                <a:gd name="connsiteX1-21" fmla="*/ 415123 w 3845273"/>
                <a:gd name="connsiteY1-22" fmla="*/ 0 h 715728"/>
                <a:gd name="connsiteX2-23" fmla="*/ 2580493 w 3845273"/>
                <a:gd name="connsiteY2-24" fmla="*/ 59334 h 715728"/>
                <a:gd name="connsiteX3-25" fmla="*/ 3845273 w 3845273"/>
                <a:gd name="connsiteY3-26" fmla="*/ 468958 h 715728"/>
                <a:gd name="connsiteX4-27" fmla="*/ 0 w 3845273"/>
                <a:gd name="connsiteY4-28" fmla="*/ 715728 h 715728"/>
                <a:gd name="connsiteX0-29" fmla="*/ 0 w 3845273"/>
                <a:gd name="connsiteY0-30" fmla="*/ 759143 h 759143"/>
                <a:gd name="connsiteX1-31" fmla="*/ 415123 w 3845273"/>
                <a:gd name="connsiteY1-32" fmla="*/ 43415 h 759143"/>
                <a:gd name="connsiteX2-33" fmla="*/ 3478291 w 3845273"/>
                <a:gd name="connsiteY2-34" fmla="*/ 0 h 759143"/>
                <a:gd name="connsiteX3-35" fmla="*/ 3845273 w 3845273"/>
                <a:gd name="connsiteY3-36" fmla="*/ 512373 h 759143"/>
                <a:gd name="connsiteX4-37" fmla="*/ 0 w 3845273"/>
                <a:gd name="connsiteY4-38" fmla="*/ 759143 h 759143"/>
                <a:gd name="connsiteX0-39" fmla="*/ 0 w 3478291"/>
                <a:gd name="connsiteY0-40" fmla="*/ 759143 h 759143"/>
                <a:gd name="connsiteX1-41" fmla="*/ 415123 w 3478291"/>
                <a:gd name="connsiteY1-42" fmla="*/ 43415 h 759143"/>
                <a:gd name="connsiteX2-43" fmla="*/ 3478291 w 3478291"/>
                <a:gd name="connsiteY2-44" fmla="*/ 0 h 759143"/>
                <a:gd name="connsiteX3-45" fmla="*/ 3214485 w 3478291"/>
                <a:gd name="connsiteY3-46" fmla="*/ 582952 h 759143"/>
                <a:gd name="connsiteX4-47" fmla="*/ 0 w 3478291"/>
                <a:gd name="connsiteY4-48" fmla="*/ 759143 h 759143"/>
                <a:gd name="connsiteX0-49" fmla="*/ 564192 w 3063168"/>
                <a:gd name="connsiteY0-50" fmla="*/ 703460 h 703460"/>
                <a:gd name="connsiteX1-51" fmla="*/ 0 w 3063168"/>
                <a:gd name="connsiteY1-52" fmla="*/ 43415 h 703460"/>
                <a:gd name="connsiteX2-53" fmla="*/ 3063168 w 3063168"/>
                <a:gd name="connsiteY2-54" fmla="*/ 0 h 703460"/>
                <a:gd name="connsiteX3-55" fmla="*/ 2799362 w 3063168"/>
                <a:gd name="connsiteY3-56" fmla="*/ 582952 h 703460"/>
                <a:gd name="connsiteX4-57" fmla="*/ 564192 w 3063168"/>
                <a:gd name="connsiteY4-58" fmla="*/ 703460 h 703460"/>
                <a:gd name="connsiteX0-59" fmla="*/ 889430 w 3388406"/>
                <a:gd name="connsiteY0-60" fmla="*/ 703460 h 703460"/>
                <a:gd name="connsiteX1-61" fmla="*/ 0 w 3388406"/>
                <a:gd name="connsiteY1-62" fmla="*/ 41966 h 703460"/>
                <a:gd name="connsiteX2-63" fmla="*/ 3388406 w 3388406"/>
                <a:gd name="connsiteY2-64" fmla="*/ 0 h 703460"/>
                <a:gd name="connsiteX3-65" fmla="*/ 3124600 w 3388406"/>
                <a:gd name="connsiteY3-66" fmla="*/ 582952 h 703460"/>
                <a:gd name="connsiteX4-67" fmla="*/ 889430 w 3388406"/>
                <a:gd name="connsiteY4-68" fmla="*/ 703460 h 703460"/>
                <a:gd name="connsiteX0-69" fmla="*/ 938296 w 3437272"/>
                <a:gd name="connsiteY0-70" fmla="*/ 703460 h 703460"/>
                <a:gd name="connsiteX1-71" fmla="*/ 0 w 3437272"/>
                <a:gd name="connsiteY1-72" fmla="*/ 153498 h 703460"/>
                <a:gd name="connsiteX2-73" fmla="*/ 3437272 w 3437272"/>
                <a:gd name="connsiteY2-74" fmla="*/ 0 h 703460"/>
                <a:gd name="connsiteX3-75" fmla="*/ 3173466 w 3437272"/>
                <a:gd name="connsiteY3-76" fmla="*/ 582952 h 703460"/>
                <a:gd name="connsiteX4-77" fmla="*/ 938296 w 3437272"/>
                <a:gd name="connsiteY4-78" fmla="*/ 703460 h 703460"/>
                <a:gd name="connsiteX0-79" fmla="*/ 903360 w 3402336"/>
                <a:gd name="connsiteY0-80" fmla="*/ 703460 h 703460"/>
                <a:gd name="connsiteX1-81" fmla="*/ 0 w 3402336"/>
                <a:gd name="connsiteY1-82" fmla="*/ 173668 h 703460"/>
                <a:gd name="connsiteX2-83" fmla="*/ 3402336 w 3402336"/>
                <a:gd name="connsiteY2-84" fmla="*/ 0 h 703460"/>
                <a:gd name="connsiteX3-85" fmla="*/ 3138530 w 3402336"/>
                <a:gd name="connsiteY3-86" fmla="*/ 582952 h 703460"/>
                <a:gd name="connsiteX4-87" fmla="*/ 903360 w 3402336"/>
                <a:gd name="connsiteY4-88" fmla="*/ 703460 h 703460"/>
                <a:gd name="connsiteX0-89" fmla="*/ 738040 w 3402336"/>
                <a:gd name="connsiteY0-90" fmla="*/ 747757 h 747757"/>
                <a:gd name="connsiteX1-91" fmla="*/ 0 w 3402336"/>
                <a:gd name="connsiteY1-92" fmla="*/ 173668 h 747757"/>
                <a:gd name="connsiteX2-93" fmla="*/ 3402336 w 3402336"/>
                <a:gd name="connsiteY2-94" fmla="*/ 0 h 747757"/>
                <a:gd name="connsiteX3-95" fmla="*/ 3138530 w 3402336"/>
                <a:gd name="connsiteY3-96" fmla="*/ 582952 h 747757"/>
                <a:gd name="connsiteX4-97" fmla="*/ 738040 w 3402336"/>
                <a:gd name="connsiteY4-98" fmla="*/ 747757 h 747757"/>
                <a:gd name="connsiteX0-99" fmla="*/ 738040 w 3402336"/>
                <a:gd name="connsiteY0-100" fmla="*/ 747757 h 747757"/>
                <a:gd name="connsiteX1-101" fmla="*/ 0 w 3402336"/>
                <a:gd name="connsiteY1-102" fmla="*/ 173668 h 747757"/>
                <a:gd name="connsiteX2-103" fmla="*/ 3402336 w 3402336"/>
                <a:gd name="connsiteY2-104" fmla="*/ 0 h 747757"/>
                <a:gd name="connsiteX3-105" fmla="*/ 3048487 w 3402336"/>
                <a:gd name="connsiteY3-106" fmla="*/ 577548 h 747757"/>
                <a:gd name="connsiteX4-107" fmla="*/ 738040 w 3402336"/>
                <a:gd name="connsiteY4-108" fmla="*/ 747757 h 747757"/>
                <a:gd name="connsiteX0-109" fmla="*/ 738040 w 3534041"/>
                <a:gd name="connsiteY0-110" fmla="*/ 733828 h 733828"/>
                <a:gd name="connsiteX1-111" fmla="*/ 0 w 3534041"/>
                <a:gd name="connsiteY1-112" fmla="*/ 159739 h 733828"/>
                <a:gd name="connsiteX2-113" fmla="*/ 3534041 w 3534041"/>
                <a:gd name="connsiteY2-114" fmla="*/ 0 h 733828"/>
                <a:gd name="connsiteX3-115" fmla="*/ 3048487 w 3534041"/>
                <a:gd name="connsiteY3-116" fmla="*/ 563619 h 733828"/>
                <a:gd name="connsiteX4-117" fmla="*/ 738040 w 3534041"/>
                <a:gd name="connsiteY4-118" fmla="*/ 733828 h 733828"/>
                <a:gd name="connsiteX0-119" fmla="*/ 738040 w 3604397"/>
                <a:gd name="connsiteY0-120" fmla="*/ 801899 h 801899"/>
                <a:gd name="connsiteX1-121" fmla="*/ 0 w 3604397"/>
                <a:gd name="connsiteY1-122" fmla="*/ 227810 h 801899"/>
                <a:gd name="connsiteX2-123" fmla="*/ 3604397 w 3604397"/>
                <a:gd name="connsiteY2-124" fmla="*/ 0 h 801899"/>
                <a:gd name="connsiteX3-125" fmla="*/ 3048487 w 3604397"/>
                <a:gd name="connsiteY3-126" fmla="*/ 631690 h 801899"/>
                <a:gd name="connsiteX4-127" fmla="*/ 738040 w 3604397"/>
                <a:gd name="connsiteY4-128" fmla="*/ 801899 h 801899"/>
                <a:gd name="connsiteX0-129" fmla="*/ 738040 w 3604397"/>
                <a:gd name="connsiteY0-130" fmla="*/ 801899 h 801899"/>
                <a:gd name="connsiteX1-131" fmla="*/ 0 w 3604397"/>
                <a:gd name="connsiteY1-132" fmla="*/ 227810 h 801899"/>
                <a:gd name="connsiteX2-133" fmla="*/ 3604397 w 3604397"/>
                <a:gd name="connsiteY2-134" fmla="*/ 0 h 801899"/>
                <a:gd name="connsiteX3-135" fmla="*/ 3108516 w 3604397"/>
                <a:gd name="connsiteY3-136" fmla="*/ 635293 h 801899"/>
                <a:gd name="connsiteX4-137" fmla="*/ 738040 w 3604397"/>
                <a:gd name="connsiteY4-138" fmla="*/ 801899 h 801899"/>
                <a:gd name="connsiteX0-139" fmla="*/ 738040 w 4142939"/>
                <a:gd name="connsiteY0-140" fmla="*/ 801899 h 801899"/>
                <a:gd name="connsiteX1-141" fmla="*/ 0 w 4142939"/>
                <a:gd name="connsiteY1-142" fmla="*/ 227810 h 801899"/>
                <a:gd name="connsiteX2-143" fmla="*/ 3604397 w 4142939"/>
                <a:gd name="connsiteY2-144" fmla="*/ 0 h 801899"/>
                <a:gd name="connsiteX3-145" fmla="*/ 4142939 w 4142939"/>
                <a:gd name="connsiteY3-146" fmla="*/ 564843 h 801899"/>
                <a:gd name="connsiteX4-147" fmla="*/ 738040 w 4142939"/>
                <a:gd name="connsiteY4-148" fmla="*/ 801899 h 801899"/>
                <a:gd name="connsiteX0-149" fmla="*/ 738040 w 4361967"/>
                <a:gd name="connsiteY0-150" fmla="*/ 876918 h 876918"/>
                <a:gd name="connsiteX1-151" fmla="*/ 0 w 4361967"/>
                <a:gd name="connsiteY1-152" fmla="*/ 302829 h 876918"/>
                <a:gd name="connsiteX2-153" fmla="*/ 4361967 w 4361967"/>
                <a:gd name="connsiteY2-154" fmla="*/ 0 h 876918"/>
                <a:gd name="connsiteX3-155" fmla="*/ 4142939 w 4361967"/>
                <a:gd name="connsiteY3-156" fmla="*/ 639862 h 876918"/>
                <a:gd name="connsiteX4-157" fmla="*/ 738040 w 4361967"/>
                <a:gd name="connsiteY4-158" fmla="*/ 876918 h 876918"/>
                <a:gd name="connsiteX0-159" fmla="*/ 738040 w 4295215"/>
                <a:gd name="connsiteY0-160" fmla="*/ 868876 h 868876"/>
                <a:gd name="connsiteX1-161" fmla="*/ 0 w 4295215"/>
                <a:gd name="connsiteY1-162" fmla="*/ 294787 h 868876"/>
                <a:gd name="connsiteX2-163" fmla="*/ 4295215 w 4295215"/>
                <a:gd name="connsiteY2-164" fmla="*/ 0 h 868876"/>
                <a:gd name="connsiteX3-165" fmla="*/ 4142939 w 4295215"/>
                <a:gd name="connsiteY3-166" fmla="*/ 631820 h 868876"/>
                <a:gd name="connsiteX4-167" fmla="*/ 738040 w 4295215"/>
                <a:gd name="connsiteY4-168" fmla="*/ 868876 h 868876"/>
                <a:gd name="connsiteX0-169" fmla="*/ 738040 w 4295215"/>
                <a:gd name="connsiteY0-170" fmla="*/ 868876 h 868876"/>
                <a:gd name="connsiteX1-171" fmla="*/ 0 w 4295215"/>
                <a:gd name="connsiteY1-172" fmla="*/ 294787 h 868876"/>
                <a:gd name="connsiteX2-173" fmla="*/ 4295215 w 4295215"/>
                <a:gd name="connsiteY2-174" fmla="*/ 0 h 868876"/>
                <a:gd name="connsiteX3-175" fmla="*/ 4188203 w 4295215"/>
                <a:gd name="connsiteY3-176" fmla="*/ 580316 h 868876"/>
                <a:gd name="connsiteX4-177" fmla="*/ 738040 w 4295215"/>
                <a:gd name="connsiteY4-178" fmla="*/ 868876 h 868876"/>
                <a:gd name="connsiteX0-179" fmla="*/ 738040 w 4295215"/>
                <a:gd name="connsiteY0-180" fmla="*/ 868876 h 868876"/>
                <a:gd name="connsiteX1-181" fmla="*/ 0 w 4295215"/>
                <a:gd name="connsiteY1-182" fmla="*/ 294787 h 868876"/>
                <a:gd name="connsiteX2-183" fmla="*/ 4295215 w 4295215"/>
                <a:gd name="connsiteY2-184" fmla="*/ 0 h 868876"/>
                <a:gd name="connsiteX3-185" fmla="*/ 4177876 w 4295215"/>
                <a:gd name="connsiteY3-186" fmla="*/ 651991 h 868876"/>
                <a:gd name="connsiteX4-187" fmla="*/ 738040 w 4295215"/>
                <a:gd name="connsiteY4-188" fmla="*/ 868876 h 868876"/>
                <a:gd name="connsiteX0-189" fmla="*/ 235834 w 4295215"/>
                <a:gd name="connsiteY0-190" fmla="*/ 905001 h 905001"/>
                <a:gd name="connsiteX1-191" fmla="*/ 0 w 4295215"/>
                <a:gd name="connsiteY1-192" fmla="*/ 294787 h 905001"/>
                <a:gd name="connsiteX2-193" fmla="*/ 4295215 w 4295215"/>
                <a:gd name="connsiteY2-194" fmla="*/ 0 h 905001"/>
                <a:gd name="connsiteX3-195" fmla="*/ 4177876 w 4295215"/>
                <a:gd name="connsiteY3-196" fmla="*/ 651991 h 905001"/>
                <a:gd name="connsiteX4-197" fmla="*/ 235834 w 4295215"/>
                <a:gd name="connsiteY4-198" fmla="*/ 905001 h 905001"/>
                <a:gd name="connsiteX0-199" fmla="*/ 467072 w 4526453"/>
                <a:gd name="connsiteY0-200" fmla="*/ 905001 h 905001"/>
                <a:gd name="connsiteX1-201" fmla="*/ 0 w 4526453"/>
                <a:gd name="connsiteY1-202" fmla="*/ 533938 h 905001"/>
                <a:gd name="connsiteX2-203" fmla="*/ 4526453 w 4526453"/>
                <a:gd name="connsiteY2-204" fmla="*/ 0 h 905001"/>
                <a:gd name="connsiteX3-205" fmla="*/ 4409114 w 4526453"/>
                <a:gd name="connsiteY3-206" fmla="*/ 651991 h 905001"/>
                <a:gd name="connsiteX4-207" fmla="*/ 467072 w 4526453"/>
                <a:gd name="connsiteY4-208" fmla="*/ 905001 h 905001"/>
                <a:gd name="connsiteX0-209" fmla="*/ 467072 w 4513842"/>
                <a:gd name="connsiteY0-210" fmla="*/ 694900 h 694900"/>
                <a:gd name="connsiteX1-211" fmla="*/ 0 w 4513842"/>
                <a:gd name="connsiteY1-212" fmla="*/ 323837 h 694900"/>
                <a:gd name="connsiteX2-213" fmla="*/ 4513842 w 4513842"/>
                <a:gd name="connsiteY2-214" fmla="*/ 0 h 694900"/>
                <a:gd name="connsiteX3-215" fmla="*/ 4409114 w 4513842"/>
                <a:gd name="connsiteY3-216" fmla="*/ 441890 h 694900"/>
                <a:gd name="connsiteX4-217" fmla="*/ 467072 w 4513842"/>
                <a:gd name="connsiteY4-218" fmla="*/ 694900 h 694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4513842" h="694900">
                  <a:moveTo>
                    <a:pt x="467072" y="694900"/>
                  </a:moveTo>
                  <a:lnTo>
                    <a:pt x="0" y="323837"/>
                  </a:lnTo>
                  <a:lnTo>
                    <a:pt x="4513842" y="0"/>
                  </a:lnTo>
                  <a:lnTo>
                    <a:pt x="4409114" y="441890"/>
                  </a:lnTo>
                  <a:lnTo>
                    <a:pt x="467072" y="694900"/>
                  </a:lnTo>
                  <a:close/>
                </a:path>
              </a:pathLst>
            </a:custGeom>
            <a:solidFill>
              <a:srgbClr val="1F497D">
                <a:alpha val="66000"/>
              </a:srgbClr>
            </a:solidFill>
            <a:ln>
              <a:noFill/>
            </a:ln>
            <a:effectLst>
              <a:outerShdw blurRad="50800" dir="3000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p:cNvSpPr/>
            <p:nvPr>
              <p:custDataLst>
                <p:tags r:id="rId11"/>
              </p:custDataLst>
            </p:nvPr>
          </p:nvSpPr>
          <p:spPr>
            <a:xfrm rot="8681015">
              <a:off x="8987370" y="3968302"/>
              <a:ext cx="510208" cy="439834"/>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菱形 10"/>
            <p:cNvSpPr/>
            <p:nvPr>
              <p:custDataLst>
                <p:tags r:id="rId12"/>
              </p:custDataLst>
            </p:nvPr>
          </p:nvSpPr>
          <p:spPr>
            <a:xfrm>
              <a:off x="8873921" y="1085460"/>
              <a:ext cx="3296383" cy="2010385"/>
            </a:xfrm>
            <a:custGeom>
              <a:avLst/>
              <a:gdLst>
                <a:gd name="connsiteX0" fmla="*/ 0 w 3242596"/>
                <a:gd name="connsiteY0" fmla="*/ 1032087 h 2064173"/>
                <a:gd name="connsiteX1" fmla="*/ 1621298 w 3242596"/>
                <a:gd name="connsiteY1" fmla="*/ 0 h 2064173"/>
                <a:gd name="connsiteX2" fmla="*/ 3242596 w 3242596"/>
                <a:gd name="connsiteY2" fmla="*/ 1032087 h 2064173"/>
                <a:gd name="connsiteX3" fmla="*/ 1621298 w 3242596"/>
                <a:gd name="connsiteY3" fmla="*/ 2064173 h 2064173"/>
                <a:gd name="connsiteX4" fmla="*/ 0 w 3242596"/>
                <a:gd name="connsiteY4" fmla="*/ 1032087 h 2064173"/>
                <a:gd name="connsiteX0-1" fmla="*/ 0 w 3296384"/>
                <a:gd name="connsiteY0-2" fmla="*/ 1032087 h 2064173"/>
                <a:gd name="connsiteX1-3" fmla="*/ 1621298 w 3296384"/>
                <a:gd name="connsiteY1-4" fmla="*/ 0 h 2064173"/>
                <a:gd name="connsiteX2-5" fmla="*/ 3296384 w 3296384"/>
                <a:gd name="connsiteY2-6" fmla="*/ 1045534 h 2064173"/>
                <a:gd name="connsiteX3-7" fmla="*/ 1621298 w 3296384"/>
                <a:gd name="connsiteY3-8" fmla="*/ 2064173 h 2064173"/>
                <a:gd name="connsiteX4-9" fmla="*/ 0 w 3296384"/>
                <a:gd name="connsiteY4-10" fmla="*/ 1032087 h 2064173"/>
                <a:gd name="connsiteX0-11" fmla="*/ 0 w 3296384"/>
                <a:gd name="connsiteY0-12" fmla="*/ 1032087 h 2010385"/>
                <a:gd name="connsiteX1-13" fmla="*/ 1621298 w 3296384"/>
                <a:gd name="connsiteY1-14" fmla="*/ 0 h 2010385"/>
                <a:gd name="connsiteX2-15" fmla="*/ 3296384 w 3296384"/>
                <a:gd name="connsiteY2-16" fmla="*/ 1045534 h 2010385"/>
                <a:gd name="connsiteX3-17" fmla="*/ 1621298 w 3296384"/>
                <a:gd name="connsiteY3-18" fmla="*/ 2010385 h 2010385"/>
                <a:gd name="connsiteX4-19" fmla="*/ 0 w 3296384"/>
                <a:gd name="connsiteY4-20" fmla="*/ 1032087 h 20103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96384" h="2010385">
                  <a:moveTo>
                    <a:pt x="0" y="1032087"/>
                  </a:moveTo>
                  <a:lnTo>
                    <a:pt x="1621298" y="0"/>
                  </a:lnTo>
                  <a:lnTo>
                    <a:pt x="3296384" y="1045534"/>
                  </a:lnTo>
                  <a:lnTo>
                    <a:pt x="1621298" y="2010385"/>
                  </a:lnTo>
                  <a:lnTo>
                    <a:pt x="0" y="1032087"/>
                  </a:lnTo>
                  <a:close/>
                </a:path>
              </a:pathLst>
            </a:custGeom>
            <a:solidFill>
              <a:schemeClr val="bg1"/>
            </a:solidFill>
            <a:ln>
              <a:noFill/>
            </a:ln>
            <a:effectLst>
              <a:outerShdw blurRad="38100" dist="38100" dir="8100000" sx="103000" sy="103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平行四边形 11"/>
            <p:cNvSpPr/>
            <p:nvPr>
              <p:custDataLst>
                <p:tags r:id="rId13"/>
              </p:custDataLst>
            </p:nvPr>
          </p:nvSpPr>
          <p:spPr>
            <a:xfrm>
              <a:off x="8809015" y="1683636"/>
              <a:ext cx="2554710" cy="1416849"/>
            </a:xfrm>
            <a:custGeom>
              <a:avLst/>
              <a:gdLst>
                <a:gd name="connsiteX0" fmla="*/ 0 w 1723446"/>
                <a:gd name="connsiteY0" fmla="*/ 1295824 h 1295824"/>
                <a:gd name="connsiteX1" fmla="*/ 323956 w 1723446"/>
                <a:gd name="connsiteY1" fmla="*/ 0 h 1295824"/>
                <a:gd name="connsiteX2" fmla="*/ 1723446 w 1723446"/>
                <a:gd name="connsiteY2" fmla="*/ 0 h 1295824"/>
                <a:gd name="connsiteX3" fmla="*/ 1399490 w 1723446"/>
                <a:gd name="connsiteY3" fmla="*/ 1295824 h 1295824"/>
                <a:gd name="connsiteX4" fmla="*/ 0 w 1723446"/>
                <a:gd name="connsiteY4" fmla="*/ 1295824 h 1295824"/>
                <a:gd name="connsiteX0-1" fmla="*/ 79456 w 1802902"/>
                <a:gd name="connsiteY0-2" fmla="*/ 1295824 h 1295824"/>
                <a:gd name="connsiteX1-3" fmla="*/ 0 w 1802902"/>
                <a:gd name="connsiteY1-4" fmla="*/ 201706 h 1295824"/>
                <a:gd name="connsiteX2-5" fmla="*/ 1802902 w 1802902"/>
                <a:gd name="connsiteY2-6" fmla="*/ 0 h 1295824"/>
                <a:gd name="connsiteX3-7" fmla="*/ 1478946 w 1802902"/>
                <a:gd name="connsiteY3-8" fmla="*/ 1295824 h 1295824"/>
                <a:gd name="connsiteX4-9" fmla="*/ 79456 w 1802902"/>
                <a:gd name="connsiteY4-10" fmla="*/ 1295824 h 1295824"/>
                <a:gd name="connsiteX0-11" fmla="*/ 79456 w 1478946"/>
                <a:gd name="connsiteY0-12" fmla="*/ 1524424 h 1524424"/>
                <a:gd name="connsiteX1-13" fmla="*/ 0 w 1478946"/>
                <a:gd name="connsiteY1-14" fmla="*/ 430306 h 1524424"/>
                <a:gd name="connsiteX2-15" fmla="*/ 740585 w 1478946"/>
                <a:gd name="connsiteY2-16" fmla="*/ 0 h 1524424"/>
                <a:gd name="connsiteX3-17" fmla="*/ 1478946 w 1478946"/>
                <a:gd name="connsiteY3-18" fmla="*/ 1524424 h 1524424"/>
                <a:gd name="connsiteX4-19" fmla="*/ 79456 w 1478946"/>
                <a:gd name="connsiteY4-20" fmla="*/ 1524424 h 1524424"/>
                <a:gd name="connsiteX0-21" fmla="*/ 79456 w 2554711"/>
                <a:gd name="connsiteY0-22" fmla="*/ 1524424 h 1524424"/>
                <a:gd name="connsiteX1-23" fmla="*/ 0 w 2554711"/>
                <a:gd name="connsiteY1-24" fmla="*/ 430306 h 1524424"/>
                <a:gd name="connsiteX2-25" fmla="*/ 740585 w 2554711"/>
                <a:gd name="connsiteY2-26" fmla="*/ 0 h 1524424"/>
                <a:gd name="connsiteX3-27" fmla="*/ 2554711 w 2554711"/>
                <a:gd name="connsiteY3-28" fmla="*/ 905859 h 1524424"/>
                <a:gd name="connsiteX4-29" fmla="*/ 79456 w 2554711"/>
                <a:gd name="connsiteY4-30" fmla="*/ 1524424 h 1524424"/>
                <a:gd name="connsiteX0-31" fmla="*/ 1625868 w 2554711"/>
                <a:gd name="connsiteY0-32" fmla="*/ 1349612 h 1349612"/>
                <a:gd name="connsiteX1-33" fmla="*/ 0 w 2554711"/>
                <a:gd name="connsiteY1-34" fmla="*/ 430306 h 1349612"/>
                <a:gd name="connsiteX2-35" fmla="*/ 740585 w 2554711"/>
                <a:gd name="connsiteY2-36" fmla="*/ 0 h 1349612"/>
                <a:gd name="connsiteX3-37" fmla="*/ 2554711 w 2554711"/>
                <a:gd name="connsiteY3-38" fmla="*/ 905859 h 1349612"/>
                <a:gd name="connsiteX4-39" fmla="*/ 1625868 w 2554711"/>
                <a:gd name="connsiteY4-40" fmla="*/ 1349612 h 1349612"/>
                <a:gd name="connsiteX0-41" fmla="*/ 1666209 w 2554711"/>
                <a:gd name="connsiteY0-42" fmla="*/ 1376506 h 1376506"/>
                <a:gd name="connsiteX1-43" fmla="*/ 0 w 2554711"/>
                <a:gd name="connsiteY1-44" fmla="*/ 430306 h 1376506"/>
                <a:gd name="connsiteX2-45" fmla="*/ 740585 w 2554711"/>
                <a:gd name="connsiteY2-46" fmla="*/ 0 h 1376506"/>
                <a:gd name="connsiteX3-47" fmla="*/ 2554711 w 2554711"/>
                <a:gd name="connsiteY3-48" fmla="*/ 905859 h 1376506"/>
                <a:gd name="connsiteX4-49" fmla="*/ 1666209 w 2554711"/>
                <a:gd name="connsiteY4-50" fmla="*/ 1376506 h 1376506"/>
                <a:gd name="connsiteX0-51" fmla="*/ 1666209 w 2554711"/>
                <a:gd name="connsiteY0-52" fmla="*/ 1416848 h 1416848"/>
                <a:gd name="connsiteX1-53" fmla="*/ 0 w 2554711"/>
                <a:gd name="connsiteY1-54" fmla="*/ 470648 h 1416848"/>
                <a:gd name="connsiteX2-55" fmla="*/ 713691 w 2554711"/>
                <a:gd name="connsiteY2-56" fmla="*/ 0 h 1416848"/>
                <a:gd name="connsiteX3-57" fmla="*/ 2554711 w 2554711"/>
                <a:gd name="connsiteY3-58" fmla="*/ 946201 h 1416848"/>
                <a:gd name="connsiteX4-59" fmla="*/ 1666209 w 2554711"/>
                <a:gd name="connsiteY4-60" fmla="*/ 1416848 h 14168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4711" h="1416848">
                  <a:moveTo>
                    <a:pt x="1666209" y="1416848"/>
                  </a:moveTo>
                  <a:lnTo>
                    <a:pt x="0" y="470648"/>
                  </a:lnTo>
                  <a:lnTo>
                    <a:pt x="713691" y="0"/>
                  </a:lnTo>
                  <a:lnTo>
                    <a:pt x="2554711" y="946201"/>
                  </a:lnTo>
                  <a:lnTo>
                    <a:pt x="1666209" y="1416848"/>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2"/>
            <p:cNvSpPr/>
            <p:nvPr>
              <p:custDataLst>
                <p:tags r:id="rId14"/>
              </p:custDataLst>
            </p:nvPr>
          </p:nvSpPr>
          <p:spPr>
            <a:xfrm rot="19800000">
              <a:off x="11079595" y="1649002"/>
              <a:ext cx="986856" cy="766613"/>
            </a:xfrm>
            <a:custGeom>
              <a:avLst/>
              <a:gdLst>
                <a:gd name="connsiteX0" fmla="*/ 0 w 986856"/>
                <a:gd name="connsiteY0" fmla="*/ 721831 h 721831"/>
                <a:gd name="connsiteX1" fmla="*/ 493428 w 986856"/>
                <a:gd name="connsiteY1" fmla="*/ 0 h 721831"/>
                <a:gd name="connsiteX2" fmla="*/ 986856 w 986856"/>
                <a:gd name="connsiteY2" fmla="*/ 721831 h 721831"/>
                <a:gd name="connsiteX3" fmla="*/ 0 w 986856"/>
                <a:gd name="connsiteY3" fmla="*/ 721831 h 721831"/>
                <a:gd name="connsiteX0-1" fmla="*/ 0 w 986856"/>
                <a:gd name="connsiteY0-2" fmla="*/ 766613 h 766613"/>
                <a:gd name="connsiteX1-3" fmla="*/ 550336 w 986856"/>
                <a:gd name="connsiteY1-4" fmla="*/ 0 h 766613"/>
                <a:gd name="connsiteX2-5" fmla="*/ 986856 w 986856"/>
                <a:gd name="connsiteY2-6" fmla="*/ 766613 h 766613"/>
                <a:gd name="connsiteX3-7" fmla="*/ 0 w 986856"/>
                <a:gd name="connsiteY3-8" fmla="*/ 766613 h 766613"/>
              </a:gdLst>
              <a:ahLst/>
              <a:cxnLst>
                <a:cxn ang="0">
                  <a:pos x="connsiteX0-1" y="connsiteY0-2"/>
                </a:cxn>
                <a:cxn ang="0">
                  <a:pos x="connsiteX1-3" y="connsiteY1-4"/>
                </a:cxn>
                <a:cxn ang="0">
                  <a:pos x="connsiteX2-5" y="connsiteY2-6"/>
                </a:cxn>
                <a:cxn ang="0">
                  <a:pos x="connsiteX3-7" y="connsiteY3-8"/>
                </a:cxn>
              </a:cxnLst>
              <a:rect l="l" t="t" r="r" b="b"/>
              <a:pathLst>
                <a:path w="986856" h="766613">
                  <a:moveTo>
                    <a:pt x="0" y="766613"/>
                  </a:moveTo>
                  <a:lnTo>
                    <a:pt x="550336" y="0"/>
                  </a:lnTo>
                  <a:lnTo>
                    <a:pt x="986856" y="766613"/>
                  </a:lnTo>
                  <a:lnTo>
                    <a:pt x="0" y="766613"/>
                  </a:lnTo>
                  <a:close/>
                </a:path>
              </a:pathLst>
            </a:custGeom>
            <a:solidFill>
              <a:srgbClr val="4F81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等腰三角形 19"/>
            <p:cNvSpPr/>
            <p:nvPr>
              <p:custDataLst>
                <p:tags r:id="rId15"/>
              </p:custDataLst>
            </p:nvPr>
          </p:nvSpPr>
          <p:spPr>
            <a:xfrm rot="16200000">
              <a:off x="10320261" y="2265800"/>
              <a:ext cx="2010385" cy="1733089"/>
            </a:xfrm>
            <a:prstGeom prst="triangle">
              <a:avLst/>
            </a:prstGeom>
            <a:solidFill>
              <a:srgbClr val="00B0F0"/>
            </a:solidFill>
            <a:ln>
              <a:noFill/>
            </a:ln>
            <a:effectLst>
              <a:outerShdw blurRad="50800" dist="38100" dir="81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等腰三角形 20"/>
            <p:cNvSpPr/>
            <p:nvPr>
              <p:custDataLst>
                <p:tags r:id="rId16"/>
              </p:custDataLst>
            </p:nvPr>
          </p:nvSpPr>
          <p:spPr>
            <a:xfrm rot="8980743">
              <a:off x="10537379" y="2975282"/>
              <a:ext cx="510208" cy="439834"/>
            </a:xfrm>
            <a:prstGeom prst="triangle">
              <a:avLst/>
            </a:prstGeom>
            <a:solidFill>
              <a:schemeClr val="bg1">
                <a:lumMod val="85000"/>
              </a:schemeClr>
            </a:solidFill>
            <a:ln>
              <a:noFill/>
            </a:ln>
            <a:effectLst>
              <a:outerShdw blurRad="50800" dir="3000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等腰三角形 17"/>
            <p:cNvSpPr/>
            <p:nvPr>
              <p:custDataLst>
                <p:tags r:id="rId17"/>
              </p:custDataLst>
            </p:nvPr>
          </p:nvSpPr>
          <p:spPr>
            <a:xfrm rot="16200000">
              <a:off x="10460051" y="882436"/>
              <a:ext cx="510208" cy="444385"/>
            </a:xfrm>
            <a:custGeom>
              <a:avLst/>
              <a:gdLst>
                <a:gd name="connsiteX0" fmla="*/ 0 w 533921"/>
                <a:gd name="connsiteY0" fmla="*/ 460277 h 460277"/>
                <a:gd name="connsiteX1" fmla="*/ 266961 w 533921"/>
                <a:gd name="connsiteY1" fmla="*/ 0 h 460277"/>
                <a:gd name="connsiteX2" fmla="*/ 533921 w 533921"/>
                <a:gd name="connsiteY2" fmla="*/ 460277 h 460277"/>
                <a:gd name="connsiteX3" fmla="*/ 0 w 533921"/>
                <a:gd name="connsiteY3" fmla="*/ 460277 h 460277"/>
                <a:gd name="connsiteX0-1" fmla="*/ 0 w 533921"/>
                <a:gd name="connsiteY0-2" fmla="*/ 465039 h 465039"/>
                <a:gd name="connsiteX1-3" fmla="*/ 283629 w 533921"/>
                <a:gd name="connsiteY1-4" fmla="*/ 0 h 465039"/>
                <a:gd name="connsiteX2-5" fmla="*/ 533921 w 533921"/>
                <a:gd name="connsiteY2-6" fmla="*/ 465039 h 465039"/>
                <a:gd name="connsiteX3-7" fmla="*/ 0 w 533921"/>
                <a:gd name="connsiteY3-8" fmla="*/ 465039 h 465039"/>
              </a:gdLst>
              <a:ahLst/>
              <a:cxnLst>
                <a:cxn ang="0">
                  <a:pos x="connsiteX0-1" y="connsiteY0-2"/>
                </a:cxn>
                <a:cxn ang="0">
                  <a:pos x="connsiteX1-3" y="connsiteY1-4"/>
                </a:cxn>
                <a:cxn ang="0">
                  <a:pos x="connsiteX2-5" y="connsiteY2-6"/>
                </a:cxn>
                <a:cxn ang="0">
                  <a:pos x="connsiteX3-7" y="connsiteY3-8"/>
                </a:cxn>
              </a:cxnLst>
              <a:rect l="l" t="t" r="r" b="b"/>
              <a:pathLst>
                <a:path w="533921" h="465039">
                  <a:moveTo>
                    <a:pt x="0" y="465039"/>
                  </a:moveTo>
                  <a:lnTo>
                    <a:pt x="283629" y="0"/>
                  </a:lnTo>
                  <a:lnTo>
                    <a:pt x="533921" y="465039"/>
                  </a:lnTo>
                  <a:lnTo>
                    <a:pt x="0" y="465039"/>
                  </a:lnTo>
                  <a:close/>
                </a:path>
              </a:pathLst>
            </a:custGeom>
            <a:solidFill>
              <a:srgbClr val="1B3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2"/>
            <p:cNvSpPr/>
            <p:nvPr>
              <p:custDataLst>
                <p:tags r:id="rId18"/>
              </p:custDataLst>
            </p:nvPr>
          </p:nvSpPr>
          <p:spPr>
            <a:xfrm rot="5400000">
              <a:off x="11046827" y="933561"/>
              <a:ext cx="405691" cy="349733"/>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等腰三角形 18"/>
            <p:cNvSpPr/>
            <p:nvPr>
              <p:custDataLst>
                <p:tags r:id="rId19"/>
              </p:custDataLst>
            </p:nvPr>
          </p:nvSpPr>
          <p:spPr>
            <a:xfrm rot="19800000">
              <a:off x="9270797" y="705110"/>
              <a:ext cx="1131998" cy="756406"/>
            </a:xfrm>
            <a:custGeom>
              <a:avLst/>
              <a:gdLst>
                <a:gd name="connsiteX0" fmla="*/ 0 w 1137991"/>
                <a:gd name="connsiteY0" fmla="*/ 981026 h 981026"/>
                <a:gd name="connsiteX1" fmla="*/ 568996 w 1137991"/>
                <a:gd name="connsiteY1" fmla="*/ 0 h 981026"/>
                <a:gd name="connsiteX2" fmla="*/ 1137991 w 1137991"/>
                <a:gd name="connsiteY2" fmla="*/ 981026 h 981026"/>
                <a:gd name="connsiteX3" fmla="*/ 0 w 1137991"/>
                <a:gd name="connsiteY3" fmla="*/ 981026 h 981026"/>
                <a:gd name="connsiteX0-1" fmla="*/ 0 w 1104855"/>
                <a:gd name="connsiteY0-2" fmla="*/ 1031212 h 1031212"/>
                <a:gd name="connsiteX1-3" fmla="*/ 535860 w 1104855"/>
                <a:gd name="connsiteY1-4" fmla="*/ 0 h 1031212"/>
                <a:gd name="connsiteX2-5" fmla="*/ 1104855 w 1104855"/>
                <a:gd name="connsiteY2-6" fmla="*/ 981026 h 1031212"/>
                <a:gd name="connsiteX3-7" fmla="*/ 0 w 1104855"/>
                <a:gd name="connsiteY3-8" fmla="*/ 1031212 h 1031212"/>
                <a:gd name="connsiteX0-9" fmla="*/ 0 w 1128890"/>
                <a:gd name="connsiteY0-10" fmla="*/ 1031212 h 1031212"/>
                <a:gd name="connsiteX1-11" fmla="*/ 535860 w 1128890"/>
                <a:gd name="connsiteY1-12" fmla="*/ 0 h 1031212"/>
                <a:gd name="connsiteX2-13" fmla="*/ 1128890 w 1128890"/>
                <a:gd name="connsiteY2-14" fmla="*/ 967702 h 1031212"/>
                <a:gd name="connsiteX3-15" fmla="*/ 0 w 1128890"/>
                <a:gd name="connsiteY3-16" fmla="*/ 1031212 h 1031212"/>
                <a:gd name="connsiteX0-17" fmla="*/ 0 w 1131999"/>
                <a:gd name="connsiteY0-18" fmla="*/ 1031212 h 1031212"/>
                <a:gd name="connsiteX1-19" fmla="*/ 535860 w 1131999"/>
                <a:gd name="connsiteY1-20" fmla="*/ 0 h 1031212"/>
                <a:gd name="connsiteX2-21" fmla="*/ 1131999 w 1131999"/>
                <a:gd name="connsiteY2-22" fmla="*/ 966567 h 1031212"/>
                <a:gd name="connsiteX3-23" fmla="*/ 0 w 1131999"/>
                <a:gd name="connsiteY3-24" fmla="*/ 1031212 h 1031212"/>
              </a:gdLst>
              <a:ahLst/>
              <a:cxnLst>
                <a:cxn ang="0">
                  <a:pos x="connsiteX0-1" y="connsiteY0-2"/>
                </a:cxn>
                <a:cxn ang="0">
                  <a:pos x="connsiteX1-3" y="connsiteY1-4"/>
                </a:cxn>
                <a:cxn ang="0">
                  <a:pos x="connsiteX2-5" y="connsiteY2-6"/>
                </a:cxn>
                <a:cxn ang="0">
                  <a:pos x="connsiteX3-7" y="connsiteY3-8"/>
                </a:cxn>
              </a:cxnLst>
              <a:rect l="l" t="t" r="r" b="b"/>
              <a:pathLst>
                <a:path w="1131999" h="1031212">
                  <a:moveTo>
                    <a:pt x="0" y="1031212"/>
                  </a:moveTo>
                  <a:lnTo>
                    <a:pt x="535860" y="0"/>
                  </a:lnTo>
                  <a:lnTo>
                    <a:pt x="1131999" y="966567"/>
                  </a:lnTo>
                  <a:lnTo>
                    <a:pt x="0" y="1031212"/>
                  </a:lnTo>
                  <a:close/>
                </a:path>
              </a:pathLst>
            </a:custGeom>
            <a:solidFill>
              <a:srgbClr val="1B3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梯形 19"/>
            <p:cNvSpPr/>
            <p:nvPr>
              <p:custDataLst>
                <p:tags r:id="rId20"/>
              </p:custDataLst>
            </p:nvPr>
          </p:nvSpPr>
          <p:spPr>
            <a:xfrm rot="8948101">
              <a:off x="7883134" y="1250858"/>
              <a:ext cx="2092085" cy="772724"/>
            </a:xfrm>
            <a:custGeom>
              <a:avLst/>
              <a:gdLst>
                <a:gd name="connsiteX0" fmla="*/ 0 w 1126315"/>
                <a:gd name="connsiteY0" fmla="*/ 552153 h 552153"/>
                <a:gd name="connsiteX1" fmla="*/ 138038 w 1126315"/>
                <a:gd name="connsiteY1" fmla="*/ 0 h 552153"/>
                <a:gd name="connsiteX2" fmla="*/ 988277 w 1126315"/>
                <a:gd name="connsiteY2" fmla="*/ 0 h 552153"/>
                <a:gd name="connsiteX3" fmla="*/ 1126315 w 1126315"/>
                <a:gd name="connsiteY3" fmla="*/ 552153 h 552153"/>
                <a:gd name="connsiteX4" fmla="*/ 0 w 1126315"/>
                <a:gd name="connsiteY4" fmla="*/ 552153 h 552153"/>
                <a:gd name="connsiteX0-1" fmla="*/ 0 w 1582162"/>
                <a:gd name="connsiteY0-2" fmla="*/ 1000333 h 1000333"/>
                <a:gd name="connsiteX1-3" fmla="*/ 593885 w 1582162"/>
                <a:gd name="connsiteY1-4" fmla="*/ 0 h 1000333"/>
                <a:gd name="connsiteX2-5" fmla="*/ 1444124 w 1582162"/>
                <a:gd name="connsiteY2-6" fmla="*/ 0 h 1000333"/>
                <a:gd name="connsiteX3-7" fmla="*/ 1582162 w 1582162"/>
                <a:gd name="connsiteY3-8" fmla="*/ 552153 h 1000333"/>
                <a:gd name="connsiteX4-9" fmla="*/ 0 w 1582162"/>
                <a:gd name="connsiteY4-10" fmla="*/ 1000333 h 1000333"/>
                <a:gd name="connsiteX0-11" fmla="*/ 0 w 1582162"/>
                <a:gd name="connsiteY0-12" fmla="*/ 1009487 h 1009487"/>
                <a:gd name="connsiteX1-13" fmla="*/ 552357 w 1582162"/>
                <a:gd name="connsiteY1-14" fmla="*/ 0 h 1009487"/>
                <a:gd name="connsiteX2-15" fmla="*/ 1444124 w 1582162"/>
                <a:gd name="connsiteY2-16" fmla="*/ 9154 h 1009487"/>
                <a:gd name="connsiteX3-17" fmla="*/ 1582162 w 1582162"/>
                <a:gd name="connsiteY3-18" fmla="*/ 561307 h 1009487"/>
                <a:gd name="connsiteX4-19" fmla="*/ 0 w 1582162"/>
                <a:gd name="connsiteY4-20" fmla="*/ 1009487 h 1009487"/>
                <a:gd name="connsiteX0-21" fmla="*/ 0 w 1582162"/>
                <a:gd name="connsiteY0-22" fmla="*/ 1000333 h 1000333"/>
                <a:gd name="connsiteX1-23" fmla="*/ 515475 w 1582162"/>
                <a:gd name="connsiteY1-24" fmla="*/ 134 h 1000333"/>
                <a:gd name="connsiteX2-25" fmla="*/ 1444124 w 1582162"/>
                <a:gd name="connsiteY2-26" fmla="*/ 0 h 1000333"/>
                <a:gd name="connsiteX3-27" fmla="*/ 1582162 w 1582162"/>
                <a:gd name="connsiteY3-28" fmla="*/ 552153 h 1000333"/>
                <a:gd name="connsiteX4-29" fmla="*/ 0 w 1582162"/>
                <a:gd name="connsiteY4-30" fmla="*/ 1000333 h 1000333"/>
                <a:gd name="connsiteX0-31" fmla="*/ 0 w 1582162"/>
                <a:gd name="connsiteY0-32" fmla="*/ 1055658 h 1055658"/>
                <a:gd name="connsiteX1-33" fmla="*/ 515475 w 1582162"/>
                <a:gd name="connsiteY1-34" fmla="*/ 55459 h 1055658"/>
                <a:gd name="connsiteX2-35" fmla="*/ 1430191 w 1582162"/>
                <a:gd name="connsiteY2-36" fmla="*/ 0 h 1055658"/>
                <a:gd name="connsiteX3-37" fmla="*/ 1582162 w 1582162"/>
                <a:gd name="connsiteY3-38" fmla="*/ 607478 h 1055658"/>
                <a:gd name="connsiteX4-39" fmla="*/ 0 w 1582162"/>
                <a:gd name="connsiteY4-40" fmla="*/ 1055658 h 1055658"/>
                <a:gd name="connsiteX0-41" fmla="*/ 0 w 2069478"/>
                <a:gd name="connsiteY0-42" fmla="*/ 1055658 h 1055658"/>
                <a:gd name="connsiteX1-43" fmla="*/ 515475 w 2069478"/>
                <a:gd name="connsiteY1-44" fmla="*/ 55459 h 1055658"/>
                <a:gd name="connsiteX2-45" fmla="*/ 1430191 w 2069478"/>
                <a:gd name="connsiteY2-46" fmla="*/ 0 h 1055658"/>
                <a:gd name="connsiteX3-47" fmla="*/ 2069478 w 2069478"/>
                <a:gd name="connsiteY3-48" fmla="*/ 1024051 h 1055658"/>
                <a:gd name="connsiteX4-49" fmla="*/ 0 w 2069478"/>
                <a:gd name="connsiteY4-50" fmla="*/ 1055658 h 1055658"/>
                <a:gd name="connsiteX0-51" fmla="*/ 0 w 2092085"/>
                <a:gd name="connsiteY0-52" fmla="*/ 1077477 h 1077477"/>
                <a:gd name="connsiteX1-53" fmla="*/ 538082 w 2092085"/>
                <a:gd name="connsiteY1-54" fmla="*/ 55459 h 1077477"/>
                <a:gd name="connsiteX2-55" fmla="*/ 1452798 w 2092085"/>
                <a:gd name="connsiteY2-56" fmla="*/ 0 h 1077477"/>
                <a:gd name="connsiteX3-57" fmla="*/ 2092085 w 2092085"/>
                <a:gd name="connsiteY3-58" fmla="*/ 1024051 h 1077477"/>
                <a:gd name="connsiteX4-59" fmla="*/ 0 w 2092085"/>
                <a:gd name="connsiteY4-60" fmla="*/ 1077477 h 10774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92085" h="1077477">
                  <a:moveTo>
                    <a:pt x="0" y="1077477"/>
                  </a:moveTo>
                  <a:lnTo>
                    <a:pt x="538082" y="55459"/>
                  </a:lnTo>
                  <a:lnTo>
                    <a:pt x="1452798" y="0"/>
                  </a:lnTo>
                  <a:lnTo>
                    <a:pt x="2092085" y="1024051"/>
                  </a:lnTo>
                  <a:lnTo>
                    <a:pt x="0" y="1077477"/>
                  </a:lnTo>
                  <a:close/>
                </a:path>
              </a:pathLst>
            </a:cu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文本框 3"/>
          <p:cNvSpPr txBox="1">
            <a:spLocks noChangeArrowheads="1"/>
          </p:cNvSpPr>
          <p:nvPr/>
        </p:nvSpPr>
        <p:spPr bwMode="auto">
          <a:xfrm>
            <a:off x="818705" y="836065"/>
            <a:ext cx="314276"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en-US" altLang="zh-CN" sz="7200" b="1">
                <a:solidFill>
                  <a:schemeClr val="bg1"/>
                </a:solidFill>
                <a:latin typeface="微软雅黑" panose="020B0503020204020204" charset="-122"/>
                <a:ea typeface="微软雅黑" panose="020B0503020204020204" charset="-122"/>
              </a:rPr>
              <a:t>1</a:t>
            </a:r>
          </a:p>
        </p:txBody>
      </p:sp>
      <p:cxnSp>
        <p:nvCxnSpPr>
          <p:cNvPr id="7" name="直接连接符 6"/>
          <p:cNvCxnSpPr/>
          <p:nvPr/>
        </p:nvCxnSpPr>
        <p:spPr>
          <a:xfrm>
            <a:off x="1519636" y="3702007"/>
            <a:ext cx="6075366" cy="0"/>
          </a:xfrm>
          <a:prstGeom prst="line">
            <a:avLst/>
          </a:prstGeom>
          <a:ln>
            <a:solidFill>
              <a:srgbClr val="5087C4"/>
            </a:solidFill>
            <a:tailEnd type="oval"/>
          </a:ln>
        </p:spPr>
        <p:style>
          <a:lnRef idx="1">
            <a:schemeClr val="accent1"/>
          </a:lnRef>
          <a:fillRef idx="0">
            <a:schemeClr val="accent1"/>
          </a:fillRef>
          <a:effectRef idx="0">
            <a:schemeClr val="accent1"/>
          </a:effectRef>
          <a:fontRef idx="minor">
            <a:schemeClr val="tx1"/>
          </a:fontRef>
        </p:style>
      </p:cxnSp>
      <p:sp>
        <p:nvSpPr>
          <p:cNvPr id="8" name="标题 5"/>
          <p:cNvSpPr txBox="1">
            <a:spLocks noChangeArrowheads="1"/>
          </p:cNvSpPr>
          <p:nvPr/>
        </p:nvSpPr>
        <p:spPr>
          <a:xfrm>
            <a:off x="263790" y="2349096"/>
            <a:ext cx="10971086" cy="460620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30000"/>
              </a:lnSpc>
            </a:pPr>
            <a:r>
              <a:rPr lang="zh-CN" altLang="en-US" sz="5400" b="1" dirty="0">
                <a:ln w="0"/>
                <a:solidFill>
                  <a:schemeClr val="tx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一轮复习</a:t>
            </a:r>
            <a:r>
              <a:rPr lang="en-US" altLang="zh-CN" sz="5400" b="1" dirty="0">
                <a:ln w="0"/>
                <a:solidFill>
                  <a:schemeClr val="tx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zh-CN" altLang="en-US" sz="5400" b="1" dirty="0">
                <a:ln w="0"/>
                <a:solidFill>
                  <a:schemeClr val="tx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元素化合物</a:t>
            </a:r>
            <a:r>
              <a:rPr lang="en-US" altLang="zh-CN" sz="6000" b="1" dirty="0">
                <a:ln w="0"/>
                <a:solidFill>
                  <a:schemeClr val="tx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a:t>
            </a:r>
          </a:p>
          <a:p>
            <a:pPr algn="l">
              <a:lnSpc>
                <a:spcPct val="130000"/>
              </a:lnSpc>
            </a:pPr>
            <a:endParaRPr lang="en-US" altLang="zh-CN" sz="6000" b="1" dirty="0">
              <a:ln w="0"/>
              <a:solidFill>
                <a:schemeClr val="tx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l">
              <a:lnSpc>
                <a:spcPct val="130000"/>
              </a:lnSpc>
            </a:pPr>
            <a:r>
              <a:rPr lang="en-US" altLang="zh-CN" sz="6000" b="1" dirty="0">
                <a:ln w="0"/>
                <a:solidFill>
                  <a:schemeClr val="tx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p>
        </p:txBody>
      </p:sp>
      <p:grpSp>
        <p:nvGrpSpPr>
          <p:cNvPr id="29" name="组合 28"/>
          <p:cNvGrpSpPr/>
          <p:nvPr/>
        </p:nvGrpSpPr>
        <p:grpSpPr>
          <a:xfrm>
            <a:off x="8694355" y="2438296"/>
            <a:ext cx="2021367" cy="2203198"/>
            <a:chOff x="1549501" y="3558594"/>
            <a:chExt cx="1466688" cy="1598623"/>
          </a:xfrm>
        </p:grpSpPr>
        <p:sp>
          <p:nvSpPr>
            <p:cNvPr id="30" name="矩形 10"/>
            <p:cNvSpPr>
              <a:spLocks noChangeAspect="1"/>
            </p:cNvSpPr>
            <p:nvPr>
              <p:custDataLst>
                <p:tags r:id="rId2"/>
              </p:custDataLst>
            </p:nvPr>
          </p:nvSpPr>
          <p:spPr>
            <a:xfrm>
              <a:off x="1549501" y="3645756"/>
              <a:ext cx="1277901" cy="139200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3200">
                <a:cs typeface="+mn-ea"/>
                <a:sym typeface="+mn-lt"/>
              </a:endParaRPr>
            </a:p>
          </p:txBody>
        </p:sp>
        <p:sp>
          <p:nvSpPr>
            <p:cNvPr id="32" name="矩形 10"/>
            <p:cNvSpPr>
              <a:spLocks noChangeAspect="1"/>
            </p:cNvSpPr>
            <p:nvPr>
              <p:custDataLst>
                <p:tags r:id="rId3"/>
              </p:custDataLst>
            </p:nvPr>
          </p:nvSpPr>
          <p:spPr>
            <a:xfrm>
              <a:off x="1549822" y="3558594"/>
              <a:ext cx="1466367" cy="159862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prstClr val="white"/>
                </a:solidFill>
                <a:cs typeface="+mn-ea"/>
                <a:sym typeface="+mn-lt"/>
              </a:endParaRPr>
            </a:p>
          </p:txBody>
        </p:sp>
      </p:grpSp>
      <p:pic>
        <p:nvPicPr>
          <p:cNvPr id="26" name="图片 25"/>
          <p:cNvPicPr>
            <a:picLocks noChangeAspect="1"/>
          </p:cNvPicPr>
          <p:nvPr>
            <p:custDataLst>
              <p:tags r:id="rId1"/>
            </p:custDataLst>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l="17691" t="6491" r="18266" b="7910"/>
          <a:stretch>
            <a:fillRect/>
          </a:stretch>
        </p:blipFill>
        <p:spPr>
          <a:xfrm>
            <a:off x="8795599" y="2682992"/>
            <a:ext cx="1818356" cy="1712962"/>
          </a:xfrm>
          <a:prstGeom prst="rect">
            <a:avLst/>
          </a:prstGeom>
        </p:spPr>
      </p:pic>
    </p:spTree>
  </p:cSld>
  <p:clrMapOvr>
    <a:masterClrMapping/>
  </p:clrMapOvr>
  <p:transition/>
  <p:timing>
    <p:tnLst>
      <p:par>
        <p:cTn id="1" dur="indefinite" restart="never" nodeType="tmRoot"/>
      </p:par>
    </p:tnLst>
    <p:bldLst>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286933"/>
            <a:ext cx="11654075" cy="3761105"/>
          </a:xfrm>
          <a:prstGeom prst="rect">
            <a:avLst/>
          </a:prstGeom>
        </p:spPr>
        <p:txBody>
          <a:bodyPr wrap="square" lIns="121898" tIns="60948" rIns="121898" bIns="60948">
            <a:spAutoFit/>
          </a:bodyPr>
          <a:lstStyle/>
          <a:p>
            <a:pPr algn="just">
              <a:lnSpc>
                <a:spcPct val="170000"/>
              </a:lnSpc>
              <a:spcAft>
                <a:spcPts val="0"/>
              </a:spcAft>
              <a:tabLst>
                <a:tab pos="2700655" algn="l"/>
              </a:tabLst>
            </a:pPr>
            <a:r>
              <a:rPr lang="en-US" altLang="zh-CN" sz="2600" b="1" kern="100" dirty="0">
                <a:latin typeface="Times New Roman" panose="02020603050405020304"/>
                <a:cs typeface="Courier New" panose="02070309020205020404"/>
              </a:rPr>
              <a:t>(1)</a:t>
            </a:r>
            <a:r>
              <a:rPr lang="zh-CN" altLang="zh-CN" sz="2600" b="1" kern="100" dirty="0">
                <a:latin typeface="Times New Roman" panose="02020603050405020304"/>
                <a:cs typeface="Times New Roman" panose="02020603050405020304"/>
              </a:rPr>
              <a:t>过量的</a:t>
            </a:r>
            <a:r>
              <a:rPr lang="en-US" altLang="zh-CN" sz="2600" b="1" kern="100" dirty="0">
                <a:latin typeface="Times New Roman" panose="02020603050405020304"/>
                <a:cs typeface="Courier New" panose="02070309020205020404"/>
              </a:rPr>
              <a:t>Fe</a:t>
            </a:r>
            <a:r>
              <a:rPr lang="zh-CN" altLang="zh-CN" sz="2600" b="1" kern="100" dirty="0">
                <a:latin typeface="Times New Roman" panose="02020603050405020304"/>
                <a:cs typeface="Times New Roman" panose="02020603050405020304"/>
              </a:rPr>
              <a:t>与</a:t>
            </a:r>
            <a:r>
              <a:rPr lang="en-US" altLang="zh-CN" sz="2600" b="1" kern="100" dirty="0">
                <a:latin typeface="Times New Roman" panose="02020603050405020304"/>
                <a:cs typeface="Courier New" panose="02070309020205020404"/>
              </a:rPr>
              <a:t>Cl</a:t>
            </a:r>
            <a:r>
              <a:rPr lang="en-US" altLang="zh-CN" sz="2600" b="1" kern="100" baseline="-250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反应生成物为</a:t>
            </a:r>
            <a:r>
              <a:rPr lang="en-US" altLang="zh-CN" sz="2600" b="1" kern="100" dirty="0">
                <a:latin typeface="Times New Roman" panose="02020603050405020304"/>
                <a:cs typeface="Courier New" panose="02070309020205020404"/>
              </a:rPr>
              <a:t>________</a:t>
            </a:r>
            <a:r>
              <a:rPr lang="zh-CN" altLang="zh-CN" sz="2600" b="1" kern="100" dirty="0">
                <a:latin typeface="Times New Roman" panose="02020603050405020304"/>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70000"/>
              </a:lnSpc>
              <a:spcAft>
                <a:spcPts val="0"/>
              </a:spcAft>
              <a:tabLst>
                <a:tab pos="2700655" algn="l"/>
              </a:tabLst>
            </a:pPr>
            <a:r>
              <a:rPr lang="en-US" altLang="zh-CN" sz="2600" b="1" kern="1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铁在潮湿的空气中生成的铁锈的主要成分是</a:t>
            </a:r>
            <a:r>
              <a:rPr lang="en-US" altLang="zh-CN" sz="2600" b="1" kern="100" dirty="0">
                <a:latin typeface="Times New Roman" panose="02020603050405020304"/>
                <a:cs typeface="Courier New" panose="02070309020205020404"/>
              </a:rPr>
              <a:t>________</a:t>
            </a:r>
            <a:r>
              <a:rPr lang="zh-CN" altLang="zh-CN" sz="2600" b="1" kern="100" dirty="0">
                <a:latin typeface="Times New Roman" panose="02020603050405020304"/>
                <a:cs typeface="Times New Roman" panose="02020603050405020304"/>
              </a:rPr>
              <a:t>，而铁在纯氧中燃烧的产物是</a:t>
            </a:r>
            <a:r>
              <a:rPr lang="en-US" altLang="zh-CN" sz="2600" b="1" kern="100" dirty="0">
                <a:latin typeface="Times New Roman" panose="02020603050405020304"/>
                <a:cs typeface="Courier New" panose="02070309020205020404"/>
              </a:rPr>
              <a:t>________</a:t>
            </a:r>
            <a:r>
              <a:rPr lang="zh-CN" altLang="zh-CN" sz="2600" b="1" kern="100" dirty="0">
                <a:latin typeface="Times New Roman" panose="02020603050405020304"/>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70000"/>
              </a:lnSpc>
              <a:spcAft>
                <a:spcPts val="0"/>
              </a:spcAft>
              <a:tabLst>
                <a:tab pos="2700655" algn="l"/>
              </a:tabLst>
            </a:pPr>
            <a:r>
              <a:rPr lang="en-US" altLang="zh-CN" sz="2600" b="1" kern="100" dirty="0">
                <a:latin typeface="Times New Roman" panose="02020603050405020304"/>
                <a:cs typeface="Courier New" panose="02070309020205020404"/>
              </a:rPr>
              <a:t>(3)</a:t>
            </a:r>
            <a:r>
              <a:rPr lang="zh-CN" altLang="zh-CN" sz="2600" b="1" kern="100" dirty="0">
                <a:latin typeface="Times New Roman" panose="02020603050405020304"/>
                <a:cs typeface="Times New Roman" panose="02020603050405020304"/>
              </a:rPr>
              <a:t>在电化学中铁作负极时电极反应式为</a:t>
            </a:r>
            <a:r>
              <a:rPr lang="en-US" altLang="zh-CN" sz="2600" b="1" kern="100" dirty="0" smtClean="0">
                <a:latin typeface="Times New Roman" panose="02020603050405020304"/>
                <a:cs typeface="Courier New" panose="02070309020205020404"/>
              </a:rPr>
              <a:t>____________________________</a:t>
            </a:r>
            <a:r>
              <a:rPr lang="zh-CN" altLang="zh-CN" sz="2600" b="1" kern="100" dirty="0">
                <a:latin typeface="Times New Roman" panose="02020603050405020304"/>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70000"/>
              </a:lnSpc>
              <a:spcAft>
                <a:spcPts val="0"/>
              </a:spcAft>
              <a:tabLst>
                <a:tab pos="2700655" algn="l"/>
              </a:tabLst>
            </a:pPr>
            <a:r>
              <a:rPr lang="en-US" altLang="zh-CN" sz="2600" b="1" kern="100" dirty="0">
                <a:latin typeface="Times New Roman" panose="02020603050405020304"/>
                <a:cs typeface="Courier New" panose="02070309020205020404"/>
              </a:rPr>
              <a:t>(4)</a:t>
            </a:r>
            <a:r>
              <a:rPr lang="zh-CN" altLang="zh-CN" sz="2600" b="1" kern="100" dirty="0">
                <a:latin typeface="Times New Roman" panose="02020603050405020304"/>
                <a:cs typeface="Times New Roman" panose="02020603050405020304"/>
              </a:rPr>
              <a:t>铁与卤素单质</a:t>
            </a:r>
            <a:r>
              <a:rPr lang="en-US" altLang="zh-CN" sz="2600" b="1" kern="100" dirty="0">
                <a:latin typeface="Times New Roman" panose="02020603050405020304"/>
                <a:cs typeface="Courier New" panose="02070309020205020404"/>
              </a:rPr>
              <a:t>Cl</a:t>
            </a:r>
            <a:r>
              <a:rPr lang="en-US" altLang="zh-CN" sz="2600" b="1" kern="100" baseline="-250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Br</a:t>
            </a:r>
            <a:r>
              <a:rPr lang="en-US" altLang="zh-CN" sz="2600" b="1" kern="100" baseline="-250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I</a:t>
            </a:r>
            <a:r>
              <a:rPr lang="en-US" altLang="zh-CN" sz="2600" b="1" kern="100" baseline="-250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反应，产物中铁的化合价是否相同？并说明原因？</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endParaRPr lang="zh-CN" altLang="zh-CN" sz="1050" kern="100" dirty="0">
              <a:effectLst/>
              <a:latin typeface="宋体" panose="02010600030101010101" pitchFamily="2" charset="-122"/>
              <a:cs typeface="Courier New" panose="02070309020205020404"/>
            </a:endParaRPr>
          </a:p>
        </p:txBody>
      </p:sp>
      <p:pic>
        <p:nvPicPr>
          <p:cNvPr id="2050" name="Picture 2" descr="微思考"/>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388" y="937723"/>
            <a:ext cx="1276446" cy="38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rcRect t="22595"/>
          <a:stretch>
            <a:fillRect/>
          </a:stretch>
        </p:blipFill>
        <p:spPr>
          <a:xfrm>
            <a:off x="577850" y="1222375"/>
            <a:ext cx="11362690" cy="2462530"/>
          </a:xfrm>
          <a:prstGeom prst="rect">
            <a:avLst/>
          </a:prstGeom>
        </p:spPr>
      </p:pic>
      <p:pic>
        <p:nvPicPr>
          <p:cNvPr id="2" name="图片 1"/>
          <p:cNvPicPr>
            <a:picLocks noChangeAspect="1"/>
          </p:cNvPicPr>
          <p:nvPr/>
        </p:nvPicPr>
        <p:blipFill>
          <a:blip r:embed="rId4">
            <a:lum bright="-12000" contrast="48000"/>
          </a:blip>
          <a:stretch>
            <a:fillRect/>
          </a:stretch>
        </p:blipFill>
        <p:spPr>
          <a:xfrm>
            <a:off x="1014095" y="503555"/>
            <a:ext cx="5471795" cy="3906520"/>
          </a:xfrm>
          <a:prstGeom prst="rect">
            <a:avLst/>
          </a:prstGeom>
          <a:ln>
            <a:solidFill>
              <a:schemeClr val="accent1"/>
            </a:solidFill>
          </a:ln>
        </p:spPr>
      </p:pic>
      <p:graphicFrame>
        <p:nvGraphicFramePr>
          <p:cNvPr id="9" name="对象 8"/>
          <p:cNvGraphicFramePr>
            <a:graphicFrameLocks noChangeAspect="1"/>
          </p:cNvGraphicFramePr>
          <p:nvPr/>
        </p:nvGraphicFramePr>
        <p:xfrm>
          <a:off x="6611779" y="503787"/>
          <a:ext cx="5329237" cy="792163"/>
        </p:xfrm>
        <a:graphic>
          <a:graphicData uri="http://schemas.openxmlformats.org/presentationml/2006/ole">
            <mc:AlternateContent xmlns:mc="http://schemas.openxmlformats.org/markup-compatibility/2006">
              <mc:Choice xmlns:v="urn:schemas-microsoft-com:vml" Requires="v">
                <p:oleObj spid="_x0000_s5272" name="文档" r:id="rId5" imgW="5339715" imgH="795020" progId="Word.Document.12">
                  <p:embed/>
                </p:oleObj>
              </mc:Choice>
              <mc:Fallback>
                <p:oleObj name="文档" r:id="rId5" imgW="5339715" imgH="795020" progId="Word.Document.12">
                  <p:embed/>
                  <p:pic>
                    <p:nvPicPr>
                      <p:cNvPr id="0" name="图片 5268"/>
                      <p:cNvPicPr/>
                      <p:nvPr/>
                    </p:nvPicPr>
                    <p:blipFill>
                      <a:blip r:embed="rId6"/>
                      <a:stretch>
                        <a:fillRect/>
                      </a:stretch>
                    </p:blipFill>
                    <p:spPr>
                      <a:xfrm>
                        <a:off x="6611779" y="503787"/>
                        <a:ext cx="5329237" cy="79216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54305" y="396875"/>
            <a:ext cx="4800600" cy="2336165"/>
          </a:xfrm>
          <a:prstGeom prst="rect">
            <a:avLst/>
          </a:prstGeom>
        </p:spPr>
        <p:txBody>
          <a:bodyPr wrap="square" lIns="121898" tIns="60948" rIns="121898" bIns="60948">
            <a:spAutoFit/>
          </a:bodyPr>
          <a:lstStyle/>
          <a:p>
            <a:pPr marL="252095" indent="-252095" algn="just">
              <a:lnSpc>
                <a:spcPct val="150000"/>
              </a:lnSpc>
              <a:spcAft>
                <a:spcPts val="0"/>
              </a:spcAft>
              <a:tabLst>
                <a:tab pos="2700655" algn="l"/>
              </a:tabLst>
            </a:pPr>
            <a:r>
              <a:rPr lang="en-US" altLang="zh-CN" sz="2400" kern="100" dirty="0">
                <a:latin typeface="Times New Roman" panose="02020603050405020304"/>
                <a:ea typeface="微软雅黑" panose="020B0503020204020204" charset="-122"/>
                <a:cs typeface="Courier New" panose="02070309020205020404"/>
              </a:rPr>
              <a:t>2.</a:t>
            </a:r>
            <a:r>
              <a:rPr lang="zh-CN" altLang="zh-CN" sz="2400" kern="100" dirty="0">
                <a:latin typeface="Times New Roman" panose="02020603050405020304"/>
                <a:ea typeface="微软雅黑" panose="020B0503020204020204" charset="-122"/>
                <a:cs typeface="Times New Roman" panose="02020603050405020304"/>
              </a:rPr>
              <a:t>某化学兴趣小组利用如图装置进行</a:t>
            </a:r>
            <a:r>
              <a:rPr lang="en-US" altLang="zh-CN" sz="2400" kern="100" dirty="0">
                <a:latin typeface="宋体" panose="02010600030101010101" pitchFamily="2" charset="-122"/>
                <a:ea typeface="微软雅黑" panose="020B0503020204020204" charset="-122"/>
                <a:cs typeface="Times New Roman" panose="02020603050405020304"/>
              </a:rPr>
              <a:t>“</a:t>
            </a:r>
            <a:r>
              <a:rPr lang="zh-CN" altLang="zh-CN" sz="2400" kern="100" dirty="0">
                <a:latin typeface="Times New Roman" panose="02020603050405020304"/>
                <a:ea typeface="微软雅黑" panose="020B0503020204020204" charset="-122"/>
                <a:cs typeface="Times New Roman" panose="02020603050405020304"/>
              </a:rPr>
              <a:t>铁与水蒸气反应</a:t>
            </a:r>
            <a:r>
              <a:rPr lang="en-US" altLang="zh-CN" sz="2400" kern="100" dirty="0">
                <a:latin typeface="宋体" panose="02010600030101010101" pitchFamily="2" charset="-122"/>
                <a:ea typeface="微软雅黑" panose="020B0503020204020204" charset="-122"/>
                <a:cs typeface="Times New Roman" panose="02020603050405020304"/>
              </a:rPr>
              <a:t>”</a:t>
            </a:r>
            <a:r>
              <a:rPr lang="zh-CN" altLang="zh-CN" sz="2400" kern="100" dirty="0">
                <a:latin typeface="Times New Roman" panose="02020603050405020304"/>
                <a:ea typeface="微软雅黑" panose="020B0503020204020204" charset="-122"/>
                <a:cs typeface="Times New Roman" panose="02020603050405020304"/>
              </a:rPr>
              <a:t>的实验，并检验产物的性质，下列说法正确的是</a:t>
            </a:r>
            <a:r>
              <a:rPr lang="en-US" altLang="zh-CN" sz="2400" kern="100" dirty="0">
                <a:latin typeface="Times New Roman" panose="02020603050405020304"/>
                <a:ea typeface="微软雅黑" panose="020B0503020204020204" charset="-122"/>
                <a:cs typeface="Courier New" panose="02070309020205020404"/>
              </a:rPr>
              <a:t>(</a:t>
            </a:r>
            <a:r>
              <a:rPr lang="zh-CN" altLang="zh-CN" sz="2400" kern="100" dirty="0">
                <a:latin typeface="Times New Roman" panose="02020603050405020304"/>
                <a:ea typeface="微软雅黑" panose="020B0503020204020204" charset="-122"/>
                <a:cs typeface="Times New Roman" panose="02020603050405020304"/>
              </a:rPr>
              <a:t>　　</a:t>
            </a:r>
            <a:r>
              <a:rPr lang="en-US" altLang="zh-CN" sz="2400" kern="100" dirty="0" smtClean="0">
                <a:latin typeface="Times New Roman" panose="02020603050405020304"/>
                <a:ea typeface="微软雅黑" panose="020B0503020204020204" charset="-122"/>
                <a:cs typeface="Courier New" panose="02070309020205020404"/>
              </a:rPr>
              <a:t>)</a:t>
            </a:r>
          </a:p>
        </p:txBody>
      </p:sp>
      <p:sp>
        <p:nvSpPr>
          <p:cNvPr id="5" name="矩形 4"/>
          <p:cNvSpPr/>
          <p:nvPr/>
        </p:nvSpPr>
        <p:spPr>
          <a:xfrm>
            <a:off x="1622639" y="2179227"/>
            <a:ext cx="476250" cy="583565"/>
          </a:xfrm>
          <a:prstGeom prst="rect">
            <a:avLst/>
          </a:prstGeom>
        </p:spPr>
        <p:txBody>
          <a:bodyPr wrap="none">
            <a:spAutoFit/>
          </a:bodyPr>
          <a:lstStyle/>
          <a:p>
            <a:pPr lvl="0" defTabSz="1088390"/>
            <a:r>
              <a:rPr lang="en-US" altLang="zh-CN" sz="32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2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10242" name="Picture 2" descr="RJ22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4905" y="163830"/>
            <a:ext cx="7160895" cy="364617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 name="对象 1"/>
          <p:cNvGraphicFramePr>
            <a:graphicFrameLocks noChangeAspect="1"/>
          </p:cNvGraphicFramePr>
          <p:nvPr/>
        </p:nvGraphicFramePr>
        <p:xfrm>
          <a:off x="222865" y="3911947"/>
          <a:ext cx="11360785" cy="2540000"/>
        </p:xfrm>
        <a:graphic>
          <a:graphicData uri="http://schemas.openxmlformats.org/presentationml/2006/ole">
            <mc:AlternateContent xmlns:mc="http://schemas.openxmlformats.org/markup-compatibility/2006">
              <mc:Choice xmlns:v="urn:schemas-microsoft-com:vml" Requires="v">
                <p:oleObj spid="_x0000_s10273" name="Document" r:id="rId4" imgW="11493500" imgH="2578100" progId="Word.Document.8">
                  <p:embed/>
                </p:oleObj>
              </mc:Choice>
              <mc:Fallback>
                <p:oleObj name="Document" r:id="rId4" imgW="11493500" imgH="2578100" progId="Word.Document.8">
                  <p:embed/>
                  <p:pic>
                    <p:nvPicPr>
                      <p:cNvPr id="0" name="图片 10269"/>
                      <p:cNvPicPr/>
                      <p:nvPr/>
                    </p:nvPicPr>
                    <p:blipFill>
                      <a:blip r:embed="rId5"/>
                      <a:stretch>
                        <a:fillRect/>
                      </a:stretch>
                    </p:blipFill>
                    <p:spPr>
                      <a:xfrm>
                        <a:off x="222865" y="3911947"/>
                        <a:ext cx="11360785" cy="25400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1481455" y="763270"/>
          <a:ext cx="9964420" cy="2588895"/>
        </p:xfrm>
        <a:graphic>
          <a:graphicData uri="http://schemas.openxmlformats.org/presentationml/2006/ole">
            <mc:AlternateContent xmlns:mc="http://schemas.openxmlformats.org/markup-compatibility/2006">
              <mc:Choice xmlns:v="urn:schemas-microsoft-com:vml" Requires="v">
                <p:oleObj spid="_x0000_s11266" name="Document" r:id="rId3" imgW="11649075" imgH="3036570" progId="Word.Document.8">
                  <p:embed/>
                </p:oleObj>
              </mc:Choice>
              <mc:Fallback>
                <p:oleObj name="Document" r:id="rId3" imgW="11649075" imgH="3036570" progId="Word.Document.8">
                  <p:embed/>
                  <p:pic>
                    <p:nvPicPr>
                      <p:cNvPr id="0" name="图片 6176"/>
                      <p:cNvPicPr/>
                      <p:nvPr/>
                    </p:nvPicPr>
                    <p:blipFill>
                      <a:blip r:embed="rId4"/>
                      <a:stretch>
                        <a:fillRect/>
                      </a:stretch>
                    </p:blipFill>
                    <p:spPr>
                      <a:xfrm>
                        <a:off x="1481455" y="763270"/>
                        <a:ext cx="9964420" cy="2588895"/>
                      </a:xfrm>
                      <a:prstGeom prst="rect">
                        <a:avLst/>
                      </a:prstGeom>
                    </p:spPr>
                  </p:pic>
                </p:oleObj>
              </mc:Fallback>
            </mc:AlternateContent>
          </a:graphicData>
        </a:graphic>
      </p:graphicFrame>
      <p:pic>
        <p:nvPicPr>
          <p:cNvPr id="6" name="图片 5"/>
          <p:cNvPicPr>
            <a:picLocks noChangeAspect="1"/>
          </p:cNvPicPr>
          <p:nvPr/>
        </p:nvPicPr>
        <p:blipFill>
          <a:blip r:embed="rId5">
            <a:grayscl/>
          </a:blip>
          <a:srcRect l="12661" t="73499" r="40237"/>
          <a:stretch>
            <a:fillRect/>
          </a:stretch>
        </p:blipFill>
        <p:spPr>
          <a:xfrm>
            <a:off x="1273175" y="3768090"/>
            <a:ext cx="4861560" cy="1772920"/>
          </a:xfrm>
          <a:prstGeom prst="rect">
            <a:avLst/>
          </a:prstGeom>
        </p:spPr>
      </p:pic>
      <p:sp>
        <p:nvSpPr>
          <p:cNvPr id="7" name="文本框 6"/>
          <p:cNvSpPr txBox="1"/>
          <p:nvPr/>
        </p:nvSpPr>
        <p:spPr>
          <a:xfrm>
            <a:off x="1271905" y="916305"/>
            <a:ext cx="4064000" cy="1814830"/>
          </a:xfrm>
          <a:prstGeom prst="rect">
            <a:avLst/>
          </a:prstGeom>
          <a:noFill/>
        </p:spPr>
        <p:txBody>
          <a:bodyPr wrap="square" rtlCol="0">
            <a:spAutoFit/>
          </a:bodyPr>
          <a:lstStyle/>
          <a:p>
            <a:r>
              <a:rPr lang="zh-CN" altLang="en-US" sz="2800">
                <a:effectLst>
                  <a:outerShdw blurRad="38100" dist="38100" dir="2700000" algn="tl">
                    <a:srgbClr val="000000">
                      <a:alpha val="43137"/>
                    </a:srgbClr>
                  </a:outerShdw>
                </a:effectLst>
              </a:rPr>
              <a:t>与</a:t>
            </a:r>
          </a:p>
          <a:p>
            <a:r>
              <a:rPr lang="zh-CN" altLang="en-US" sz="2800">
                <a:effectLst>
                  <a:outerShdw blurRad="38100" dist="38100" dir="2700000" algn="tl">
                    <a:srgbClr val="000000">
                      <a:alpha val="43137"/>
                    </a:srgbClr>
                  </a:outerShdw>
                </a:effectLst>
              </a:rPr>
              <a:t>酸</a:t>
            </a:r>
          </a:p>
          <a:p>
            <a:r>
              <a:rPr lang="zh-CN" altLang="en-US" sz="2800">
                <a:effectLst>
                  <a:outerShdw blurRad="38100" dist="38100" dir="2700000" algn="tl">
                    <a:srgbClr val="000000">
                      <a:alpha val="43137"/>
                    </a:srgbClr>
                  </a:outerShdw>
                </a:effectLst>
              </a:rPr>
              <a:t>反</a:t>
            </a:r>
          </a:p>
          <a:p>
            <a:r>
              <a:rPr lang="zh-CN" altLang="en-US" sz="2800">
                <a:effectLst>
                  <a:outerShdw blurRad="38100" dist="38100" dir="2700000" algn="tl">
                    <a:srgbClr val="000000">
                      <a:alpha val="43137"/>
                    </a:srgbClr>
                  </a:outerShdw>
                </a:effectLst>
              </a:rPr>
              <a:t>应</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grayscl/>
          </a:blip>
          <a:srcRect l="15542" r="23821"/>
          <a:stretch>
            <a:fillRect/>
          </a:stretch>
        </p:blipFill>
        <p:spPr>
          <a:xfrm>
            <a:off x="1130300" y="1896110"/>
            <a:ext cx="5146675" cy="3577590"/>
          </a:xfrm>
          <a:prstGeom prst="rect">
            <a:avLst/>
          </a:prstGeom>
        </p:spPr>
      </p:pic>
      <p:sp>
        <p:nvSpPr>
          <p:cNvPr id="3" name="文本框 2"/>
          <p:cNvSpPr txBox="1"/>
          <p:nvPr/>
        </p:nvSpPr>
        <p:spPr>
          <a:xfrm>
            <a:off x="493395" y="564515"/>
            <a:ext cx="4064000" cy="491490"/>
          </a:xfrm>
          <a:prstGeom prst="rect">
            <a:avLst/>
          </a:prstGeom>
          <a:noFill/>
        </p:spPr>
        <p:txBody>
          <a:bodyPr wrap="square" rtlCol="0">
            <a:spAutoFit/>
          </a:bodyPr>
          <a:lstStyle/>
          <a:p>
            <a:pPr algn="l">
              <a:buClrTx/>
              <a:buSzTx/>
              <a:buFontTx/>
            </a:pPr>
            <a:r>
              <a:rPr lang="zh-CN" altLang="zh-CN" sz="2600" b="1" kern="100" dirty="0">
                <a:latin typeface="Times New Roman" panose="02020603050405020304"/>
                <a:ea typeface="黑体" panose="02010609060101010101" charset="-122"/>
                <a:cs typeface="Times New Roman" panose="02020603050405020304"/>
              </a:rPr>
              <a:t>4、制备与用途</a:t>
            </a:r>
          </a:p>
        </p:txBody>
      </p:sp>
      <p:sp>
        <p:nvSpPr>
          <p:cNvPr id="4" name="文本框 3"/>
          <p:cNvSpPr txBox="1"/>
          <p:nvPr/>
        </p:nvSpPr>
        <p:spPr>
          <a:xfrm>
            <a:off x="1875790" y="1178560"/>
            <a:ext cx="7817485" cy="460375"/>
          </a:xfrm>
          <a:prstGeom prst="rect">
            <a:avLst/>
          </a:prstGeom>
          <a:noFill/>
        </p:spPr>
        <p:txBody>
          <a:bodyPr wrap="square" rtlCol="0">
            <a:spAutoFit/>
          </a:bodyPr>
          <a:lstStyle/>
          <a:p>
            <a:r>
              <a:rPr lang="zh-CN" altLang="en-US" sz="2400" b="1"/>
              <a:t>高炉炼铁：焦炭还原氧化铁</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8445" y="200660"/>
            <a:ext cx="4064000" cy="460375"/>
          </a:xfrm>
          <a:prstGeom prst="rect">
            <a:avLst/>
          </a:prstGeom>
          <a:noFill/>
        </p:spPr>
        <p:txBody>
          <a:bodyPr wrap="square" rtlCol="0">
            <a:spAutoFit/>
          </a:bodyPr>
          <a:lstStyle/>
          <a:p>
            <a:r>
              <a:rPr lang="zh-CN" altLang="en-US" sz="2400" b="1">
                <a:solidFill>
                  <a:srgbClr val="C00000"/>
                </a:solidFill>
                <a:effectLst>
                  <a:outerShdw blurRad="38100" dist="38100" dir="2700000" algn="tl">
                    <a:srgbClr val="000000">
                      <a:alpha val="43137"/>
                    </a:srgbClr>
                  </a:outerShdw>
                </a:effectLst>
              </a:rPr>
              <a:t>二、铁的氧化物</a:t>
            </a:r>
          </a:p>
        </p:txBody>
      </p:sp>
      <p:sp>
        <p:nvSpPr>
          <p:cNvPr id="5" name="矩形 4"/>
          <p:cNvSpPr/>
          <p:nvPr/>
        </p:nvSpPr>
        <p:spPr>
          <a:xfrm>
            <a:off x="260418" y="829766"/>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铁氧化物的物理性质</a:t>
            </a:r>
            <a:endParaRPr lang="zh-CN" altLang="zh-CN" sz="1050" kern="100" dirty="0">
              <a:effectLst/>
              <a:latin typeface="宋体" panose="02010600030101010101" pitchFamily="2" charset="-122"/>
              <a:cs typeface="Courier New" panose="02070309020205020404"/>
            </a:endParaRPr>
          </a:p>
        </p:txBody>
      </p:sp>
      <p:graphicFrame>
        <p:nvGraphicFramePr>
          <p:cNvPr id="6" name="表格 5"/>
          <p:cNvGraphicFramePr>
            <a:graphicFrameLocks noGrp="1"/>
          </p:cNvGraphicFramePr>
          <p:nvPr/>
        </p:nvGraphicFramePr>
        <p:xfrm>
          <a:off x="1079698" y="1609328"/>
          <a:ext cx="10153126" cy="2971800"/>
        </p:xfrm>
        <a:graphic>
          <a:graphicData uri="http://schemas.openxmlformats.org/drawingml/2006/table">
            <a:tbl>
              <a:tblPr/>
              <a:tblGrid>
                <a:gridCol w="2121548">
                  <a:extLst>
                    <a:ext uri="{9D8B030D-6E8A-4147-A177-3AD203B41FA5}">
                      <a16:colId xmlns:a16="http://schemas.microsoft.com/office/drawing/2014/main" val="20000"/>
                    </a:ext>
                  </a:extLst>
                </a:gridCol>
                <a:gridCol w="2955015">
                  <a:extLst>
                    <a:ext uri="{9D8B030D-6E8A-4147-A177-3AD203B41FA5}">
                      <a16:colId xmlns:a16="http://schemas.microsoft.com/office/drawing/2014/main" val="20001"/>
                    </a:ext>
                  </a:extLst>
                </a:gridCol>
                <a:gridCol w="2500397">
                  <a:extLst>
                    <a:ext uri="{9D8B030D-6E8A-4147-A177-3AD203B41FA5}">
                      <a16:colId xmlns:a16="http://schemas.microsoft.com/office/drawing/2014/main" val="20002"/>
                    </a:ext>
                  </a:extLst>
                </a:gridCol>
                <a:gridCol w="2576166">
                  <a:extLst>
                    <a:ext uri="{9D8B030D-6E8A-4147-A177-3AD203B41FA5}">
                      <a16:colId xmlns:a16="http://schemas.microsoft.com/office/drawing/2014/main" val="20003"/>
                    </a:ext>
                  </a:extLst>
                </a:gridCol>
              </a:tblGrid>
              <a:tr h="590465">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charset="-122"/>
                          <a:cs typeface="Times New Roman" panose="02020603050405020304"/>
                        </a:rPr>
                        <a:t>化学式</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charset="-122"/>
                          <a:cs typeface="Courier New" panose="02070309020205020404"/>
                        </a:rPr>
                        <a:t>FeO</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charset="-122"/>
                          <a:cs typeface="Courier New" panose="02070309020205020404"/>
                        </a:rPr>
                        <a:t>Fe</a:t>
                      </a:r>
                      <a:r>
                        <a:rPr lang="en-US" sz="2600" kern="100" baseline="-25000">
                          <a:effectLst/>
                          <a:latin typeface="Times New Roman" panose="02020603050405020304"/>
                          <a:ea typeface="微软雅黑" panose="020B0503020204020204" charset="-122"/>
                          <a:cs typeface="Courier New" panose="02070309020205020404"/>
                        </a:rPr>
                        <a:t>2</a:t>
                      </a:r>
                      <a:r>
                        <a:rPr lang="en-US" sz="2600" kern="100">
                          <a:effectLst/>
                          <a:latin typeface="Times New Roman" panose="02020603050405020304"/>
                          <a:ea typeface="微软雅黑" panose="020B0503020204020204" charset="-122"/>
                          <a:cs typeface="Courier New" panose="02070309020205020404"/>
                        </a:rPr>
                        <a:t>O</a:t>
                      </a:r>
                      <a:r>
                        <a:rPr lang="en-US" sz="2600" kern="100" baseline="-25000">
                          <a:effectLst/>
                          <a:latin typeface="Times New Roman" panose="02020603050405020304"/>
                          <a:ea typeface="微软雅黑" panose="020B0503020204020204" charset="-122"/>
                          <a:cs typeface="Courier New" panose="02070309020205020404"/>
                        </a:rPr>
                        <a:t>3</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charset="-122"/>
                          <a:cs typeface="Courier New" panose="02070309020205020404"/>
                        </a:rPr>
                        <a:t>Fe</a:t>
                      </a:r>
                      <a:r>
                        <a:rPr lang="en-US" sz="2600" kern="100" baseline="-25000">
                          <a:effectLst/>
                          <a:latin typeface="Times New Roman" panose="02020603050405020304"/>
                          <a:ea typeface="微软雅黑" panose="020B0503020204020204" charset="-122"/>
                          <a:cs typeface="Courier New" panose="02070309020205020404"/>
                        </a:rPr>
                        <a:t>3</a:t>
                      </a:r>
                      <a:r>
                        <a:rPr lang="en-US" sz="2600" kern="100">
                          <a:effectLst/>
                          <a:latin typeface="Times New Roman" panose="02020603050405020304"/>
                          <a:ea typeface="微软雅黑" panose="020B0503020204020204" charset="-122"/>
                          <a:cs typeface="Courier New" panose="02070309020205020404"/>
                        </a:rPr>
                        <a:t>O</a:t>
                      </a:r>
                      <a:r>
                        <a:rPr lang="en-US" sz="2600" kern="100" baseline="-25000">
                          <a:effectLst/>
                          <a:latin typeface="Times New Roman" panose="02020603050405020304"/>
                          <a:ea typeface="微软雅黑" panose="020B0503020204020204" charset="-122"/>
                          <a:cs typeface="Courier New" panose="02070309020205020404"/>
                        </a:rPr>
                        <a:t>4</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0465">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charset="-122"/>
                          <a:cs typeface="Times New Roman" panose="02020603050405020304"/>
                        </a:rPr>
                        <a:t>俗称</a:t>
                      </a:r>
                      <a:endParaRPr lang="zh-CN" sz="2600" kern="100" dirty="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charset="-122"/>
                          <a:cs typeface="Times New Roman" panose="02020603050405020304"/>
                        </a:rPr>
                        <a:t>—</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dirty="0">
                          <a:effectLst/>
                          <a:latin typeface="Times New Roman" panose="02020603050405020304"/>
                          <a:cs typeface="Courier New" panose="02070309020205020404"/>
                        </a:rPr>
                        <a:t> </a:t>
                      </a:r>
                      <a:endParaRPr lang="zh-CN" sz="2600" kern="100" dirty="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dirty="0">
                          <a:effectLst/>
                          <a:latin typeface="Times New Roman" panose="02020603050405020304"/>
                          <a:ea typeface="微软雅黑" panose="020B0503020204020204" charset="-122"/>
                          <a:cs typeface="Courier New" panose="02070309020205020404"/>
                        </a:rPr>
                        <a:t> </a:t>
                      </a:r>
                      <a:endParaRPr lang="zh-CN" sz="2600" kern="100" dirty="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0465">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charset="-122"/>
                          <a:cs typeface="Times New Roman" panose="02020603050405020304"/>
                        </a:rPr>
                        <a:t>色态</a:t>
                      </a:r>
                      <a:endParaRPr lang="zh-CN" sz="2600" kern="100" dirty="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charset="-122"/>
                          <a:cs typeface="Times New Roman" panose="02020603050405020304"/>
                        </a:rPr>
                        <a:t>黑色粉末</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charset="-122"/>
                          <a:cs typeface="Times New Roman" panose="02020603050405020304"/>
                        </a:rPr>
                        <a:t>黑色晶体</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90465">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charset="-122"/>
                          <a:cs typeface="Times New Roman" panose="02020603050405020304"/>
                        </a:rPr>
                        <a:t>水溶性</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90465">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charset="-122"/>
                          <a:cs typeface="Times New Roman" panose="02020603050405020304"/>
                        </a:rPr>
                        <a:t>铁的价态</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dirty="0">
                          <a:effectLst/>
                          <a:latin typeface="Times New Roman" panose="02020603050405020304"/>
                          <a:ea typeface="微软雅黑" panose="020B0503020204020204" charset="-122"/>
                          <a:cs typeface="Courier New" panose="02070309020205020404"/>
                        </a:rPr>
                        <a:t> </a:t>
                      </a:r>
                      <a:endParaRPr lang="zh-CN" sz="2600" kern="100" dirty="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矩形 6"/>
          <p:cNvSpPr/>
          <p:nvPr/>
        </p:nvSpPr>
        <p:spPr>
          <a:xfrm>
            <a:off x="6912401" y="2323828"/>
            <a:ext cx="851515"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铁红</a:t>
            </a:r>
            <a:endParaRPr lang="zh-CN" altLang="en-US" sz="2600" dirty="0"/>
          </a:p>
        </p:txBody>
      </p:sp>
      <p:sp>
        <p:nvSpPr>
          <p:cNvPr id="8" name="矩形 7"/>
          <p:cNvSpPr/>
          <p:nvPr/>
        </p:nvSpPr>
        <p:spPr>
          <a:xfrm>
            <a:off x="8974041" y="2276872"/>
            <a:ext cx="1851789"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磁性氧化铁</a:t>
            </a:r>
            <a:endParaRPr lang="zh-CN" altLang="en-US" sz="2600" dirty="0"/>
          </a:p>
        </p:txBody>
      </p:sp>
      <p:sp>
        <p:nvSpPr>
          <p:cNvPr id="9" name="矩形 8"/>
          <p:cNvSpPr/>
          <p:nvPr/>
        </p:nvSpPr>
        <p:spPr>
          <a:xfrm>
            <a:off x="6455246" y="2889601"/>
            <a:ext cx="1851789"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红棕色粉末</a:t>
            </a:r>
            <a:endParaRPr lang="zh-CN" altLang="en-US" sz="2600" dirty="0"/>
          </a:p>
        </p:txBody>
      </p:sp>
      <p:sp>
        <p:nvSpPr>
          <p:cNvPr id="10" name="矩形 9"/>
          <p:cNvSpPr/>
          <p:nvPr/>
        </p:nvSpPr>
        <p:spPr>
          <a:xfrm>
            <a:off x="3934966" y="3475043"/>
            <a:ext cx="1518364"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不溶于水</a:t>
            </a:r>
            <a:endParaRPr lang="zh-CN" altLang="en-US" sz="2600" dirty="0"/>
          </a:p>
        </p:txBody>
      </p:sp>
      <p:sp>
        <p:nvSpPr>
          <p:cNvPr id="11" name="矩形 10"/>
          <p:cNvSpPr/>
          <p:nvPr/>
        </p:nvSpPr>
        <p:spPr>
          <a:xfrm>
            <a:off x="6593066" y="3479104"/>
            <a:ext cx="1518364"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不溶于水</a:t>
            </a:r>
            <a:endParaRPr lang="zh-CN" altLang="en-US" sz="2600" dirty="0"/>
          </a:p>
        </p:txBody>
      </p:sp>
      <p:sp>
        <p:nvSpPr>
          <p:cNvPr id="12" name="矩形 11"/>
          <p:cNvSpPr/>
          <p:nvPr/>
        </p:nvSpPr>
        <p:spPr>
          <a:xfrm>
            <a:off x="9179024" y="3466578"/>
            <a:ext cx="1518364"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不溶于水</a:t>
            </a:r>
            <a:endParaRPr lang="zh-CN" altLang="en-US" sz="2600" dirty="0"/>
          </a:p>
        </p:txBody>
      </p:sp>
      <p:sp>
        <p:nvSpPr>
          <p:cNvPr id="13" name="矩形 12"/>
          <p:cNvSpPr/>
          <p:nvPr/>
        </p:nvSpPr>
        <p:spPr>
          <a:xfrm>
            <a:off x="4066456" y="4054255"/>
            <a:ext cx="1018227"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价</a:t>
            </a:r>
            <a:endParaRPr lang="zh-CN" altLang="en-US" sz="2600" dirty="0"/>
          </a:p>
        </p:txBody>
      </p:sp>
      <p:sp>
        <p:nvSpPr>
          <p:cNvPr id="14" name="矩形 13"/>
          <p:cNvSpPr/>
          <p:nvPr/>
        </p:nvSpPr>
        <p:spPr>
          <a:xfrm>
            <a:off x="6864653" y="4052020"/>
            <a:ext cx="1018227"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3</a:t>
            </a:r>
            <a:r>
              <a:rPr lang="zh-CN" altLang="zh-CN" sz="2600" dirty="0">
                <a:solidFill>
                  <a:srgbClr val="C00000"/>
                </a:solidFill>
                <a:latin typeface="Times New Roman" panose="02020603050405020304"/>
                <a:ea typeface="微软雅黑" panose="020B0503020204020204" charset="-122"/>
                <a:cs typeface="Times New Roman" panose="02020603050405020304"/>
              </a:rPr>
              <a:t>价</a:t>
            </a:r>
            <a:endParaRPr lang="zh-CN" altLang="en-US" sz="2600" dirty="0"/>
          </a:p>
        </p:txBody>
      </p:sp>
      <p:sp>
        <p:nvSpPr>
          <p:cNvPr id="15" name="矩形 14"/>
          <p:cNvSpPr/>
          <p:nvPr/>
        </p:nvSpPr>
        <p:spPr>
          <a:xfrm>
            <a:off x="8866018" y="4052020"/>
            <a:ext cx="2185214"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价、＋</a:t>
            </a:r>
            <a:r>
              <a:rPr lang="en-US" altLang="zh-CN" sz="2600" dirty="0">
                <a:solidFill>
                  <a:srgbClr val="C00000"/>
                </a:solidFill>
                <a:latin typeface="Times New Roman" panose="02020603050405020304"/>
                <a:ea typeface="微软雅黑" panose="020B0503020204020204" charset="-122"/>
              </a:rPr>
              <a:t>3</a:t>
            </a:r>
            <a:r>
              <a:rPr lang="zh-CN" altLang="zh-CN" sz="2600" dirty="0">
                <a:solidFill>
                  <a:srgbClr val="C00000"/>
                </a:solidFill>
                <a:latin typeface="Times New Roman" panose="02020603050405020304"/>
                <a:ea typeface="微软雅黑" panose="020B0503020204020204" charset="-122"/>
                <a:cs typeface="Times New Roman" panose="02020603050405020304"/>
              </a:rPr>
              <a:t>价</a:t>
            </a:r>
            <a:endParaRPr lang="zh-CN" altLang="en-US" sz="2600" dirty="0"/>
          </a:p>
        </p:txBody>
      </p:sp>
      <p:sp>
        <p:nvSpPr>
          <p:cNvPr id="16" name="文本框 15"/>
          <p:cNvSpPr txBox="1"/>
          <p:nvPr/>
        </p:nvSpPr>
        <p:spPr>
          <a:xfrm>
            <a:off x="3556000" y="4633278"/>
            <a:ext cx="5080000" cy="368300"/>
          </a:xfrm>
          <a:prstGeom prst="rect">
            <a:avLst/>
          </a:prstGeom>
        </p:spPr>
        <p:txBody>
          <a:bodyPr>
            <a:spAutoFit/>
          </a:bodyPr>
          <a:lstStyle/>
          <a:p>
            <a:r>
              <a:rPr lang="zh-CN" altLang="en-US" b="1">
                <a:solidFill>
                  <a:srgbClr val="FF0000"/>
                </a:solidFill>
                <a:latin typeface="微软雅黑" panose="020B0503020204020204" charset="-122"/>
                <a:ea typeface="微软雅黑" panose="020B0503020204020204" charset="-122"/>
              </a:rPr>
              <a:t>瓷器制作中使釉呈绿色</a:t>
            </a:r>
          </a:p>
        </p:txBody>
      </p:sp>
      <p:sp>
        <p:nvSpPr>
          <p:cNvPr id="17" name="文本框 16"/>
          <p:cNvSpPr txBox="1"/>
          <p:nvPr/>
        </p:nvSpPr>
        <p:spPr>
          <a:xfrm>
            <a:off x="6152515" y="1139508"/>
            <a:ext cx="5080000" cy="368300"/>
          </a:xfrm>
          <a:prstGeom prst="rect">
            <a:avLst/>
          </a:prstGeom>
        </p:spPr>
        <p:txBody>
          <a:bodyPr>
            <a:spAutoFit/>
          </a:bodyPr>
          <a:lstStyle/>
          <a:p>
            <a:r>
              <a:rPr lang="zh-CN" altLang="en-US"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涂料、油漆的红色颜料</a:t>
            </a:r>
          </a:p>
        </p:txBody>
      </p:sp>
      <p:sp>
        <p:nvSpPr>
          <p:cNvPr id="18" name="文本框 17"/>
          <p:cNvSpPr txBox="1"/>
          <p:nvPr/>
        </p:nvSpPr>
        <p:spPr>
          <a:xfrm>
            <a:off x="9043035" y="4637088"/>
            <a:ext cx="5080000" cy="337185"/>
          </a:xfrm>
          <a:prstGeom prst="rect">
            <a:avLst/>
          </a:prstGeom>
        </p:spPr>
        <p:txBody>
          <a:bodyPr>
            <a:spAutoFit/>
          </a:bodyPr>
          <a:lstStyle/>
          <a:p>
            <a:r>
              <a:rPr lang="zh-CN" altLang="en-US" sz="16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硒鼓，烤蓝</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4028" y="757874"/>
            <a:ext cx="11654075" cy="680085"/>
          </a:xfrm>
          <a:prstGeom prst="rect">
            <a:avLst/>
          </a:prstGeom>
        </p:spPr>
        <p:txBody>
          <a:bodyPr wrap="square" lIns="121898" tIns="60948" rIns="121898" bIns="60948">
            <a:spAutoFit/>
          </a:bodyPr>
          <a:lstStyle/>
          <a:p>
            <a:pPr algn="just">
              <a:lnSpc>
                <a:spcPct val="14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2</a:t>
            </a:r>
            <a:r>
              <a:rPr lang="en-US" altLang="zh-CN" sz="2600" b="1" kern="100" dirty="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铁氧化物的化学性质</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446843" y="1327518"/>
            <a:ext cx="11397613" cy="4798695"/>
          </a:xfrm>
          <a:prstGeom prst="rect">
            <a:avLst/>
          </a:prstGeom>
        </p:spPr>
        <p:txBody>
          <a:bodyPr wrap="square" lIns="121898" tIns="60948" rIns="121898" bIns="60948">
            <a:spAutoFit/>
          </a:bodyPr>
          <a:lstStyle/>
          <a:p>
            <a:pPr algn="just">
              <a:lnSpc>
                <a:spcPct val="14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(1)</a:t>
            </a:r>
            <a:r>
              <a:rPr lang="en-US" altLang="zh-CN" sz="2600" kern="100" dirty="0" err="1">
                <a:latin typeface="Times New Roman" panose="02020603050405020304"/>
                <a:ea typeface="微软雅黑" panose="020B0503020204020204" charset="-122"/>
                <a:cs typeface="Courier New" panose="02070309020205020404"/>
              </a:rPr>
              <a:t>FeO</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Fe</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O</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分别与盐酸反应的离子方程式：</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________________________________</a:t>
            </a:r>
            <a:r>
              <a:rPr lang="zh-CN" altLang="zh-CN" sz="2600" kern="100" dirty="0" smtClean="0">
                <a:latin typeface="Times New Roman" panose="02020603050405020304"/>
                <a:ea typeface="微软雅黑" panose="020B0503020204020204" charset="-122"/>
                <a:cs typeface="Times New Roman" panose="02020603050405020304"/>
              </a:rPr>
              <a:t>、</a:t>
            </a:r>
            <a:r>
              <a:rPr lang="en-US" altLang="zh-CN" sz="2600" kern="100" dirty="0" smtClean="0">
                <a:latin typeface="Times New Roman" panose="02020603050405020304"/>
                <a:ea typeface="微软雅黑" panose="020B0503020204020204" charset="-122"/>
                <a:cs typeface="Courier New" panose="02070309020205020404"/>
              </a:rPr>
              <a:t>________________________________</a:t>
            </a:r>
            <a:r>
              <a:rPr lang="zh-CN" altLang="zh-CN" sz="2600" kern="100" dirty="0" smtClean="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(2)</a:t>
            </a:r>
            <a:r>
              <a:rPr lang="en-US" altLang="zh-CN" sz="2600" kern="100" dirty="0" err="1">
                <a:latin typeface="Times New Roman" panose="02020603050405020304"/>
                <a:ea typeface="微软雅黑" panose="020B0503020204020204" charset="-122"/>
                <a:cs typeface="Courier New" panose="02070309020205020404"/>
              </a:rPr>
              <a:t>FeO</a:t>
            </a:r>
            <a:r>
              <a:rPr lang="zh-CN" altLang="zh-CN" sz="2600" kern="100" dirty="0">
                <a:latin typeface="Times New Roman" panose="02020603050405020304"/>
                <a:ea typeface="微软雅黑" panose="020B0503020204020204" charset="-122"/>
                <a:cs typeface="Times New Roman" panose="02020603050405020304"/>
              </a:rPr>
              <a:t>与稀硝酸反应的化学方程式：</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__________________________________________________________</a:t>
            </a:r>
            <a:r>
              <a:rPr lang="zh-CN" altLang="zh-CN" sz="2600" kern="100" dirty="0" smtClean="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(3)</a:t>
            </a:r>
            <a:r>
              <a:rPr lang="en-US" altLang="zh-CN" sz="2600" kern="100" dirty="0" err="1">
                <a:latin typeface="Times New Roman" panose="02020603050405020304"/>
                <a:ea typeface="微软雅黑" panose="020B0503020204020204" charset="-122"/>
                <a:cs typeface="Courier New" panose="02070309020205020404"/>
              </a:rPr>
              <a:t>FeO</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Fe</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O</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分别与</a:t>
            </a:r>
            <a:r>
              <a:rPr lang="en-US" altLang="zh-CN" sz="2600" kern="100" dirty="0">
                <a:latin typeface="Times New Roman" panose="02020603050405020304"/>
                <a:ea typeface="微软雅黑" panose="020B0503020204020204" charset="-122"/>
                <a:cs typeface="Courier New" panose="02070309020205020404"/>
              </a:rPr>
              <a:t>HI</a:t>
            </a:r>
            <a:r>
              <a:rPr lang="zh-CN" altLang="zh-CN" sz="2600" kern="100" dirty="0">
                <a:latin typeface="Times New Roman" panose="02020603050405020304"/>
                <a:ea typeface="微软雅黑" panose="020B0503020204020204" charset="-122"/>
                <a:cs typeface="Times New Roman" panose="02020603050405020304"/>
              </a:rPr>
              <a:t>溶液反应的化学方程式</a:t>
            </a:r>
            <a:r>
              <a:rPr lang="zh-CN" altLang="zh-CN" sz="2600" kern="100" dirty="0" smtClean="0">
                <a:latin typeface="Times New Roman" panose="02020603050405020304"/>
                <a:ea typeface="微软雅黑" panose="020B0503020204020204" charset="-122"/>
                <a:cs typeface="Times New Roman" panose="02020603050405020304"/>
              </a:rPr>
              <a:t>：</a:t>
            </a:r>
            <a:endParaRPr lang="en-US" altLang="zh-CN" sz="2600" kern="100" dirty="0" smtClean="0">
              <a:latin typeface="Times New Roman" panose="02020603050405020304"/>
              <a:ea typeface="微软雅黑" panose="020B0503020204020204" charset="-122"/>
              <a:cs typeface="Times New Roman" panose="02020603050405020304"/>
            </a:endParaRPr>
          </a:p>
          <a:p>
            <a:pPr algn="just">
              <a:lnSpc>
                <a:spcPct val="14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________________________________</a:t>
            </a:r>
            <a:r>
              <a:rPr lang="zh-CN" altLang="zh-CN" sz="2600" kern="100" dirty="0" smtClean="0">
                <a:latin typeface="Times New Roman" panose="02020603050405020304"/>
                <a:ea typeface="微软雅黑" panose="020B0503020204020204" charset="-122"/>
                <a:cs typeface="Times New Roman" panose="02020603050405020304"/>
              </a:rPr>
              <a:t>、</a:t>
            </a:r>
            <a:r>
              <a:rPr lang="en-US" altLang="zh-CN" sz="2600" kern="100" dirty="0" smtClean="0">
                <a:latin typeface="Times New Roman" panose="02020603050405020304"/>
                <a:ea typeface="微软雅黑" panose="020B0503020204020204" charset="-122"/>
                <a:cs typeface="Courier New" panose="02070309020205020404"/>
              </a:rPr>
              <a:t>Fe</a:t>
            </a:r>
            <a:r>
              <a:rPr lang="en-US" altLang="zh-CN" sz="2600" kern="100" baseline="-25000" dirty="0" smtClean="0">
                <a:latin typeface="Times New Roman" panose="02020603050405020304"/>
                <a:ea typeface="微软雅黑" panose="020B0503020204020204" charset="-122"/>
                <a:cs typeface="Courier New" panose="02070309020205020404"/>
              </a:rPr>
              <a:t>2</a:t>
            </a:r>
            <a:r>
              <a:rPr lang="en-US" altLang="zh-CN" sz="2600" kern="100" dirty="0" smtClean="0">
                <a:latin typeface="Times New Roman" panose="02020603050405020304"/>
                <a:ea typeface="微软雅黑" panose="020B0503020204020204" charset="-122"/>
                <a:cs typeface="Courier New" panose="02070309020205020404"/>
              </a:rPr>
              <a:t>O</a:t>
            </a:r>
            <a:r>
              <a:rPr lang="en-US" altLang="zh-CN" sz="2600" kern="100" baseline="-25000" dirty="0" smtClean="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6HI</a:t>
            </a:r>
            <a:r>
              <a:rPr lang="en-US" altLang="zh-CN" sz="2600" kern="100" spc="-80" dirty="0">
                <a:latin typeface="Times New Roman" panose="02020603050405020304"/>
                <a:ea typeface="微软雅黑" panose="020B0503020204020204" charset="-122"/>
                <a:cs typeface="Courier New" panose="02070309020205020404"/>
              </a:rPr>
              <a:t>==</a:t>
            </a:r>
            <a:r>
              <a:rPr lang="en-US" altLang="zh-CN" sz="2600" kern="100" dirty="0">
                <a:latin typeface="Times New Roman" panose="02020603050405020304"/>
                <a:ea typeface="微软雅黑" panose="020B0503020204020204" charset="-122"/>
                <a:cs typeface="Courier New" panose="02070309020205020404"/>
              </a:rPr>
              <a:t>=2FeI</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I</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3H</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O</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50000"/>
              </a:lnSpc>
              <a:spcAft>
                <a:spcPts val="0"/>
              </a:spcAft>
              <a:tabLst>
                <a:tab pos="2700655" algn="l"/>
              </a:tabLst>
            </a:pPr>
            <a:endParaRPr lang="en-US" altLang="zh-CN" sz="2600" kern="100" dirty="0" smtClean="0">
              <a:latin typeface="Times New Roman" panose="02020603050405020304"/>
              <a:ea typeface="微软雅黑" panose="020B0503020204020204" charset="-122"/>
              <a:cs typeface="Courier New" panose="02070309020205020404"/>
            </a:endParaRPr>
          </a:p>
          <a:p>
            <a:pPr algn="just">
              <a:lnSpc>
                <a:spcPct val="14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a:t>
            </a:r>
            <a:r>
              <a:rPr lang="en-US" altLang="zh-CN" sz="2600" kern="100" dirty="0">
                <a:latin typeface="Times New Roman" panose="02020603050405020304"/>
                <a:ea typeface="微软雅黑" panose="020B0503020204020204" charset="-122"/>
                <a:cs typeface="Courier New" panose="02070309020205020404"/>
              </a:rPr>
              <a:t>4)</a:t>
            </a:r>
            <a:r>
              <a:rPr lang="en-US" altLang="zh-CN" sz="2600" kern="100" dirty="0" err="1">
                <a:latin typeface="Times New Roman" panose="02020603050405020304"/>
                <a:ea typeface="微软雅黑" panose="020B0503020204020204" charset="-122"/>
                <a:cs typeface="Courier New" panose="02070309020205020404"/>
              </a:rPr>
              <a:t>FeO</a:t>
            </a:r>
            <a:r>
              <a:rPr lang="zh-CN" altLang="zh-CN" sz="2600" kern="100" dirty="0">
                <a:latin typeface="Times New Roman" panose="02020603050405020304"/>
                <a:ea typeface="微软雅黑" panose="020B0503020204020204" charset="-122"/>
                <a:cs typeface="Times New Roman" panose="02020603050405020304"/>
              </a:rPr>
              <a:t>在空气中受热反应的化学方程式</a:t>
            </a:r>
            <a:r>
              <a:rPr lang="en-US" altLang="zh-CN" sz="2600" kern="100" dirty="0" smtClean="0">
                <a:latin typeface="Times New Roman" panose="02020603050405020304"/>
                <a:ea typeface="微软雅黑" panose="020B0503020204020204" charset="-122"/>
                <a:cs typeface="Courier New" panose="02070309020205020404"/>
              </a:rPr>
              <a:t>________________________________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(5)Fe</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O</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与</a:t>
            </a:r>
            <a:r>
              <a:rPr lang="en-US" altLang="zh-CN" sz="2600" kern="100" dirty="0">
                <a:latin typeface="Times New Roman" panose="02020603050405020304"/>
                <a:ea typeface="微软雅黑" panose="020B0503020204020204" charset="-122"/>
                <a:cs typeface="Courier New" panose="02070309020205020404"/>
              </a:rPr>
              <a:t>CO</a:t>
            </a:r>
            <a:r>
              <a:rPr lang="zh-CN" altLang="zh-CN" sz="2600" kern="100" dirty="0">
                <a:latin typeface="Times New Roman" panose="02020603050405020304"/>
                <a:ea typeface="微软雅黑" panose="020B0503020204020204" charset="-122"/>
                <a:cs typeface="Times New Roman" panose="02020603050405020304"/>
              </a:rPr>
              <a:t>反应的化学方程式</a:t>
            </a:r>
            <a:r>
              <a:rPr lang="en-US" altLang="zh-CN" sz="2600" kern="100" dirty="0" smtClean="0">
                <a:latin typeface="Times New Roman" panose="02020603050405020304"/>
                <a:ea typeface="微软雅黑" panose="020B0503020204020204" charset="-122"/>
                <a:cs typeface="Courier New" panose="02070309020205020404"/>
              </a:rPr>
              <a:t>________________________________</a:t>
            </a:r>
            <a:r>
              <a:rPr lang="en-US" altLang="zh-CN" sz="2600" kern="100" dirty="0">
                <a:latin typeface="Times New Roman" panose="02020603050405020304"/>
                <a:ea typeface="微软雅黑" panose="020B0503020204020204" charset="-122"/>
                <a:cs typeface="Courier New" panose="02070309020205020404"/>
              </a:rPr>
              <a:t>__</a:t>
            </a:r>
            <a:r>
              <a:rPr lang="en-US" altLang="zh-CN" sz="2600" kern="100" dirty="0" smtClean="0">
                <a:latin typeface="Times New Roman" panose="02020603050405020304"/>
                <a:ea typeface="微软雅黑" panose="020B0503020204020204" charset="-122"/>
                <a:cs typeface="Courier New" panose="02070309020205020404"/>
              </a:rPr>
              <a:t>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5" name="矩形 4"/>
          <p:cNvSpPr/>
          <p:nvPr/>
        </p:nvSpPr>
        <p:spPr>
          <a:xfrm>
            <a:off x="1160174" y="1929711"/>
            <a:ext cx="3805555" cy="491490"/>
          </a:xfrm>
          <a:prstGeom prst="rect">
            <a:avLst/>
          </a:prstGeom>
        </p:spPr>
        <p:txBody>
          <a:bodyPr wrap="none">
            <a:spAutoFit/>
          </a:bodyPr>
          <a:lstStyle/>
          <a:p>
            <a:r>
              <a:rPr lang="en-US" altLang="zh-CN" sz="2600" dirty="0" err="1">
                <a:solidFill>
                  <a:srgbClr val="C00000"/>
                </a:solidFill>
                <a:latin typeface="Times New Roman" panose="02020603050405020304"/>
                <a:ea typeface="微软雅黑" panose="020B0503020204020204" charset="-122"/>
              </a:rPr>
              <a:t>FeO</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=Fe</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endParaRPr lang="zh-CN" altLang="en-US" sz="2600" dirty="0"/>
          </a:p>
        </p:txBody>
      </p:sp>
      <p:sp>
        <p:nvSpPr>
          <p:cNvPr id="7" name="矩形 6"/>
          <p:cNvSpPr/>
          <p:nvPr/>
        </p:nvSpPr>
        <p:spPr>
          <a:xfrm>
            <a:off x="6844474" y="1929711"/>
            <a:ext cx="4350385" cy="491490"/>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Fe</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r>
              <a:rPr lang="en-US" altLang="zh-CN" sz="2600" baseline="-25000" dirty="0">
                <a:solidFill>
                  <a:srgbClr val="C00000"/>
                </a:solidFill>
                <a:latin typeface="Times New Roman" panose="02020603050405020304"/>
                <a:ea typeface="微软雅黑" panose="020B0503020204020204" charset="-122"/>
              </a:rPr>
              <a:t>3</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6H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3H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endParaRPr lang="zh-CN" altLang="en-US" sz="2600" dirty="0"/>
          </a:p>
        </p:txBody>
      </p:sp>
      <p:sp>
        <p:nvSpPr>
          <p:cNvPr id="8" name="矩形 7"/>
          <p:cNvSpPr/>
          <p:nvPr/>
        </p:nvSpPr>
        <p:spPr>
          <a:xfrm>
            <a:off x="1073972" y="3067694"/>
            <a:ext cx="6398895" cy="491490"/>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3FeO</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10HNO</a:t>
            </a:r>
            <a:r>
              <a:rPr lang="en-US" altLang="zh-CN" sz="2600" baseline="-25000" dirty="0">
                <a:solidFill>
                  <a:srgbClr val="C00000"/>
                </a:solidFill>
                <a:latin typeface="Times New Roman" panose="02020603050405020304"/>
                <a:ea typeface="微软雅黑" panose="020B0503020204020204" charset="-122"/>
              </a:rPr>
              <a:t>3</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=3Fe(NO</a:t>
            </a:r>
            <a:r>
              <a:rPr lang="en-US" altLang="zh-CN" sz="2600" baseline="-25000" dirty="0">
                <a:solidFill>
                  <a:srgbClr val="C00000"/>
                </a:solidFill>
                <a:latin typeface="Times New Roman" panose="02020603050405020304"/>
                <a:ea typeface="微软雅黑" panose="020B0503020204020204" charset="-122"/>
              </a:rPr>
              <a:t>3</a:t>
            </a:r>
            <a:r>
              <a:rPr lang="en-US" altLang="zh-CN" sz="2600" dirty="0">
                <a:solidFill>
                  <a:srgbClr val="C00000"/>
                </a:solidFill>
                <a:latin typeface="Times New Roman" panose="02020603050405020304"/>
                <a:ea typeface="微软雅黑" panose="020B0503020204020204" charset="-122"/>
              </a:rPr>
              <a:t>)</a:t>
            </a:r>
            <a:r>
              <a:rPr lang="en-US" altLang="zh-CN" sz="2600" baseline="-25000" dirty="0">
                <a:solidFill>
                  <a:srgbClr val="C00000"/>
                </a:solidFill>
                <a:latin typeface="Times New Roman" panose="02020603050405020304"/>
                <a:ea typeface="微软雅黑" panose="020B0503020204020204" charset="-122"/>
              </a:rPr>
              <a:t>3</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NO↑</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5H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endParaRPr lang="zh-CN" altLang="en-US" sz="2600" dirty="0"/>
          </a:p>
        </p:txBody>
      </p:sp>
      <p:sp>
        <p:nvSpPr>
          <p:cNvPr id="9" name="矩形 8"/>
          <p:cNvSpPr/>
          <p:nvPr/>
        </p:nvSpPr>
        <p:spPr>
          <a:xfrm>
            <a:off x="1226372" y="4173572"/>
            <a:ext cx="3596005" cy="491490"/>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FeO</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2HI</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=FeI</a:t>
            </a:r>
            <a:r>
              <a:rPr lang="en-US" altLang="zh-CN" sz="2600" baseline="-25000" dirty="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endParaRPr lang="zh-CN" altLang="en-US" sz="2600" dirty="0"/>
          </a:p>
        </p:txBody>
      </p:sp>
      <p:graphicFrame>
        <p:nvGraphicFramePr>
          <p:cNvPr id="2" name="对象 1"/>
          <p:cNvGraphicFramePr>
            <a:graphicFrameLocks noChangeAspect="1"/>
          </p:cNvGraphicFramePr>
          <p:nvPr/>
        </p:nvGraphicFramePr>
        <p:xfrm>
          <a:off x="6900481" y="4653061"/>
          <a:ext cx="5329237" cy="792163"/>
        </p:xfrm>
        <a:graphic>
          <a:graphicData uri="http://schemas.openxmlformats.org/presentationml/2006/ole">
            <mc:AlternateContent xmlns:mc="http://schemas.openxmlformats.org/markup-compatibility/2006">
              <mc:Choice xmlns:v="urn:schemas-microsoft-com:vml" Requires="v">
                <p:oleObj spid="_x0000_s9278" name="文档" r:id="rId3" imgW="5339715" imgH="795020" progId="Word.Document.12">
                  <p:embed/>
                </p:oleObj>
              </mc:Choice>
              <mc:Fallback>
                <p:oleObj name="文档" r:id="rId3" imgW="5339715" imgH="795020" progId="Word.Document.12">
                  <p:embed/>
                  <p:pic>
                    <p:nvPicPr>
                      <p:cNvPr id="0" name="图片 9273"/>
                      <p:cNvPicPr/>
                      <p:nvPr/>
                    </p:nvPicPr>
                    <p:blipFill>
                      <a:blip r:embed="rId4"/>
                      <a:stretch>
                        <a:fillRect/>
                      </a:stretch>
                    </p:blipFill>
                    <p:spPr>
                      <a:xfrm>
                        <a:off x="6900481" y="4653061"/>
                        <a:ext cx="5329237" cy="792163"/>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591458" y="5275733"/>
          <a:ext cx="5329237" cy="792163"/>
        </p:xfrm>
        <a:graphic>
          <a:graphicData uri="http://schemas.openxmlformats.org/presentationml/2006/ole">
            <mc:AlternateContent xmlns:mc="http://schemas.openxmlformats.org/markup-compatibility/2006">
              <mc:Choice xmlns:v="urn:schemas-microsoft-com:vml" Requires="v">
                <p:oleObj spid="_x0000_s9279" name="文档" r:id="rId5" imgW="5339715" imgH="795020" progId="Word.Document.12">
                  <p:embed/>
                </p:oleObj>
              </mc:Choice>
              <mc:Fallback>
                <p:oleObj name="文档" r:id="rId5" imgW="5339715" imgH="795020" progId="Word.Document.12">
                  <p:embed/>
                  <p:pic>
                    <p:nvPicPr>
                      <p:cNvPr id="0" name="图片 9274"/>
                      <p:cNvPicPr/>
                      <p:nvPr/>
                    </p:nvPicPr>
                    <p:blipFill>
                      <a:blip r:embed="rId6"/>
                      <a:stretch>
                        <a:fillRect/>
                      </a:stretch>
                    </p:blipFill>
                    <p:spPr>
                      <a:xfrm>
                        <a:off x="5591458" y="5275733"/>
                        <a:ext cx="5329237" cy="792163"/>
                      </a:xfrm>
                      <a:prstGeom prst="rect">
                        <a:avLst/>
                      </a:prstGeom>
                    </p:spPr>
                  </p:pic>
                </p:oleObj>
              </mc:Fallback>
            </mc:AlternateContent>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256790" y="1043305"/>
            <a:ext cx="7486650" cy="2480310"/>
          </a:xfrm>
          <a:prstGeom prst="rect">
            <a:avLst/>
          </a:prstGeom>
        </p:spPr>
      </p:pic>
      <p:pic>
        <p:nvPicPr>
          <p:cNvPr id="5" name="图片 4"/>
          <p:cNvPicPr>
            <a:picLocks noChangeAspect="1"/>
          </p:cNvPicPr>
          <p:nvPr/>
        </p:nvPicPr>
        <p:blipFill>
          <a:blip r:embed="rId3"/>
          <a:stretch>
            <a:fillRect/>
          </a:stretch>
        </p:blipFill>
        <p:spPr>
          <a:xfrm>
            <a:off x="1861820" y="3651250"/>
            <a:ext cx="9194800" cy="1841500"/>
          </a:xfrm>
          <a:prstGeom prst="rect">
            <a:avLst/>
          </a:prstGeom>
        </p:spPr>
      </p:pic>
      <p:sp>
        <p:nvSpPr>
          <p:cNvPr id="6" name="文本框 5"/>
          <p:cNvSpPr txBox="1"/>
          <p:nvPr/>
        </p:nvSpPr>
        <p:spPr>
          <a:xfrm>
            <a:off x="811530" y="443230"/>
            <a:ext cx="4064000" cy="398780"/>
          </a:xfrm>
          <a:prstGeom prst="rect">
            <a:avLst/>
          </a:prstGeom>
          <a:noFill/>
        </p:spPr>
        <p:txBody>
          <a:bodyPr wrap="square" rtlCol="0">
            <a:spAutoFit/>
          </a:bodyPr>
          <a:lstStyle/>
          <a:p>
            <a:r>
              <a:rPr lang="zh-CN" altLang="en-US" sz="2000" b="1"/>
              <a:t>四氧化三铁：</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8845" y="752178"/>
            <a:ext cx="11654075"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铁的氢氧化物</a:t>
            </a:r>
            <a:r>
              <a:rPr lang="en-US" altLang="zh-CN" sz="2600" b="1" kern="100" dirty="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是离子反应的写离子方程式</a:t>
            </a:r>
            <a:r>
              <a:rPr lang="en-US" altLang="zh-CN" sz="2600" b="1" kern="100" dirty="0">
                <a:latin typeface="Times New Roman" panose="02020603050405020304"/>
                <a:ea typeface="黑体" panose="02010609060101010101"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574041" y="1433513"/>
          <a:ext cx="11095037" cy="4611687"/>
        </p:xfrm>
        <a:graphic>
          <a:graphicData uri="http://schemas.openxmlformats.org/presentationml/2006/ole">
            <mc:AlternateContent xmlns:mc="http://schemas.openxmlformats.org/markup-compatibility/2006">
              <mc:Choice xmlns:v="urn:schemas-microsoft-com:vml" Requires="v">
                <p:oleObj spid="_x0000_s8227" name="Document" r:id="rId3" imgW="11752580" imgH="4898390" progId="Word.Document.8">
                  <p:embed/>
                </p:oleObj>
              </mc:Choice>
              <mc:Fallback>
                <p:oleObj name="Document" r:id="rId3" imgW="11752580" imgH="4898390" progId="Word.Document.8">
                  <p:embed/>
                  <p:pic>
                    <p:nvPicPr>
                      <p:cNvPr id="0" name="图片 8223"/>
                      <p:cNvPicPr/>
                      <p:nvPr/>
                    </p:nvPicPr>
                    <p:blipFill>
                      <a:blip r:embed="rId4"/>
                      <a:stretch>
                        <a:fillRect/>
                      </a:stretch>
                    </p:blipFill>
                    <p:spPr>
                      <a:xfrm>
                        <a:off x="574041" y="1433513"/>
                        <a:ext cx="11095037" cy="4611687"/>
                      </a:xfrm>
                      <a:prstGeom prst="rect">
                        <a:avLst/>
                      </a:prstGeom>
                    </p:spPr>
                  </p:pic>
                </p:oleObj>
              </mc:Fallback>
            </mc:AlternateContent>
          </a:graphicData>
        </a:graphic>
      </p:graphicFrame>
      <p:sp>
        <p:nvSpPr>
          <p:cNvPr id="5" name="矩形 4"/>
          <p:cNvSpPr/>
          <p:nvPr/>
        </p:nvSpPr>
        <p:spPr>
          <a:xfrm>
            <a:off x="4137907" y="1929358"/>
            <a:ext cx="5130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白</a:t>
            </a:r>
            <a:endParaRPr lang="zh-CN" altLang="en-US" sz="2600" dirty="0"/>
          </a:p>
        </p:txBody>
      </p:sp>
      <p:sp>
        <p:nvSpPr>
          <p:cNvPr id="6" name="矩形 5"/>
          <p:cNvSpPr/>
          <p:nvPr/>
        </p:nvSpPr>
        <p:spPr>
          <a:xfrm>
            <a:off x="8629020" y="1916832"/>
            <a:ext cx="8432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红褐</a:t>
            </a:r>
            <a:endParaRPr lang="zh-CN" altLang="en-US" sz="2600" dirty="0"/>
          </a:p>
        </p:txBody>
      </p:sp>
      <p:sp>
        <p:nvSpPr>
          <p:cNvPr id="7" name="矩形 6"/>
          <p:cNvSpPr/>
          <p:nvPr/>
        </p:nvSpPr>
        <p:spPr>
          <a:xfrm>
            <a:off x="2457122" y="2420328"/>
            <a:ext cx="4536440" cy="491490"/>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Fe(OH)</a:t>
            </a:r>
            <a:r>
              <a:rPr lang="en-US" altLang="zh-CN" sz="2600" baseline="-25000" dirty="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=Fe</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endParaRPr lang="zh-CN" altLang="en-US" sz="2600" dirty="0"/>
          </a:p>
        </p:txBody>
      </p:sp>
      <p:sp>
        <p:nvSpPr>
          <p:cNvPr id="8" name="矩形 7"/>
          <p:cNvSpPr/>
          <p:nvPr/>
        </p:nvSpPr>
        <p:spPr>
          <a:xfrm>
            <a:off x="7063624" y="2421241"/>
            <a:ext cx="4536440" cy="491490"/>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Fe(OH)</a:t>
            </a:r>
            <a:r>
              <a:rPr lang="en-US" altLang="zh-CN" sz="2600" baseline="-25000" dirty="0">
                <a:solidFill>
                  <a:srgbClr val="C00000"/>
                </a:solidFill>
                <a:latin typeface="Times New Roman" panose="02020603050405020304"/>
                <a:ea typeface="微软雅黑" panose="020B0503020204020204" charset="-122"/>
              </a:rPr>
              <a:t>3</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3H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=Fe</a:t>
            </a:r>
            <a:r>
              <a:rPr lang="en-US" altLang="zh-CN" sz="2600" baseline="30000" dirty="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3H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endParaRPr lang="zh-CN" altLang="en-US" sz="2600" dirty="0"/>
          </a:p>
        </p:txBody>
      </p:sp>
      <p:sp>
        <p:nvSpPr>
          <p:cNvPr id="9" name="矩形 8"/>
          <p:cNvSpPr/>
          <p:nvPr/>
        </p:nvSpPr>
        <p:spPr>
          <a:xfrm>
            <a:off x="2796287" y="4051460"/>
            <a:ext cx="3860165" cy="491490"/>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Fe</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2OH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=Fe(OH)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a:t>
            </a:r>
            <a:endParaRPr lang="zh-CN" altLang="en-US" sz="2600" dirty="0"/>
          </a:p>
        </p:txBody>
      </p:sp>
      <p:sp>
        <p:nvSpPr>
          <p:cNvPr id="10" name="矩形 9"/>
          <p:cNvSpPr/>
          <p:nvPr/>
        </p:nvSpPr>
        <p:spPr>
          <a:xfrm>
            <a:off x="7392303" y="4053079"/>
            <a:ext cx="3860165" cy="491490"/>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Fe</a:t>
            </a:r>
            <a:r>
              <a:rPr lang="en-US" altLang="zh-CN" sz="2600" baseline="30000" dirty="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3OH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=Fe(OH)</a:t>
            </a:r>
            <a:r>
              <a:rPr lang="en-US" altLang="zh-CN" sz="2600" baseline="-25000" dirty="0">
                <a:solidFill>
                  <a:srgbClr val="C00000"/>
                </a:solidFill>
                <a:latin typeface="Times New Roman" panose="02020603050405020304"/>
                <a:ea typeface="微软雅黑" panose="020B0503020204020204" charset="-122"/>
              </a:rPr>
              <a:t>3</a:t>
            </a:r>
            <a:r>
              <a:rPr lang="en-US" altLang="zh-CN" sz="2600" dirty="0">
                <a:solidFill>
                  <a:srgbClr val="C00000"/>
                </a:solidFill>
                <a:latin typeface="Times New Roman" panose="02020603050405020304"/>
                <a:ea typeface="微软雅黑" panose="020B0503020204020204" charset="-122"/>
              </a:rPr>
              <a:t>↓</a:t>
            </a:r>
            <a:endParaRPr lang="zh-CN" altLang="en-US" sz="2600" dirty="0"/>
          </a:p>
        </p:txBody>
      </p:sp>
      <p:sp>
        <p:nvSpPr>
          <p:cNvPr id="11" name="矩形 10"/>
          <p:cNvSpPr/>
          <p:nvPr/>
        </p:nvSpPr>
        <p:spPr>
          <a:xfrm>
            <a:off x="2782635" y="5003798"/>
            <a:ext cx="513080" cy="491490"/>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白</a:t>
            </a:r>
            <a:endParaRPr lang="zh-CN" altLang="en-US" sz="2600" dirty="0"/>
          </a:p>
        </p:txBody>
      </p:sp>
      <p:sp>
        <p:nvSpPr>
          <p:cNvPr id="12" name="矩形 11"/>
          <p:cNvSpPr/>
          <p:nvPr/>
        </p:nvSpPr>
        <p:spPr>
          <a:xfrm>
            <a:off x="6410357" y="5025702"/>
            <a:ext cx="8432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灰绿</a:t>
            </a:r>
            <a:endParaRPr lang="zh-CN" altLang="en-US" sz="2600" dirty="0"/>
          </a:p>
        </p:txBody>
      </p:sp>
      <p:sp>
        <p:nvSpPr>
          <p:cNvPr id="13" name="矩形 12"/>
          <p:cNvSpPr/>
          <p:nvPr/>
        </p:nvSpPr>
        <p:spPr>
          <a:xfrm>
            <a:off x="9429427" y="5013176"/>
            <a:ext cx="8432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红褐</a:t>
            </a:r>
            <a:endParaRPr lang="zh-CN" altLang="en-US" sz="2600" dirty="0"/>
          </a:p>
        </p:txBody>
      </p:sp>
      <p:sp>
        <p:nvSpPr>
          <p:cNvPr id="14" name="矩形 13"/>
          <p:cNvSpPr/>
          <p:nvPr/>
        </p:nvSpPr>
        <p:spPr>
          <a:xfrm>
            <a:off x="3775823" y="5445224"/>
            <a:ext cx="5076825" cy="491490"/>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4Fe(OH)</a:t>
            </a:r>
            <a:r>
              <a:rPr lang="en-US" altLang="zh-CN" sz="2600" baseline="-25000" dirty="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O</a:t>
            </a:r>
            <a:r>
              <a:rPr lang="en-US" altLang="zh-CN" sz="2600" baseline="-25000" dirty="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=4Fe(OH)</a:t>
            </a:r>
            <a:r>
              <a:rPr lang="en-US" altLang="zh-CN" sz="2600" baseline="-25000" dirty="0">
                <a:solidFill>
                  <a:srgbClr val="C00000"/>
                </a:solidFill>
                <a:latin typeface="Times New Roman" panose="02020603050405020304"/>
                <a:ea typeface="微软雅黑" panose="020B0503020204020204" charset="-122"/>
              </a:rPr>
              <a:t>3</a:t>
            </a:r>
            <a:endParaRPr lang="zh-CN" altLang="en-US" sz="2600" dirty="0"/>
          </a:p>
        </p:txBody>
      </p:sp>
      <p:sp>
        <p:nvSpPr>
          <p:cNvPr id="3" name="文本框 2"/>
          <p:cNvSpPr txBox="1"/>
          <p:nvPr/>
        </p:nvSpPr>
        <p:spPr>
          <a:xfrm>
            <a:off x="248920" y="260985"/>
            <a:ext cx="6096000" cy="460375"/>
          </a:xfrm>
          <a:prstGeom prst="rect">
            <a:avLst/>
          </a:prstGeom>
          <a:noFill/>
        </p:spPr>
        <p:txBody>
          <a:bodyPr wrap="square" rtlCol="0" anchor="t">
            <a:spAutoFit/>
          </a:bodyPr>
          <a:lstStyle/>
          <a:p>
            <a:pPr algn="l">
              <a:buClrTx/>
              <a:buSzTx/>
              <a:buFontTx/>
            </a:pPr>
            <a:r>
              <a:rPr lang="zh-CN" altLang="en-US" sz="2400" b="1">
                <a:solidFill>
                  <a:srgbClr val="C00000"/>
                </a:solidFill>
                <a:effectLst>
                  <a:outerShdw blurRad="38100" dist="38100" dir="2700000" algn="tl">
                    <a:srgbClr val="000000">
                      <a:alpha val="43137"/>
                    </a:srgbClr>
                  </a:outerShdw>
                </a:effectLst>
                <a:sym typeface="+mn-ea"/>
              </a:rPr>
              <a:t>三、铁的氢氧化物</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0418" y="117639"/>
            <a:ext cx="11654075"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2</a:t>
            </a:r>
            <a:r>
              <a:rPr lang="en-US" altLang="zh-CN" sz="2600" b="1" kern="100" dirty="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氢氧化亚铁的制备</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260662" y="765308"/>
            <a:ext cx="11397613" cy="372173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制备原理：</a:t>
            </a:r>
            <a:r>
              <a:rPr lang="en-US" altLang="zh-CN" sz="2600" kern="100" dirty="0">
                <a:latin typeface="Times New Roman" panose="02020603050405020304"/>
                <a:ea typeface="微软雅黑" panose="020B0503020204020204" charset="-122"/>
                <a:cs typeface="Courier New" panose="02070309020205020404"/>
              </a:rPr>
              <a:t>Fe</a:t>
            </a:r>
            <a:r>
              <a:rPr lang="en-US" altLang="zh-CN" sz="2600" kern="100" baseline="30000" dirty="0">
                <a:latin typeface="Times New Roman" panose="02020603050405020304"/>
                <a:ea typeface="微软雅黑" panose="020B0503020204020204" charset="-122"/>
                <a:cs typeface="Courier New" panose="02070309020205020404"/>
              </a:rPr>
              <a:t>2</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2OH</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=Fe(OH)</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成功关键：溶液中不含</a:t>
            </a:r>
            <a:r>
              <a:rPr lang="en-US" altLang="zh-CN" sz="2600" kern="100" dirty="0">
                <a:latin typeface="Times New Roman" panose="02020603050405020304"/>
                <a:ea typeface="微软雅黑" panose="020B0503020204020204" charset="-122"/>
                <a:cs typeface="Courier New" panose="02070309020205020404"/>
              </a:rPr>
              <a:t>O</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等氧化性物质；密闭、隔绝空气的体系</a:t>
            </a:r>
            <a:r>
              <a:rPr lang="zh-CN" altLang="zh-CN" sz="2600" kern="100" dirty="0" smtClean="0">
                <a:latin typeface="Times New Roman" panose="02020603050405020304"/>
                <a:ea typeface="微软雅黑" panose="020B0503020204020204" charset="-122"/>
                <a:cs typeface="Times New Roman" panose="02020603050405020304"/>
              </a:rPr>
              <a:t>。</a:t>
            </a:r>
          </a:p>
          <a:p>
            <a:pPr algn="just">
              <a:lnSpc>
                <a:spcPct val="15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(3)</a:t>
            </a:r>
            <a:r>
              <a:rPr lang="zh-CN" altLang="zh-CN" sz="2600" kern="100" dirty="0" smtClean="0">
                <a:latin typeface="Times New Roman" panose="02020603050405020304"/>
                <a:ea typeface="微软雅黑" panose="020B0503020204020204" charset="-122"/>
                <a:cs typeface="Times New Roman" panose="02020603050405020304"/>
              </a:rPr>
              <a:t>制备方法</a:t>
            </a:r>
            <a:endParaRPr lang="zh-CN" altLang="zh-CN" sz="1050" kern="100" dirty="0" smtClean="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smtClean="0">
                <a:latin typeface="宋体" panose="02010600030101010101" pitchFamily="2" charset="-122"/>
                <a:ea typeface="微软雅黑" panose="020B0503020204020204" charset="-122"/>
                <a:cs typeface="Times New Roman" panose="02020603050405020304"/>
              </a:rPr>
              <a:t>①</a:t>
            </a:r>
            <a:r>
              <a:rPr lang="zh-CN" altLang="zh-CN" sz="2600" kern="100" dirty="0" smtClean="0">
                <a:effectLst>
                  <a:outerShdw blurRad="38100" dist="38100" dir="2700000" algn="tl">
                    <a:srgbClr val="000000">
                      <a:alpha val="43137"/>
                    </a:srgbClr>
                  </a:outerShdw>
                </a:effectLst>
                <a:latin typeface="Times New Roman" panose="02020603050405020304"/>
                <a:ea typeface="微软雅黑" panose="020B0503020204020204" charset="-122"/>
                <a:cs typeface="Times New Roman" panose="02020603050405020304"/>
              </a:rPr>
              <a:t>有机覆盖层法</a:t>
            </a:r>
            <a:r>
              <a:rPr lang="zh-CN" altLang="zh-CN" sz="2600" kern="100" dirty="0" smtClean="0">
                <a:latin typeface="Times New Roman" panose="02020603050405020304"/>
                <a:ea typeface="微软雅黑" panose="020B0503020204020204" charset="-122"/>
                <a:cs typeface="Times New Roman" panose="02020603050405020304"/>
              </a:rPr>
              <a:t>：将吸有</a:t>
            </a:r>
            <a:r>
              <a:rPr lang="en-US" altLang="zh-CN" sz="2600" kern="100" dirty="0" err="1" smtClean="0">
                <a:latin typeface="Times New Roman" panose="02020603050405020304"/>
                <a:ea typeface="微软雅黑" panose="020B0503020204020204" charset="-122"/>
                <a:cs typeface="Courier New" panose="02070309020205020404"/>
              </a:rPr>
              <a:t>NaOH</a:t>
            </a:r>
            <a:r>
              <a:rPr lang="zh-CN" altLang="zh-CN" sz="2600" kern="100" dirty="0" smtClean="0">
                <a:latin typeface="Times New Roman" panose="02020603050405020304"/>
                <a:ea typeface="微软雅黑" panose="020B0503020204020204" charset="-122"/>
                <a:cs typeface="Times New Roman" panose="02020603050405020304"/>
              </a:rPr>
              <a:t>溶液的胶头滴管插到液面以下，</a:t>
            </a:r>
          </a:p>
          <a:p>
            <a:pPr algn="just">
              <a:lnSpc>
                <a:spcPct val="150000"/>
              </a:lnSpc>
              <a:spcAft>
                <a:spcPts val="0"/>
              </a:spcAft>
              <a:tabLst>
                <a:tab pos="2700655" algn="l"/>
              </a:tabLst>
            </a:pPr>
            <a:r>
              <a:rPr lang="zh-CN" altLang="zh-CN" sz="2600" kern="100" dirty="0" smtClean="0">
                <a:latin typeface="Times New Roman" panose="02020603050405020304"/>
                <a:ea typeface="微软雅黑" panose="020B0503020204020204" charset="-122"/>
                <a:cs typeface="Times New Roman" panose="02020603050405020304"/>
              </a:rPr>
              <a:t>并在液面上覆盖一层苯或煤油</a:t>
            </a:r>
            <a:r>
              <a:rPr lang="en-US" altLang="zh-CN" sz="2600" kern="100" dirty="0" smtClean="0">
                <a:latin typeface="Times New Roman" panose="02020603050405020304"/>
                <a:ea typeface="微软雅黑" panose="020B0503020204020204" charset="-122"/>
                <a:cs typeface="Courier New" panose="02070309020205020404"/>
              </a:rPr>
              <a:t>(</a:t>
            </a:r>
            <a:r>
              <a:rPr lang="zh-CN" altLang="zh-CN" sz="2600" kern="100" dirty="0" smtClean="0">
                <a:latin typeface="Times New Roman" panose="02020603050405020304"/>
                <a:ea typeface="微软雅黑" panose="020B0503020204020204" charset="-122"/>
                <a:cs typeface="Times New Roman" panose="02020603050405020304"/>
              </a:rPr>
              <a:t>不能用</a:t>
            </a:r>
            <a:r>
              <a:rPr lang="en-US" altLang="zh-CN" sz="2600" kern="100" dirty="0" smtClean="0">
                <a:latin typeface="Times New Roman" panose="02020603050405020304"/>
                <a:ea typeface="微软雅黑" panose="020B0503020204020204" charset="-122"/>
                <a:cs typeface="Courier New" panose="02070309020205020404"/>
              </a:rPr>
              <a:t>CCl</a:t>
            </a:r>
            <a:r>
              <a:rPr lang="en-US" altLang="zh-CN" sz="2600" kern="100" baseline="-25000" dirty="0" smtClean="0">
                <a:latin typeface="Times New Roman" panose="02020603050405020304"/>
                <a:ea typeface="微软雅黑" panose="020B0503020204020204" charset="-122"/>
                <a:cs typeface="Courier New" panose="02070309020205020404"/>
              </a:rPr>
              <a:t>4</a:t>
            </a:r>
            <a:r>
              <a:rPr lang="en-US" altLang="zh-CN" sz="2600" kern="100" dirty="0" smtClean="0">
                <a:latin typeface="Times New Roman" panose="02020603050405020304"/>
                <a:ea typeface="微软雅黑" panose="020B0503020204020204" charset="-122"/>
                <a:cs typeface="Courier New" panose="02070309020205020404"/>
              </a:rPr>
              <a:t>)</a:t>
            </a:r>
            <a:r>
              <a:rPr lang="zh-CN" altLang="zh-CN" sz="2600" kern="100" dirty="0" smtClean="0">
                <a:latin typeface="Times New Roman" panose="02020603050405020304"/>
                <a:ea typeface="微软雅黑" panose="020B0503020204020204" charset="-122"/>
                <a:cs typeface="Times New Roman" panose="02020603050405020304"/>
              </a:rPr>
              <a:t>，以防止空气与</a:t>
            </a:r>
          </a:p>
          <a:p>
            <a:pPr algn="just">
              <a:lnSpc>
                <a:spcPct val="15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Fe(OH)</a:t>
            </a:r>
            <a:r>
              <a:rPr lang="en-US" altLang="zh-CN" sz="2600" kern="100" baseline="-25000" dirty="0" smtClean="0">
                <a:latin typeface="Times New Roman" panose="02020603050405020304"/>
                <a:ea typeface="微软雅黑" panose="020B0503020204020204" charset="-122"/>
                <a:cs typeface="Courier New" panose="02070309020205020404"/>
              </a:rPr>
              <a:t>2</a:t>
            </a:r>
            <a:r>
              <a:rPr lang="zh-CN" altLang="zh-CN" sz="2600" kern="100" dirty="0" smtClean="0">
                <a:latin typeface="Times New Roman" panose="02020603050405020304"/>
                <a:ea typeface="微软雅黑" panose="020B0503020204020204" charset="-122"/>
                <a:cs typeface="Times New Roman" panose="02020603050405020304"/>
              </a:rPr>
              <a:t>接触发生反应。</a:t>
            </a:r>
            <a:endParaRPr lang="zh-CN" altLang="zh-CN" sz="1050" kern="100" dirty="0" smtClean="0">
              <a:latin typeface="宋体" panose="02010600030101010101" pitchFamily="2" charset="-122"/>
              <a:cs typeface="Courier New" panose="02070309020205020404"/>
            </a:endParaRPr>
          </a:p>
        </p:txBody>
      </p:sp>
      <p:pic>
        <p:nvPicPr>
          <p:cNvPr id="3" name="图片 2"/>
          <p:cNvPicPr>
            <a:picLocks noChangeAspect="1"/>
          </p:cNvPicPr>
          <p:nvPr/>
        </p:nvPicPr>
        <p:blipFill>
          <a:blip r:embed="rId2"/>
          <a:stretch>
            <a:fillRect/>
          </a:stretch>
        </p:blipFill>
        <p:spPr>
          <a:xfrm>
            <a:off x="9546590" y="3029585"/>
            <a:ext cx="2111375" cy="3028950"/>
          </a:xfrm>
          <a:prstGeom prst="rect">
            <a:avLst/>
          </a:prstGeom>
        </p:spPr>
      </p:pic>
      <p:pic>
        <p:nvPicPr>
          <p:cNvPr id="5" name="图片 4"/>
          <p:cNvPicPr>
            <a:picLocks noChangeAspect="1"/>
          </p:cNvPicPr>
          <p:nvPr/>
        </p:nvPicPr>
        <p:blipFill>
          <a:blip r:embed="rId3"/>
          <a:srcRect t="77711"/>
          <a:stretch>
            <a:fillRect/>
          </a:stretch>
        </p:blipFill>
        <p:spPr>
          <a:xfrm>
            <a:off x="6546850" y="871855"/>
            <a:ext cx="3819525" cy="533400"/>
          </a:xfrm>
          <a:prstGeom prst="rect">
            <a:avLst/>
          </a:prstGeom>
          <a:ln>
            <a:solidFill>
              <a:schemeClr val="accent1"/>
            </a:solidFill>
          </a:ln>
        </p:spPr>
      </p:pic>
      <p:pic>
        <p:nvPicPr>
          <p:cNvPr id="7" name="图片 6"/>
          <p:cNvPicPr>
            <a:picLocks noChangeAspect="1"/>
          </p:cNvPicPr>
          <p:nvPr/>
        </p:nvPicPr>
        <p:blipFill>
          <a:blip r:embed="rId3"/>
          <a:srcRect b="75460"/>
          <a:stretch>
            <a:fillRect/>
          </a:stretch>
        </p:blipFill>
        <p:spPr>
          <a:xfrm>
            <a:off x="4274185" y="4196715"/>
            <a:ext cx="3910965" cy="601345"/>
          </a:xfrm>
          <a:prstGeom prst="rect">
            <a:avLst/>
          </a:prstGeom>
          <a:ln>
            <a:solidFill>
              <a:schemeClr val="accent1"/>
            </a:solid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
          <p:cNvSpPr txBox="1"/>
          <p:nvPr/>
        </p:nvSpPr>
        <p:spPr>
          <a:xfrm>
            <a:off x="1226503" y="600710"/>
            <a:ext cx="9738360" cy="3061970"/>
          </a:xfrm>
          <a:prstGeom prst="rect">
            <a:avLst/>
          </a:prstGeom>
          <a:noFill/>
        </p:spPr>
        <p:txBody>
          <a:bodyPr vert="horz" wrap="square" rtlCol="0">
            <a:noAutofit/>
            <a:scene3d>
              <a:camera prst="orthographicFront"/>
              <a:lightRig rig="threePt" dir="t"/>
            </a:scene3d>
          </a:bodyPr>
          <a:lstStyle/>
          <a:p>
            <a:pPr algn="ctr">
              <a:lnSpc>
                <a:spcPct val="130000"/>
              </a:lnSpc>
              <a:spcBef>
                <a:spcPts val="0"/>
              </a:spcBef>
              <a:spcAft>
                <a:spcPts val="0"/>
              </a:spcAft>
            </a:pPr>
            <a:r>
              <a:rPr lang="zh-CN" altLang="en-US" sz="5400" b="1" kern="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第</a:t>
            </a:r>
            <a:r>
              <a:rPr lang="en-US" altLang="zh-CN" sz="5400" b="1" kern="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2</a:t>
            </a:r>
            <a:r>
              <a:rPr lang="zh-CN" altLang="en-US" sz="5400" b="1" kern="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讲</a:t>
            </a:r>
            <a:r>
              <a:rPr lang="en-US" altLang="zh-CN" sz="5400" b="1" kern="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zh-CN" altLang="en-US" sz="5400" b="1" kern="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铁及其化合物</a:t>
            </a:r>
          </a:p>
        </p:txBody>
      </p:sp>
      <p:pic>
        <p:nvPicPr>
          <p:cNvPr id="269" name="20M32.eps" descr="id:2147490416;FounderCES"/>
          <p:cNvPicPr>
            <a:picLocks noChangeAspect="1"/>
          </p:cNvPicPr>
          <p:nvPr/>
        </p:nvPicPr>
        <p:blipFill>
          <a:blip r:embed="rId2"/>
          <a:stretch>
            <a:fillRect/>
          </a:stretch>
        </p:blipFill>
        <p:spPr>
          <a:xfrm>
            <a:off x="3007360" y="2004695"/>
            <a:ext cx="6177280" cy="2847975"/>
          </a:xfrm>
          <a:prstGeom prst="rect">
            <a:avLst/>
          </a:prstGeom>
        </p:spPr>
      </p:pic>
      <p:pic>
        <p:nvPicPr>
          <p:cNvPr id="2" name="图片 1"/>
          <p:cNvPicPr>
            <a:picLocks noChangeAspect="1"/>
          </p:cNvPicPr>
          <p:nvPr/>
        </p:nvPicPr>
        <p:blipFill>
          <a:blip r:embed="rId3"/>
          <a:stretch>
            <a:fillRect/>
          </a:stretch>
        </p:blipFill>
        <p:spPr>
          <a:xfrm>
            <a:off x="1058545" y="5065395"/>
            <a:ext cx="10059035" cy="1024890"/>
          </a:xfrm>
          <a:prstGeom prst="rect">
            <a:avLst/>
          </a:prstGeom>
          <a:ln>
            <a:solidFill>
              <a:schemeClr val="accent1"/>
            </a:solidFill>
          </a:ln>
        </p:spPr>
      </p:pic>
      <mc:AlternateContent xmlns:mc="http://schemas.openxmlformats.org/markup-compatibility/2006">
        <mc:Choice xmlns:p14="http://schemas.microsoft.com/office/powerpoint/2010/main" Requires="p14">
          <p:contentPart p14:bwMode="auto" r:id="rId4">
            <p14:nvContentPartPr>
              <p14:cNvPr id="3" name="墨迹 2"/>
              <p14:cNvContentPartPr/>
              <p14:nvPr/>
            </p14:nvContentPartPr>
            <p14:xfrm>
              <a:off x="2604600" y="2727720"/>
              <a:ext cx="4667760" cy="4059000"/>
            </p14:xfrm>
          </p:contentPart>
        </mc:Choice>
        <mc:Fallback>
          <p:pic>
            <p:nvPicPr>
              <p:cNvPr id="3" name="墨迹 2"/>
              <p:cNvPicPr/>
              <p:nvPr/>
            </p:nvPicPr>
            <p:blipFill>
              <a:blip r:embed="rId5"/>
              <a:stretch>
                <a:fillRect/>
              </a:stretch>
            </p:blipFill>
            <p:spPr>
              <a:xfrm>
                <a:off x="2595240" y="2718360"/>
                <a:ext cx="4686480" cy="407772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0418" y="117639"/>
            <a:ext cx="11654075"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2</a:t>
            </a:r>
            <a:r>
              <a:rPr lang="en-US" altLang="zh-CN" sz="2600" b="1" kern="100" dirty="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氢氧化亚铁的制备</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260662" y="765308"/>
            <a:ext cx="11397613" cy="252095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制备原理：</a:t>
            </a:r>
            <a:r>
              <a:rPr lang="en-US" altLang="zh-CN" sz="2600" kern="100" dirty="0">
                <a:latin typeface="Times New Roman" panose="02020603050405020304"/>
                <a:ea typeface="微软雅黑" panose="020B0503020204020204" charset="-122"/>
                <a:cs typeface="Courier New" panose="02070309020205020404"/>
              </a:rPr>
              <a:t>Fe</a:t>
            </a:r>
            <a:r>
              <a:rPr lang="en-US" altLang="zh-CN" sz="2600" kern="100" baseline="30000" dirty="0">
                <a:latin typeface="Times New Roman" panose="02020603050405020304"/>
                <a:ea typeface="微软雅黑" panose="020B0503020204020204" charset="-122"/>
                <a:cs typeface="Courier New" panose="02070309020205020404"/>
              </a:rPr>
              <a:t>2</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2OH</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=Fe(OH)</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成功关键：溶液中不含</a:t>
            </a:r>
            <a:r>
              <a:rPr lang="en-US" altLang="zh-CN" sz="2600" kern="100" dirty="0">
                <a:latin typeface="Times New Roman" panose="02020603050405020304"/>
                <a:ea typeface="微软雅黑" panose="020B0503020204020204" charset="-122"/>
                <a:cs typeface="Courier New" panose="02070309020205020404"/>
              </a:rPr>
              <a:t>O</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等氧化性物质；密闭、隔绝空气的体系</a:t>
            </a:r>
            <a:r>
              <a:rPr lang="zh-CN" altLang="zh-CN" sz="2600" kern="100" dirty="0" smtClean="0">
                <a:latin typeface="Times New Roman" panose="02020603050405020304"/>
                <a:ea typeface="微软雅黑" panose="020B0503020204020204" charset="-122"/>
                <a:cs typeface="Times New Roman" panose="02020603050405020304"/>
              </a:rPr>
              <a:t>。</a:t>
            </a:r>
          </a:p>
          <a:p>
            <a:pPr algn="just">
              <a:lnSpc>
                <a:spcPct val="15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(3)</a:t>
            </a:r>
            <a:r>
              <a:rPr lang="zh-CN" altLang="zh-CN" sz="2600" kern="100" dirty="0" smtClean="0">
                <a:latin typeface="Times New Roman" panose="02020603050405020304"/>
                <a:ea typeface="微软雅黑" panose="020B0503020204020204" charset="-122"/>
                <a:cs typeface="Times New Roman" panose="02020603050405020304"/>
              </a:rPr>
              <a:t>制备方法</a:t>
            </a:r>
            <a:endParaRPr lang="zh-CN" altLang="zh-CN" sz="1050" kern="100" dirty="0" smtClean="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smtClean="0">
                <a:latin typeface="宋体" panose="02010600030101010101" pitchFamily="2" charset="-122"/>
                <a:ea typeface="微软雅黑" panose="020B0503020204020204" charset="-122"/>
                <a:cs typeface="Times New Roman" panose="02020603050405020304"/>
              </a:rPr>
              <a:t>①</a:t>
            </a:r>
            <a:r>
              <a:rPr lang="zh-CN" altLang="zh-CN" sz="2600" kern="100" dirty="0" smtClean="0">
                <a:effectLst>
                  <a:outerShdw blurRad="38100" dist="38100" dir="2700000" algn="tl">
                    <a:srgbClr val="000000">
                      <a:alpha val="43137"/>
                    </a:srgbClr>
                  </a:outerShdw>
                </a:effectLst>
                <a:latin typeface="Times New Roman" panose="02020603050405020304"/>
                <a:ea typeface="微软雅黑" panose="020B0503020204020204" charset="-122"/>
                <a:cs typeface="Times New Roman" panose="02020603050405020304"/>
              </a:rPr>
              <a:t>有机覆盖层法</a:t>
            </a:r>
            <a:r>
              <a:rPr lang="zh-CN" altLang="zh-CN" sz="2600" kern="100" dirty="0" smtClean="0">
                <a:latin typeface="Times New Roman" panose="02020603050405020304"/>
                <a:ea typeface="微软雅黑" panose="020B0503020204020204" charset="-122"/>
                <a:cs typeface="Times New Roman" panose="02020603050405020304"/>
              </a:rPr>
              <a:t>。</a:t>
            </a:r>
            <a:endParaRPr lang="zh-CN" altLang="zh-CN" sz="1050" kern="100" dirty="0" smtClean="0">
              <a:latin typeface="宋体" panose="02010600030101010101" pitchFamily="2" charset="-122"/>
              <a:cs typeface="Courier New" panose="02070309020205020404"/>
            </a:endParaRPr>
          </a:p>
        </p:txBody>
      </p:sp>
      <p:sp>
        <p:nvSpPr>
          <p:cNvPr id="2" name="矩形 1"/>
          <p:cNvSpPr/>
          <p:nvPr/>
        </p:nvSpPr>
        <p:spPr>
          <a:xfrm>
            <a:off x="253433" y="3057544"/>
            <a:ext cx="11654075" cy="2000250"/>
          </a:xfrm>
          <a:prstGeom prst="rect">
            <a:avLst/>
          </a:prstGeom>
        </p:spPr>
        <p:txBody>
          <a:bodyPr wrap="square" lIns="121898" tIns="60948" rIns="121898" bIns="60948">
            <a:spAutoFit/>
          </a:bodyPr>
          <a:lstStyle/>
          <a:p>
            <a:pPr algn="just">
              <a:lnSpc>
                <a:spcPct val="16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②</a:t>
            </a:r>
            <a:r>
              <a:rPr lang="zh-CN" altLang="zh-CN" sz="2600" kern="100" dirty="0">
                <a:effectLst>
                  <a:outerShdw blurRad="38100" dist="38100" dir="2700000" algn="tl">
                    <a:srgbClr val="000000">
                      <a:alpha val="43137"/>
                    </a:srgbClr>
                  </a:outerShdw>
                </a:effectLst>
                <a:latin typeface="Times New Roman" panose="02020603050405020304"/>
                <a:ea typeface="微软雅黑" panose="020B0503020204020204" charset="-122"/>
                <a:cs typeface="Times New Roman" panose="02020603050405020304"/>
              </a:rPr>
              <a:t>还原性气体保护法</a:t>
            </a:r>
            <a:r>
              <a:rPr lang="zh-CN" altLang="zh-CN" sz="2600" kern="100" dirty="0">
                <a:latin typeface="Times New Roman" panose="02020603050405020304"/>
                <a:ea typeface="微软雅黑" panose="020B0503020204020204" charset="-122"/>
                <a:cs typeface="Times New Roman" panose="02020603050405020304"/>
              </a:rPr>
              <a:t>：用</a:t>
            </a:r>
            <a:r>
              <a:rPr lang="en-US" altLang="zh-CN" sz="2600" kern="100" dirty="0">
                <a:latin typeface="Times New Roman" panose="02020603050405020304"/>
                <a:ea typeface="微软雅黑" panose="020B0503020204020204" charset="-122"/>
                <a:cs typeface="Courier New" panose="02070309020205020404"/>
              </a:rPr>
              <a:t>H</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将装置内的空气排尽后，再将亚铁盐与</a:t>
            </a:r>
            <a:r>
              <a:rPr lang="en-US" altLang="zh-CN" sz="2600" kern="100" dirty="0" err="1">
                <a:latin typeface="Times New Roman" panose="02020603050405020304"/>
                <a:ea typeface="微软雅黑" panose="020B0503020204020204" charset="-122"/>
                <a:cs typeface="Courier New" panose="02070309020205020404"/>
              </a:rPr>
              <a:t>NaOH</a:t>
            </a:r>
            <a:r>
              <a:rPr lang="zh-CN" altLang="zh-CN" sz="2600" kern="100" dirty="0">
                <a:latin typeface="Times New Roman" panose="02020603050405020304"/>
                <a:ea typeface="微软雅黑" panose="020B0503020204020204" charset="-122"/>
                <a:cs typeface="Times New Roman" panose="02020603050405020304"/>
              </a:rPr>
              <a:t>溶液混合，这样可长时间观察到白色沉淀。</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pic>
        <p:nvPicPr>
          <p:cNvPr id="3" name="图片 2"/>
          <p:cNvPicPr>
            <a:picLocks noChangeAspect="1"/>
          </p:cNvPicPr>
          <p:nvPr/>
        </p:nvPicPr>
        <p:blipFill>
          <a:blip r:embed="rId2"/>
          <a:stretch>
            <a:fillRect/>
          </a:stretch>
        </p:blipFill>
        <p:spPr>
          <a:xfrm>
            <a:off x="1385570" y="4539615"/>
            <a:ext cx="4150995" cy="2109470"/>
          </a:xfrm>
          <a:prstGeom prst="rect">
            <a:avLst/>
          </a:prstGeom>
        </p:spPr>
      </p:pic>
      <p:pic>
        <p:nvPicPr>
          <p:cNvPr id="5" name="图片 4"/>
          <p:cNvPicPr>
            <a:picLocks noChangeAspect="1"/>
          </p:cNvPicPr>
          <p:nvPr/>
        </p:nvPicPr>
        <p:blipFill>
          <a:blip r:embed="rId3"/>
          <a:stretch>
            <a:fillRect/>
          </a:stretch>
        </p:blipFill>
        <p:spPr>
          <a:xfrm>
            <a:off x="6564630" y="4030980"/>
            <a:ext cx="4808855" cy="2259330"/>
          </a:xfrm>
          <a:prstGeom prst="rect">
            <a:avLst/>
          </a:prstGeom>
          <a:ln>
            <a:solidFill>
              <a:schemeClr val="accent1"/>
            </a:solid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8976" y="747470"/>
            <a:ext cx="11654075" cy="720725"/>
          </a:xfrm>
          <a:prstGeom prst="rect">
            <a:avLst/>
          </a:prstGeom>
        </p:spPr>
        <p:txBody>
          <a:bodyPr wrap="square" lIns="121898" tIns="60948" rIns="121898" bIns="60948">
            <a:spAutoFit/>
          </a:bodyPr>
          <a:lstStyle/>
          <a:p>
            <a:pPr algn="just">
              <a:lnSpc>
                <a:spcPct val="150000"/>
              </a:lnSpc>
              <a:spcAft>
                <a:spcPts val="0"/>
              </a:spcAft>
            </a:pPr>
            <a:r>
              <a:rPr lang="zh-CN" altLang="zh-CN" sz="2600" kern="100" dirty="0">
                <a:latin typeface="Times New Roman" panose="02020603050405020304"/>
                <a:ea typeface="微软雅黑" panose="020B0503020204020204" charset="-122"/>
                <a:cs typeface="Times New Roman" panose="02020603050405020304"/>
              </a:rPr>
              <a:t>实验室可以用如图所示装置制备氢氧化亚铁，下列说法错误的是</a:t>
            </a:r>
            <a:r>
              <a:rPr lang="en-US" altLang="zh-CN" sz="2600" kern="100" dirty="0" smtClean="0">
                <a:latin typeface="Times New Roman" panose="02020603050405020304"/>
                <a:cs typeface="Courier New" panose="02070309020205020404"/>
              </a:rPr>
              <a:t>(</a:t>
            </a:r>
            <a:r>
              <a:rPr lang="zh-CN" altLang="zh-CN" sz="2600" kern="100" dirty="0" smtClean="0">
                <a:latin typeface="Times New Roman" panose="02020603050405020304"/>
                <a:cs typeface="Times New Roman" panose="02020603050405020304"/>
              </a:rPr>
              <a:t>　　</a:t>
            </a:r>
            <a:r>
              <a:rPr lang="en-US" altLang="zh-CN" sz="2600" kern="100" dirty="0" smtClean="0">
                <a:latin typeface="Times New Roman" panose="02020603050405020304"/>
                <a:cs typeface="Courier New" panose="02070309020205020404"/>
              </a:rPr>
              <a:t>)</a:t>
            </a:r>
            <a:endParaRPr lang="zh-CN" altLang="zh-CN" sz="2600" kern="100" dirty="0">
              <a:effectLst/>
              <a:latin typeface="宋体" panose="02010600030101010101" pitchFamily="2" charset="-122"/>
              <a:cs typeface="Courier New" panose="02070309020205020404"/>
            </a:endParaRPr>
          </a:p>
        </p:txBody>
      </p:sp>
      <p:pic>
        <p:nvPicPr>
          <p:cNvPr id="45058" name="Picture 2" descr="R14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0335" y="2259638"/>
            <a:ext cx="3870312" cy="26283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31377" y="1937176"/>
            <a:ext cx="7276949" cy="3721735"/>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smtClean="0">
                <a:latin typeface="Times New Roman" panose="02020603050405020304"/>
                <a:cs typeface="Courier New" panose="02070309020205020404"/>
              </a:rPr>
              <a:t>A.</a:t>
            </a:r>
            <a:r>
              <a:rPr lang="zh-CN" altLang="zh-CN" sz="2600" kern="100" dirty="0">
                <a:latin typeface="Times New Roman" panose="02020603050405020304"/>
                <a:ea typeface="微软雅黑" panose="020B0503020204020204" charset="-122"/>
                <a:cs typeface="Times New Roman" panose="02020603050405020304"/>
              </a:rPr>
              <a:t>实验前应把稀硫酸和氢氧化钠溶液均煮沸处理</a:t>
            </a:r>
          </a:p>
          <a:p>
            <a:pPr algn="just">
              <a:lnSpc>
                <a:spcPct val="150000"/>
              </a:lnSpc>
              <a:spcAft>
                <a:spcPts val="0"/>
              </a:spcAft>
            </a:pPr>
            <a:r>
              <a:rPr lang="en-US" altLang="zh-CN" sz="2600" kern="100" dirty="0" smtClean="0">
                <a:latin typeface="Times New Roman" panose="02020603050405020304"/>
                <a:cs typeface="Courier New" panose="02070309020205020404"/>
              </a:rPr>
              <a:t>B</a:t>
            </a:r>
            <a:r>
              <a:rPr lang="en-US" altLang="zh-CN" sz="2600" kern="100" dirty="0">
                <a:latin typeface="Times New Roman" panose="02020603050405020304"/>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实验开始阶段，应把弹簧夹</a:t>
            </a:r>
            <a:r>
              <a:rPr lang="en-US" altLang="zh-CN" sz="2600" kern="100" dirty="0">
                <a:latin typeface="Times New Roman" panose="02020603050405020304"/>
                <a:cs typeface="Courier New" panose="02070309020205020404"/>
              </a:rPr>
              <a:t>C</a:t>
            </a:r>
            <a:r>
              <a:rPr lang="zh-CN" altLang="zh-CN" sz="2600" kern="100" dirty="0">
                <a:latin typeface="Times New Roman" panose="02020603050405020304"/>
                <a:ea typeface="微软雅黑" panose="020B0503020204020204" charset="-122"/>
                <a:cs typeface="Times New Roman" panose="02020603050405020304"/>
              </a:rPr>
              <a:t>和</a:t>
            </a:r>
            <a:r>
              <a:rPr lang="en-US" altLang="zh-CN" sz="2600" kern="100" dirty="0">
                <a:latin typeface="Times New Roman" panose="02020603050405020304"/>
                <a:cs typeface="Courier New" panose="02070309020205020404"/>
              </a:rPr>
              <a:t>D</a:t>
            </a:r>
            <a:r>
              <a:rPr lang="zh-CN" altLang="zh-CN" sz="2600" kern="100" dirty="0">
                <a:latin typeface="Times New Roman" panose="02020603050405020304"/>
                <a:ea typeface="微软雅黑" panose="020B0503020204020204" charset="-122"/>
                <a:cs typeface="Times New Roman" panose="02020603050405020304"/>
              </a:rPr>
              <a:t>都打开</a:t>
            </a:r>
          </a:p>
          <a:p>
            <a:pPr algn="just">
              <a:lnSpc>
                <a:spcPct val="150000"/>
              </a:lnSpc>
              <a:spcAft>
                <a:spcPts val="0"/>
              </a:spcAft>
            </a:pPr>
            <a:r>
              <a:rPr lang="en-US" altLang="zh-CN" sz="2600" kern="100" dirty="0">
                <a:latin typeface="Times New Roman" panose="02020603050405020304"/>
                <a:cs typeface="Courier New" panose="02070309020205020404"/>
              </a:rPr>
              <a:t>C.</a:t>
            </a:r>
            <a:r>
              <a:rPr lang="zh-CN" altLang="zh-CN" sz="2600" kern="100" dirty="0">
                <a:latin typeface="Times New Roman" panose="02020603050405020304"/>
                <a:ea typeface="微软雅黑" panose="020B0503020204020204" charset="-122"/>
                <a:cs typeface="Times New Roman" panose="02020603050405020304"/>
              </a:rPr>
              <a:t>一段时间后，关闭弹簧夹</a:t>
            </a:r>
            <a:r>
              <a:rPr lang="en-US" altLang="zh-CN" sz="2600" kern="100" dirty="0">
                <a:latin typeface="Times New Roman" panose="02020603050405020304"/>
                <a:cs typeface="Courier New" panose="02070309020205020404"/>
              </a:rPr>
              <a:t>C</a:t>
            </a:r>
            <a:r>
              <a:rPr lang="zh-CN" altLang="zh-CN" sz="2600" kern="100" dirty="0">
                <a:latin typeface="Times New Roman" panose="02020603050405020304"/>
                <a:ea typeface="微软雅黑" panose="020B0503020204020204" charset="-122"/>
                <a:cs typeface="Times New Roman" panose="02020603050405020304"/>
              </a:rPr>
              <a:t>和</a:t>
            </a:r>
            <a:r>
              <a:rPr lang="en-US" altLang="zh-CN" sz="2600" kern="100" dirty="0">
                <a:latin typeface="Times New Roman" panose="02020603050405020304"/>
                <a:cs typeface="Courier New" panose="02070309020205020404"/>
              </a:rPr>
              <a:t>D</a:t>
            </a:r>
            <a:r>
              <a:rPr lang="zh-CN" altLang="zh-CN" sz="2600" kern="100" dirty="0">
                <a:latin typeface="Times New Roman" panose="02020603050405020304"/>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在</a:t>
            </a:r>
            <a:r>
              <a:rPr lang="en-US" altLang="zh-CN" sz="2600" kern="100" dirty="0">
                <a:latin typeface="Times New Roman" panose="02020603050405020304"/>
                <a:cs typeface="Courier New" panose="02070309020205020404"/>
              </a:rPr>
              <a:t>B</a:t>
            </a:r>
            <a:r>
              <a:rPr lang="zh-CN" altLang="zh-CN" sz="2600" kern="100" dirty="0">
                <a:latin typeface="Times New Roman" panose="02020603050405020304"/>
                <a:ea typeface="微软雅黑" panose="020B0503020204020204" charset="-122"/>
                <a:cs typeface="Times New Roman" panose="02020603050405020304"/>
              </a:rPr>
              <a:t>中生成白色絮状沉淀</a:t>
            </a:r>
          </a:p>
          <a:p>
            <a:pPr algn="just">
              <a:lnSpc>
                <a:spcPct val="150000"/>
              </a:lnSpc>
              <a:spcAft>
                <a:spcPts val="0"/>
              </a:spcAft>
            </a:pPr>
            <a:r>
              <a:rPr lang="en-US" altLang="zh-CN" sz="2600" kern="100" dirty="0" smtClean="0">
                <a:latin typeface="Times New Roman" panose="02020603050405020304"/>
                <a:cs typeface="Courier New" panose="02070309020205020404"/>
              </a:rPr>
              <a:t>D.</a:t>
            </a:r>
            <a:r>
              <a:rPr lang="zh-CN" altLang="zh-CN" sz="2600" kern="100" dirty="0">
                <a:latin typeface="Times New Roman" panose="02020603050405020304"/>
                <a:ea typeface="微软雅黑" panose="020B0503020204020204" charset="-122"/>
                <a:cs typeface="Times New Roman" panose="02020603050405020304"/>
              </a:rPr>
              <a:t>实验结束后关闭弹簧夹</a:t>
            </a:r>
            <a:r>
              <a:rPr lang="en-US" altLang="zh-CN" sz="2600" kern="100" dirty="0" smtClean="0">
                <a:latin typeface="Times New Roman" panose="02020603050405020304"/>
                <a:cs typeface="Courier New" panose="02070309020205020404"/>
              </a:rPr>
              <a:t>D</a:t>
            </a:r>
            <a:r>
              <a:rPr lang="zh-CN" altLang="zh-CN" sz="2600" kern="100" dirty="0" smtClean="0">
                <a:latin typeface="Times New Roman" panose="02020603050405020304"/>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可以长时间保存氢氧化亚铁</a:t>
            </a:r>
          </a:p>
        </p:txBody>
      </p:sp>
      <p:sp>
        <p:nvSpPr>
          <p:cNvPr id="8" name="矩形 7"/>
          <p:cNvSpPr/>
          <p:nvPr/>
        </p:nvSpPr>
        <p:spPr>
          <a:xfrm>
            <a:off x="9947943" y="1378346"/>
            <a:ext cx="476250" cy="730885"/>
          </a:xfrm>
          <a:prstGeom prst="rect">
            <a:avLst/>
          </a:prstGeom>
        </p:spPr>
        <p:txBody>
          <a:bodyPr wrap="none">
            <a:spAutoFit/>
          </a:bodyPr>
          <a:lstStyle/>
          <a:p>
            <a:pPr lvl="0" defTabSz="1088390">
              <a:lnSpc>
                <a:spcPct val="130000"/>
              </a:lnSpc>
            </a:pPr>
            <a:r>
              <a:rPr lang="en-US" altLang="zh-CN" sz="32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2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0418" y="117639"/>
            <a:ext cx="11654075"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2</a:t>
            </a:r>
            <a:r>
              <a:rPr lang="en-US" altLang="zh-CN" sz="2600" b="1" kern="100" dirty="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氢氧化亚铁的制备</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260662" y="765308"/>
            <a:ext cx="11397613" cy="252095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制备原理：</a:t>
            </a:r>
            <a:r>
              <a:rPr lang="en-US" altLang="zh-CN" sz="2600" kern="100" dirty="0">
                <a:latin typeface="Times New Roman" panose="02020603050405020304"/>
                <a:ea typeface="微软雅黑" panose="020B0503020204020204" charset="-122"/>
                <a:cs typeface="Courier New" panose="02070309020205020404"/>
              </a:rPr>
              <a:t>Fe</a:t>
            </a:r>
            <a:r>
              <a:rPr lang="en-US" altLang="zh-CN" sz="2600" kern="100" baseline="30000" dirty="0">
                <a:latin typeface="Times New Roman" panose="02020603050405020304"/>
                <a:ea typeface="微软雅黑" panose="020B0503020204020204" charset="-122"/>
                <a:cs typeface="Courier New" panose="02070309020205020404"/>
              </a:rPr>
              <a:t>2</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2OH</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=Fe(OH)</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成功关键：溶液中不含</a:t>
            </a:r>
            <a:r>
              <a:rPr lang="en-US" altLang="zh-CN" sz="2600" kern="100" dirty="0">
                <a:latin typeface="Times New Roman" panose="02020603050405020304"/>
                <a:ea typeface="微软雅黑" panose="020B0503020204020204" charset="-122"/>
                <a:cs typeface="Courier New" panose="02070309020205020404"/>
              </a:rPr>
              <a:t>O</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等氧化性物质；密闭、隔绝空气的体系</a:t>
            </a:r>
            <a:r>
              <a:rPr lang="zh-CN" altLang="zh-CN" sz="2600" kern="100" dirty="0" smtClean="0">
                <a:latin typeface="Times New Roman" panose="02020603050405020304"/>
                <a:ea typeface="微软雅黑" panose="020B0503020204020204" charset="-122"/>
                <a:cs typeface="Times New Roman" panose="02020603050405020304"/>
              </a:rPr>
              <a:t>。</a:t>
            </a:r>
          </a:p>
          <a:p>
            <a:pPr algn="just">
              <a:lnSpc>
                <a:spcPct val="15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(3)</a:t>
            </a:r>
            <a:r>
              <a:rPr lang="zh-CN" altLang="zh-CN" sz="2600" kern="100" dirty="0" smtClean="0">
                <a:latin typeface="Times New Roman" panose="02020603050405020304"/>
                <a:ea typeface="微软雅黑" panose="020B0503020204020204" charset="-122"/>
                <a:cs typeface="Times New Roman" panose="02020603050405020304"/>
              </a:rPr>
              <a:t>制备方法</a:t>
            </a:r>
            <a:endParaRPr lang="zh-CN" altLang="zh-CN" sz="1050" kern="100" dirty="0" smtClean="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smtClean="0">
                <a:latin typeface="宋体" panose="02010600030101010101" pitchFamily="2" charset="-122"/>
                <a:ea typeface="微软雅黑" panose="020B0503020204020204" charset="-122"/>
                <a:cs typeface="Times New Roman" panose="02020603050405020304"/>
              </a:rPr>
              <a:t>①</a:t>
            </a:r>
            <a:r>
              <a:rPr lang="zh-CN" altLang="zh-CN" sz="2600" kern="100" dirty="0" smtClean="0">
                <a:effectLst>
                  <a:outerShdw blurRad="38100" dist="38100" dir="2700000" algn="tl">
                    <a:srgbClr val="000000">
                      <a:alpha val="43137"/>
                    </a:srgbClr>
                  </a:outerShdw>
                </a:effectLst>
                <a:latin typeface="Times New Roman" panose="02020603050405020304"/>
                <a:ea typeface="微软雅黑" panose="020B0503020204020204" charset="-122"/>
                <a:cs typeface="Times New Roman" panose="02020603050405020304"/>
              </a:rPr>
              <a:t>有机覆盖层法</a:t>
            </a:r>
            <a:endParaRPr lang="zh-CN" altLang="zh-CN" sz="1050" kern="100" dirty="0" smtClean="0">
              <a:latin typeface="宋体" panose="02010600030101010101" pitchFamily="2" charset="-122"/>
              <a:cs typeface="Courier New" panose="02070309020205020404"/>
            </a:endParaRPr>
          </a:p>
        </p:txBody>
      </p:sp>
      <p:sp>
        <p:nvSpPr>
          <p:cNvPr id="2" name="矩形 1"/>
          <p:cNvSpPr/>
          <p:nvPr/>
        </p:nvSpPr>
        <p:spPr>
          <a:xfrm>
            <a:off x="264863" y="3036589"/>
            <a:ext cx="11654075" cy="1360170"/>
          </a:xfrm>
          <a:prstGeom prst="rect">
            <a:avLst/>
          </a:prstGeom>
        </p:spPr>
        <p:txBody>
          <a:bodyPr wrap="square" lIns="121898" tIns="60948" rIns="121898" bIns="60948">
            <a:spAutoFit/>
          </a:bodyPr>
          <a:lstStyle/>
          <a:p>
            <a:pPr algn="just">
              <a:lnSpc>
                <a:spcPct val="16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②</a:t>
            </a:r>
            <a:r>
              <a:rPr lang="zh-CN" altLang="zh-CN" sz="2600" kern="100" dirty="0">
                <a:effectLst>
                  <a:outerShdw blurRad="38100" dist="38100" dir="2700000" algn="tl">
                    <a:srgbClr val="000000">
                      <a:alpha val="43137"/>
                    </a:srgbClr>
                  </a:outerShdw>
                </a:effectLst>
                <a:latin typeface="Times New Roman" panose="02020603050405020304"/>
                <a:ea typeface="微软雅黑" panose="020B0503020204020204" charset="-122"/>
                <a:cs typeface="Times New Roman" panose="02020603050405020304"/>
              </a:rPr>
              <a:t>还原性气体保护法</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③</a:t>
            </a:r>
            <a:r>
              <a:rPr lang="zh-CN" altLang="zh-CN" sz="2600" kern="100" dirty="0">
                <a:effectLst>
                  <a:outerShdw blurRad="38100" dist="38100" dir="2700000" algn="tl">
                    <a:srgbClr val="000000">
                      <a:alpha val="43137"/>
                    </a:srgbClr>
                  </a:outerShdw>
                </a:effectLst>
                <a:latin typeface="Times New Roman" panose="02020603050405020304"/>
                <a:ea typeface="微软雅黑" panose="020B0503020204020204" charset="-122"/>
                <a:cs typeface="Times New Roman" panose="02020603050405020304"/>
              </a:rPr>
              <a:t>电解法</a:t>
            </a:r>
            <a:r>
              <a:rPr lang="zh-CN" altLang="zh-CN" sz="2600" kern="100" dirty="0">
                <a:latin typeface="Times New Roman" panose="02020603050405020304"/>
                <a:ea typeface="微软雅黑" panose="020B0503020204020204" charset="-122"/>
                <a:cs typeface="Times New Roman" panose="02020603050405020304"/>
              </a:rPr>
              <a:t>：用铁作阳极，电解</a:t>
            </a:r>
            <a:r>
              <a:rPr lang="en-US" altLang="zh-CN" sz="2600" kern="100" dirty="0" err="1">
                <a:latin typeface="Times New Roman" panose="02020603050405020304"/>
                <a:ea typeface="微软雅黑" panose="020B0503020204020204" charset="-122"/>
                <a:cs typeface="Courier New" panose="02070309020205020404"/>
              </a:rPr>
              <a:t>NaCl</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或</a:t>
            </a:r>
            <a:r>
              <a:rPr lang="en-US" altLang="zh-CN" sz="2600" kern="100" dirty="0" err="1">
                <a:latin typeface="Times New Roman" panose="02020603050405020304"/>
                <a:ea typeface="微软雅黑" panose="020B0503020204020204" charset="-122"/>
                <a:cs typeface="Courier New" panose="02070309020205020404"/>
              </a:rPr>
              <a:t>NaOH</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溶液，并在液面上覆盖苯</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或煤油</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smtClean="0">
                <a:latin typeface="Times New Roman" panose="02020603050405020304"/>
                <a:ea typeface="微软雅黑" panose="020B0503020204020204" charset="-122"/>
                <a:cs typeface="Times New Roman" panose="02020603050405020304"/>
              </a:rPr>
              <a:t>。</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pic>
        <p:nvPicPr>
          <p:cNvPr id="3" name="图片 2"/>
          <p:cNvPicPr>
            <a:picLocks noChangeAspect="1"/>
          </p:cNvPicPr>
          <p:nvPr/>
        </p:nvPicPr>
        <p:blipFill>
          <a:blip r:embed="rId2"/>
          <a:stretch>
            <a:fillRect/>
          </a:stretch>
        </p:blipFill>
        <p:spPr>
          <a:xfrm>
            <a:off x="4425315" y="4396740"/>
            <a:ext cx="2892425" cy="20434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758190" y="431800"/>
            <a:ext cx="9453880" cy="6071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7892" y="321316"/>
            <a:ext cx="11654075" cy="1009650"/>
          </a:xfrm>
          <a:prstGeom prst="rect">
            <a:avLst/>
          </a:prstGeom>
        </p:spPr>
        <p:txBody>
          <a:bodyPr wrap="square" lIns="121898" tIns="60948" rIns="121898" bIns="60948">
            <a:spAutoFit/>
          </a:bodyPr>
          <a:lstStyle/>
          <a:p>
            <a:pPr algn="l" defTabSz="914400">
              <a:lnSpc>
                <a:spcPct val="100000"/>
              </a:lnSpc>
              <a:buClrTx/>
              <a:buSzTx/>
              <a:buFontTx/>
            </a:pPr>
            <a:r>
              <a:rPr lang="zh-CN" altLang="en-US" sz="2400" b="1">
                <a:solidFill>
                  <a:srgbClr val="C00000"/>
                </a:solidFill>
                <a:effectLst>
                  <a:outerShdw blurRad="38100" dist="38100" dir="2700000" algn="tl">
                    <a:srgbClr val="000000">
                      <a:alpha val="43137"/>
                    </a:srgbClr>
                  </a:outerShdw>
                </a:effectLst>
              </a:rPr>
              <a:t>四、铁盐、亚铁盐的性质</a:t>
            </a:r>
          </a:p>
          <a:p>
            <a:pPr algn="just">
              <a:lnSpc>
                <a:spcPct val="13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亚铁盐</a:t>
            </a:r>
            <a:endParaRPr lang="zh-CN" altLang="zh-CN" sz="1050" kern="100" dirty="0">
              <a:effectLst/>
              <a:latin typeface="宋体" panose="02010600030101010101" pitchFamily="2" charset="-122"/>
              <a:cs typeface="Courier New" panose="02070309020205020404"/>
            </a:endParaRPr>
          </a:p>
        </p:txBody>
      </p:sp>
      <p:graphicFrame>
        <p:nvGraphicFramePr>
          <p:cNvPr id="7" name="对象 6"/>
          <p:cNvGraphicFramePr>
            <a:graphicFrameLocks noChangeAspect="1"/>
          </p:cNvGraphicFramePr>
          <p:nvPr/>
        </p:nvGraphicFramePr>
        <p:xfrm>
          <a:off x="415762" y="1330963"/>
          <a:ext cx="11360785" cy="2941320"/>
        </p:xfrm>
        <a:graphic>
          <a:graphicData uri="http://schemas.openxmlformats.org/presentationml/2006/ole">
            <mc:AlternateContent xmlns:mc="http://schemas.openxmlformats.org/markup-compatibility/2006">
              <mc:Choice xmlns:v="urn:schemas-microsoft-com:vml" Requires="v">
                <p:oleObj spid="_x0000_s12291" name="Document" r:id="rId3" imgW="11493500" imgH="2978150" progId="Word.Document.8">
                  <p:embed/>
                </p:oleObj>
              </mc:Choice>
              <mc:Fallback>
                <p:oleObj name="Document" r:id="rId3" imgW="11493500" imgH="2978150" progId="Word.Document.8">
                  <p:embed/>
                  <p:pic>
                    <p:nvPicPr>
                      <p:cNvPr id="0" name="图片 5174"/>
                      <p:cNvPicPr/>
                      <p:nvPr/>
                    </p:nvPicPr>
                    <p:blipFill>
                      <a:blip r:embed="rId4"/>
                      <a:stretch>
                        <a:fillRect/>
                      </a:stretch>
                    </p:blipFill>
                    <p:spPr>
                      <a:xfrm>
                        <a:off x="415762" y="1330963"/>
                        <a:ext cx="11360785" cy="2941320"/>
                      </a:xfrm>
                      <a:prstGeom prst="rect">
                        <a:avLst/>
                      </a:prstGeom>
                    </p:spPr>
                  </p:pic>
                </p:oleObj>
              </mc:Fallback>
            </mc:AlternateContent>
          </a:graphicData>
        </a:graphic>
      </p:graphicFrame>
      <p:sp>
        <p:nvSpPr>
          <p:cNvPr id="8" name="矩形 7"/>
          <p:cNvSpPr/>
          <p:nvPr/>
        </p:nvSpPr>
        <p:spPr>
          <a:xfrm>
            <a:off x="8349764" y="1953404"/>
            <a:ext cx="851515"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氧化</a:t>
            </a:r>
            <a:endParaRPr lang="zh-CN" altLang="en-US" sz="2600" dirty="0"/>
          </a:p>
        </p:txBody>
      </p:sp>
      <p:sp>
        <p:nvSpPr>
          <p:cNvPr id="9" name="矩形 8"/>
          <p:cNvSpPr/>
          <p:nvPr/>
        </p:nvSpPr>
        <p:spPr>
          <a:xfrm>
            <a:off x="10403132" y="1953392"/>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还原</a:t>
            </a:r>
            <a:endParaRPr lang="zh-CN" altLang="en-US" sz="2600" dirty="0"/>
          </a:p>
        </p:txBody>
      </p:sp>
      <p:sp>
        <p:nvSpPr>
          <p:cNvPr id="10" name="矩形 9"/>
          <p:cNvSpPr/>
          <p:nvPr/>
        </p:nvSpPr>
        <p:spPr>
          <a:xfrm>
            <a:off x="1493783" y="2529468"/>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还原</a:t>
            </a:r>
            <a:endParaRPr lang="zh-CN" altLang="en-US" sz="2600" dirty="0"/>
          </a:p>
        </p:txBody>
      </p:sp>
      <p:sp>
        <p:nvSpPr>
          <p:cNvPr id="11" name="矩形 10"/>
          <p:cNvSpPr/>
          <p:nvPr/>
        </p:nvSpPr>
        <p:spPr>
          <a:xfrm>
            <a:off x="9984409" y="2446124"/>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还原</a:t>
            </a:r>
            <a:endParaRPr lang="zh-CN" altLang="en-US" sz="2600" dirty="0"/>
          </a:p>
        </p:txBody>
      </p:sp>
      <p:sp>
        <p:nvSpPr>
          <p:cNvPr id="12" name="矩形 11"/>
          <p:cNvSpPr/>
          <p:nvPr/>
        </p:nvSpPr>
        <p:spPr>
          <a:xfrm>
            <a:off x="6707590" y="3068488"/>
            <a:ext cx="5484515"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r>
              <a:rPr lang="en-US" altLang="zh-CN" sz="2600" baseline="-25000" dirty="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endParaRPr lang="zh-CN" altLang="en-US" sz="2600" dirty="0"/>
          </a:p>
        </p:txBody>
      </p:sp>
      <p:graphicFrame>
        <p:nvGraphicFramePr>
          <p:cNvPr id="13" name="对象 12"/>
          <p:cNvGraphicFramePr>
            <a:graphicFrameLocks noChangeAspect="1"/>
          </p:cNvGraphicFramePr>
          <p:nvPr/>
        </p:nvGraphicFramePr>
        <p:xfrm>
          <a:off x="4807088" y="4173531"/>
          <a:ext cx="11353800" cy="585788"/>
        </p:xfrm>
        <a:graphic>
          <a:graphicData uri="http://schemas.openxmlformats.org/presentationml/2006/ole">
            <mc:AlternateContent xmlns:mc="http://schemas.openxmlformats.org/markup-compatibility/2006">
              <mc:Choice xmlns:v="urn:schemas-microsoft-com:vml" Requires="v">
                <p:oleObj spid="_x0000_s12292" name="Document" r:id="rId5" imgW="11505565" imgH="596900" progId="Word.Document.8">
                  <p:embed/>
                </p:oleObj>
              </mc:Choice>
              <mc:Fallback>
                <p:oleObj name="Document" r:id="rId5" imgW="11505565" imgH="596900" progId="Word.Document.8">
                  <p:embed/>
                  <p:pic>
                    <p:nvPicPr>
                      <p:cNvPr id="0" name="图片 5175"/>
                      <p:cNvPicPr/>
                      <p:nvPr/>
                    </p:nvPicPr>
                    <p:blipFill>
                      <a:blip r:embed="rId6"/>
                      <a:stretch>
                        <a:fillRect/>
                      </a:stretch>
                    </p:blipFill>
                    <p:spPr>
                      <a:xfrm>
                        <a:off x="4807088" y="4173531"/>
                        <a:ext cx="11353800" cy="585788"/>
                      </a:xfrm>
                      <a:prstGeom prst="rect">
                        <a:avLst/>
                      </a:prstGeom>
                    </p:spPr>
                  </p:pic>
                </p:oleObj>
              </mc:Fallback>
            </mc:AlternateContent>
          </a:graphicData>
        </a:graphic>
      </p:graphicFrame>
      <p:sp>
        <p:nvSpPr>
          <p:cNvPr id="14" name="矩形 13"/>
          <p:cNvSpPr/>
          <p:nvPr/>
        </p:nvSpPr>
        <p:spPr>
          <a:xfrm>
            <a:off x="260418" y="4302314"/>
            <a:ext cx="11654075" cy="184855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(2)Fe</a:t>
            </a:r>
            <a:r>
              <a:rPr lang="en-US" altLang="zh-CN" sz="2600" kern="100" baseline="30000" dirty="0">
                <a:latin typeface="Times New Roman" panose="02020603050405020304"/>
                <a:ea typeface="微软雅黑" panose="020B0503020204020204" charset="-122"/>
                <a:cs typeface="Courier New" panose="02070309020205020404"/>
              </a:rPr>
              <a:t>2</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可发生水解反应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Fe(OH)</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是弱碱，含</a:t>
            </a:r>
            <a:r>
              <a:rPr lang="en-US" altLang="zh-CN" sz="2600" kern="100" dirty="0">
                <a:latin typeface="Times New Roman" panose="02020603050405020304"/>
                <a:ea typeface="微软雅黑" panose="020B0503020204020204" charset="-122"/>
                <a:cs typeface="Courier New" panose="02070309020205020404"/>
              </a:rPr>
              <a:t>Fe</a:t>
            </a:r>
            <a:r>
              <a:rPr lang="en-US" altLang="zh-CN" sz="2600" kern="100" baseline="30000" dirty="0">
                <a:latin typeface="Times New Roman" panose="02020603050405020304"/>
                <a:ea typeface="微软雅黑" panose="020B0503020204020204" charset="-122"/>
                <a:cs typeface="Courier New" panose="02070309020205020404"/>
              </a:rPr>
              <a:t>2</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的盐</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如硫酸亚铁</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溶液呈酸性。配制硫酸亚铁溶液时常加少量硫酸抑制</a:t>
            </a:r>
            <a:r>
              <a:rPr lang="en-US" altLang="zh-CN" sz="2600" kern="100" dirty="0">
                <a:latin typeface="Times New Roman" panose="02020603050405020304"/>
                <a:ea typeface="微软雅黑" panose="020B0503020204020204" charset="-122"/>
                <a:cs typeface="Courier New" panose="02070309020205020404"/>
              </a:rPr>
              <a:t>Fe</a:t>
            </a:r>
            <a:r>
              <a:rPr lang="en-US" altLang="zh-CN" sz="2600" kern="100" baseline="30000" dirty="0">
                <a:latin typeface="Times New Roman" panose="02020603050405020304"/>
                <a:ea typeface="微软雅黑" panose="020B0503020204020204" charset="-122"/>
                <a:cs typeface="Courier New" panose="02070309020205020404"/>
              </a:rPr>
              <a:t>2</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的水解，加少量铁屑防止</a:t>
            </a:r>
            <a:r>
              <a:rPr lang="en-US" altLang="zh-CN" sz="2600" kern="100" dirty="0">
                <a:latin typeface="Times New Roman" panose="02020603050405020304"/>
                <a:ea typeface="微软雅黑" panose="020B0503020204020204" charset="-122"/>
                <a:cs typeface="Courier New" panose="02070309020205020404"/>
              </a:rPr>
              <a:t>Fe</a:t>
            </a:r>
            <a:r>
              <a:rPr lang="en-US" altLang="zh-CN" sz="2600" kern="100" baseline="30000" dirty="0">
                <a:latin typeface="Times New Roman" panose="02020603050405020304"/>
                <a:ea typeface="微软雅黑" panose="020B0503020204020204" charset="-122"/>
                <a:cs typeface="Courier New" panose="02070309020205020404"/>
              </a:rPr>
              <a:t>2</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被氧化。</a:t>
            </a:r>
            <a:endParaRPr lang="zh-CN" altLang="zh-CN" sz="1050" kern="100" dirty="0">
              <a:effectLst/>
              <a:latin typeface="宋体" panose="02010600030101010101" pitchFamily="2" charset="-122"/>
              <a:cs typeface="Courier New" panose="02070309020205020404"/>
            </a:endParaRPr>
          </a:p>
        </p:txBody>
      </p:sp>
      <p:sp>
        <p:nvSpPr>
          <p:cNvPr id="15" name="文本框 14"/>
          <p:cNvSpPr txBox="1"/>
          <p:nvPr/>
        </p:nvSpPr>
        <p:spPr>
          <a:xfrm>
            <a:off x="4806950" y="624205"/>
            <a:ext cx="6917055" cy="706755"/>
          </a:xfrm>
          <a:prstGeom prst="rect">
            <a:avLst/>
          </a:prstGeom>
        </p:spPr>
        <p:txBody>
          <a:bodyPr wrap="square">
            <a:spAutoFit/>
          </a:bodyPr>
          <a:lstStyle/>
          <a:p>
            <a:r>
              <a:rPr lang="en-US" altLang="zh-CN" sz="2000" b="1">
                <a:solidFill>
                  <a:srgbClr val="0D0D0D"/>
                </a:solidFill>
                <a:latin typeface="Times New Roman" panose="02020603050405020304" pitchFamily="18" charset="0"/>
                <a:ea typeface="DroidSerif-Regular"/>
                <a:cs typeface="Times New Roman" panose="02020603050405020304" pitchFamily="18" charset="0"/>
              </a:rPr>
              <a:t>FeCl</a:t>
            </a:r>
            <a:r>
              <a:rPr lang="en-US" altLang="zh-CN" sz="2000" b="1" baseline="-25000">
                <a:solidFill>
                  <a:srgbClr val="0D0D0D"/>
                </a:solidFill>
                <a:latin typeface="Times New Roman" panose="02020603050405020304" pitchFamily="18" charset="0"/>
                <a:ea typeface="DroidSerif-Regular"/>
                <a:cs typeface="Times New Roman" panose="02020603050405020304" pitchFamily="18" charset="0"/>
              </a:rPr>
              <a:t>2</a:t>
            </a: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：加入少量铁屑以防氧化；滴入少量盐酸，防水解 </a:t>
            </a:r>
          </a:p>
          <a:p>
            <a:endPar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3925" y="867643"/>
            <a:ext cx="11654075"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a:latin typeface="Arial" panose="020B0604020202020204"/>
                <a:ea typeface="黑体" panose="02010609060101010101" charset="-122"/>
                <a:cs typeface="Courier New" panose="02070309020205020404"/>
              </a:rPr>
              <a:t>2</a:t>
            </a:r>
            <a:r>
              <a:rPr lang="en-US" altLang="zh-CN" sz="2600" kern="10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铁盐</a:t>
            </a:r>
            <a:endParaRPr lang="zh-CN" altLang="zh-CN" sz="1050" kern="100" dirty="0">
              <a:effectLst/>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536076" y="1520482"/>
          <a:ext cx="11360785" cy="3705860"/>
        </p:xfrm>
        <a:graphic>
          <a:graphicData uri="http://schemas.openxmlformats.org/presentationml/2006/ole">
            <mc:AlternateContent xmlns:mc="http://schemas.openxmlformats.org/markup-compatibility/2006">
              <mc:Choice xmlns:v="urn:schemas-microsoft-com:vml" Requires="v">
                <p:oleObj spid="_x0000_s6177" name="Document" r:id="rId3" imgW="11493500" imgH="3759200" progId="Word.Document.8">
                  <p:embed/>
                </p:oleObj>
              </mc:Choice>
              <mc:Fallback>
                <p:oleObj name="Document" r:id="rId3" imgW="11493500" imgH="3759200" progId="Word.Document.8">
                  <p:embed/>
                  <p:pic>
                    <p:nvPicPr>
                      <p:cNvPr id="0" name="图片 6173"/>
                      <p:cNvPicPr/>
                      <p:nvPr/>
                    </p:nvPicPr>
                    <p:blipFill>
                      <a:blip r:embed="rId4"/>
                      <a:stretch>
                        <a:fillRect/>
                      </a:stretch>
                    </p:blipFill>
                    <p:spPr>
                      <a:xfrm>
                        <a:off x="536076" y="1520482"/>
                        <a:ext cx="11360785" cy="3705860"/>
                      </a:xfrm>
                      <a:prstGeom prst="rect">
                        <a:avLst/>
                      </a:prstGeom>
                    </p:spPr>
                  </p:pic>
                </p:oleObj>
              </mc:Fallback>
            </mc:AlternateContent>
          </a:graphicData>
        </a:graphic>
      </p:graphicFrame>
      <p:sp>
        <p:nvSpPr>
          <p:cNvPr id="4" name="矩形 3"/>
          <p:cNvSpPr/>
          <p:nvPr/>
        </p:nvSpPr>
        <p:spPr>
          <a:xfrm>
            <a:off x="5062995" y="1522362"/>
            <a:ext cx="843280" cy="491490"/>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棕黄</a:t>
            </a:r>
            <a:endParaRPr lang="zh-CN" altLang="en-US" sz="2600" dirty="0"/>
          </a:p>
        </p:txBody>
      </p:sp>
      <p:sp>
        <p:nvSpPr>
          <p:cNvPr id="6" name="矩形 5"/>
          <p:cNvSpPr/>
          <p:nvPr/>
        </p:nvSpPr>
        <p:spPr>
          <a:xfrm>
            <a:off x="5215395" y="2084987"/>
            <a:ext cx="3015615" cy="491490"/>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2Fe</a:t>
            </a:r>
            <a:r>
              <a:rPr lang="en-US" altLang="zh-CN" sz="2600" baseline="3000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Fe</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=3Fe</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
        <p:nvSpPr>
          <p:cNvPr id="7" name="矩形 6"/>
          <p:cNvSpPr/>
          <p:nvPr/>
        </p:nvSpPr>
        <p:spPr>
          <a:xfrm>
            <a:off x="1631663" y="2708007"/>
            <a:ext cx="4108450" cy="491490"/>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Cu</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Cu</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
        <p:nvSpPr>
          <p:cNvPr id="8" name="矩形 7"/>
          <p:cNvSpPr/>
          <p:nvPr/>
        </p:nvSpPr>
        <p:spPr>
          <a:xfrm>
            <a:off x="5519631" y="3296597"/>
            <a:ext cx="1724660" cy="491490"/>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KSCN</a:t>
            </a:r>
            <a:r>
              <a:rPr lang="zh-CN" altLang="zh-CN" sz="2600" dirty="0">
                <a:solidFill>
                  <a:srgbClr val="C00000"/>
                </a:solidFill>
                <a:latin typeface="Times New Roman" panose="02020603050405020304"/>
                <a:ea typeface="微软雅黑" panose="020B0503020204020204" charset="-122"/>
                <a:cs typeface="Times New Roman" panose="02020603050405020304"/>
              </a:rPr>
              <a:t>溶液</a:t>
            </a:r>
            <a:endParaRPr lang="zh-CN" altLang="en-US" sz="2600" dirty="0"/>
          </a:p>
        </p:txBody>
      </p:sp>
      <p:sp>
        <p:nvSpPr>
          <p:cNvPr id="9" name="文本框 8"/>
          <p:cNvSpPr txBox="1"/>
          <p:nvPr/>
        </p:nvSpPr>
        <p:spPr>
          <a:xfrm>
            <a:off x="5519420" y="767080"/>
            <a:ext cx="6096000" cy="398780"/>
          </a:xfrm>
          <a:prstGeom prst="rect">
            <a:avLst/>
          </a:prstGeom>
          <a:noFill/>
        </p:spPr>
        <p:txBody>
          <a:bodyPr wrap="square" rtlCol="0" anchor="t">
            <a:spAutoFit/>
          </a:bodyPr>
          <a:lstStyle/>
          <a:p>
            <a:r>
              <a:rPr lang="en-US" altLang="zh-CN" sz="2000" b="1">
                <a:solidFill>
                  <a:srgbClr val="0D0D0D"/>
                </a:solidFill>
                <a:latin typeface="Times New Roman" panose="02020603050405020304" pitchFamily="18" charset="0"/>
                <a:ea typeface="DroidSerif-Regular"/>
                <a:cs typeface="Times New Roman" panose="02020603050405020304" pitchFamily="18" charset="0"/>
                <a:sym typeface="+mn-ea"/>
              </a:rPr>
              <a:t>FeCl</a:t>
            </a:r>
            <a:r>
              <a:rPr lang="en-US" altLang="zh-CN" sz="2000" b="1" baseline="-25000">
                <a:solidFill>
                  <a:srgbClr val="0D0D0D"/>
                </a:solidFill>
                <a:latin typeface="Times New Roman" panose="02020603050405020304" pitchFamily="18" charset="0"/>
                <a:ea typeface="DroidSerif-Regular"/>
                <a:cs typeface="Times New Roman" panose="02020603050405020304" pitchFamily="18" charset="0"/>
                <a:sym typeface="+mn-ea"/>
              </a:rPr>
              <a:t>3</a:t>
            </a: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sym typeface="+mn-ea"/>
              </a:rPr>
              <a:t>：加入盐酸，以防止</a:t>
            </a:r>
            <a:r>
              <a:rPr lang="en-US" altLang="zh-CN" sz="2000" b="1">
                <a:solidFill>
                  <a:srgbClr val="0D0D0D"/>
                </a:solidFill>
                <a:latin typeface="Times New Roman" panose="02020603050405020304" pitchFamily="18" charset="0"/>
                <a:ea typeface="DroidSerif-Regular"/>
                <a:cs typeface="Times New Roman" panose="02020603050405020304" pitchFamily="18" charset="0"/>
                <a:sym typeface="+mn-ea"/>
              </a:rPr>
              <a:t>Fe</a:t>
            </a:r>
            <a:r>
              <a:rPr lang="en-US" altLang="zh-CN" sz="2000" b="1" baseline="30000">
                <a:solidFill>
                  <a:srgbClr val="0D0D0D"/>
                </a:solidFill>
                <a:latin typeface="Times New Roman" panose="02020603050405020304" pitchFamily="18" charset="0"/>
                <a:ea typeface="DroidSerif-Regular"/>
                <a:cs typeface="Times New Roman" panose="02020603050405020304" pitchFamily="18" charset="0"/>
                <a:sym typeface="+mn-ea"/>
              </a:rPr>
              <a:t>3+</a:t>
            </a: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sym typeface="+mn-ea"/>
              </a:rPr>
              <a:t>水解</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89255" y="690880"/>
            <a:ext cx="11219180" cy="31210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kern="100" smtClean="0">
                <a:latin typeface="Times New Roman" panose="02020603050405020304"/>
                <a:cs typeface="Times New Roman" panose="02020603050405020304"/>
              </a:rPr>
              <a:t>怎样</a:t>
            </a:r>
            <a:r>
              <a:rPr lang="zh-CN" altLang="zh-CN" sz="2600" b="1" kern="100" dirty="0">
                <a:latin typeface="Times New Roman" panose="02020603050405020304"/>
                <a:cs typeface="Times New Roman" panose="02020603050405020304"/>
              </a:rPr>
              <a:t>除去</a:t>
            </a:r>
            <a:r>
              <a:rPr lang="en-US" altLang="zh-CN" sz="2600" b="1" kern="100" dirty="0">
                <a:latin typeface="Times New Roman" panose="02020603050405020304"/>
                <a:cs typeface="Courier New" panose="02070309020205020404"/>
              </a:rPr>
              <a:t>Zn</a:t>
            </a:r>
            <a:r>
              <a:rPr lang="en-US" altLang="zh-CN" sz="2600" b="1" kern="100" baseline="30000" dirty="0">
                <a:latin typeface="Times New Roman" panose="02020603050405020304"/>
                <a:cs typeface="Courier New" panose="02070309020205020404"/>
              </a:rPr>
              <a:t>2</a:t>
            </a:r>
            <a:r>
              <a:rPr lang="zh-CN" altLang="zh-CN" sz="2600" b="1" kern="100" baseline="300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或</a:t>
            </a:r>
            <a:r>
              <a:rPr lang="en-US" altLang="zh-CN" sz="2600" b="1" kern="100" dirty="0">
                <a:latin typeface="Times New Roman" panose="02020603050405020304"/>
                <a:cs typeface="Courier New" panose="02070309020205020404"/>
              </a:rPr>
              <a:t>Cu</a:t>
            </a:r>
            <a:r>
              <a:rPr lang="en-US" altLang="zh-CN" sz="2600" b="1" kern="100" baseline="30000" dirty="0">
                <a:latin typeface="Times New Roman" panose="02020603050405020304"/>
                <a:cs typeface="Courier New" panose="02070309020205020404"/>
              </a:rPr>
              <a:t>2</a:t>
            </a:r>
            <a:r>
              <a:rPr lang="zh-CN" altLang="zh-CN" sz="2600" b="1" kern="100" baseline="300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中混有的</a:t>
            </a:r>
            <a:r>
              <a:rPr lang="en-US" altLang="zh-CN" sz="2600" b="1" kern="100" dirty="0">
                <a:latin typeface="Times New Roman" panose="02020603050405020304"/>
                <a:cs typeface="Courier New" panose="02070309020205020404"/>
              </a:rPr>
              <a:t>Fe</a:t>
            </a:r>
            <a:r>
              <a:rPr lang="en-US" altLang="zh-CN" sz="2600" b="1" kern="100" baseline="30000" dirty="0">
                <a:latin typeface="Times New Roman" panose="02020603050405020304"/>
                <a:cs typeface="Courier New" panose="02070309020205020404"/>
              </a:rPr>
              <a:t>2</a:t>
            </a:r>
            <a:r>
              <a:rPr lang="zh-CN" altLang="zh-CN" sz="2600" b="1" kern="100" baseline="30000" dirty="0">
                <a:latin typeface="Times New Roman" panose="02020603050405020304"/>
                <a:cs typeface="Times New Roman" panose="02020603050405020304"/>
              </a:rPr>
              <a:t>＋</a:t>
            </a:r>
            <a:r>
              <a:rPr lang="zh-CN" altLang="zh-CN" sz="2600" b="1" kern="100" dirty="0">
                <a:latin typeface="Times New Roman" panose="02020603050405020304"/>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zh-CN" altLang="zh-CN" sz="2600" b="1" kern="100" dirty="0" smtClean="0">
                <a:solidFill>
                  <a:srgbClr val="C00000"/>
                </a:solidFill>
                <a:latin typeface="Times New Roman" panose="02020603050405020304"/>
                <a:ea typeface="黑体" panose="02010609060101010101" charset="-122"/>
                <a:cs typeface="Times New Roman" panose="02020603050405020304"/>
              </a:rPr>
              <a:t>提示</a:t>
            </a:r>
            <a:r>
              <a:rPr lang="zh-CN" altLang="zh-CN" sz="2600" b="1" kern="100" dirty="0">
                <a:latin typeface="Times New Roman" panose="02020603050405020304"/>
                <a:ea typeface="黑体" panose="02010609060101010101" charset="-122"/>
                <a:cs typeface="Times New Roman" panose="02020603050405020304"/>
              </a:rPr>
              <a:t>　</a:t>
            </a:r>
            <a:r>
              <a:rPr lang="zh-CN" altLang="zh-CN" sz="2600" b="1" kern="100" dirty="0" smtClean="0">
                <a:latin typeface="Times New Roman" panose="02020603050405020304"/>
                <a:cs typeface="Times New Roman" panose="02020603050405020304"/>
              </a:rPr>
              <a:t>先</a:t>
            </a:r>
            <a:r>
              <a:rPr lang="zh-CN" altLang="zh-CN" sz="2600" b="1" kern="100" dirty="0">
                <a:latin typeface="Times New Roman" panose="02020603050405020304"/>
                <a:cs typeface="Times New Roman" panose="02020603050405020304"/>
              </a:rPr>
              <a:t>加入氧化剂</a:t>
            </a:r>
            <a:r>
              <a:rPr lang="en-US" altLang="zh-CN" sz="2600" b="1" kern="100" dirty="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如</a:t>
            </a:r>
            <a:r>
              <a:rPr lang="en-US" altLang="zh-CN" sz="2600" b="1" kern="100" dirty="0">
                <a:latin typeface="Times New Roman" panose="02020603050405020304"/>
                <a:cs typeface="Courier New" panose="02070309020205020404"/>
              </a:rPr>
              <a:t>H</a:t>
            </a:r>
            <a:r>
              <a:rPr lang="en-US" altLang="zh-CN" sz="2600" b="1" kern="100" baseline="-25000" dirty="0">
                <a:latin typeface="Times New Roman" panose="02020603050405020304"/>
                <a:cs typeface="Courier New" panose="02070309020205020404"/>
              </a:rPr>
              <a:t>2</a:t>
            </a:r>
            <a:r>
              <a:rPr lang="en-US" altLang="zh-CN" sz="2600" b="1" kern="100" dirty="0">
                <a:latin typeface="Times New Roman" panose="02020603050405020304"/>
                <a:cs typeface="Courier New" panose="02070309020205020404"/>
              </a:rPr>
              <a:t>O</a:t>
            </a:r>
            <a:r>
              <a:rPr lang="en-US" altLang="zh-CN" sz="2600" b="1" kern="100" baseline="-25000" dirty="0">
                <a:latin typeface="Times New Roman" panose="02020603050405020304"/>
                <a:cs typeface="Courier New" panose="02070309020205020404"/>
              </a:rPr>
              <a:t>2</a:t>
            </a:r>
            <a:r>
              <a:rPr lang="en-US" altLang="zh-CN" sz="2600" b="1" kern="100" dirty="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将溶液中的</a:t>
            </a:r>
            <a:r>
              <a:rPr lang="en-US" altLang="zh-CN" sz="2600" b="1" kern="100" dirty="0">
                <a:latin typeface="Times New Roman" panose="02020603050405020304"/>
                <a:cs typeface="Courier New" panose="02070309020205020404"/>
              </a:rPr>
              <a:t>Fe</a:t>
            </a:r>
            <a:r>
              <a:rPr lang="en-US" altLang="zh-CN" sz="2600" b="1" kern="100" baseline="30000" dirty="0">
                <a:latin typeface="Times New Roman" panose="02020603050405020304"/>
                <a:cs typeface="Courier New" panose="02070309020205020404"/>
              </a:rPr>
              <a:t>2</a:t>
            </a:r>
            <a:r>
              <a:rPr lang="zh-CN" altLang="zh-CN" sz="2600" b="1" kern="100" baseline="30000" dirty="0">
                <a:latin typeface="Times New Roman" panose="02020603050405020304"/>
                <a:cs typeface="Times New Roman" panose="02020603050405020304"/>
              </a:rPr>
              <a:t>＋</a:t>
            </a:r>
            <a:r>
              <a:rPr lang="zh-CN" altLang="zh-CN" sz="2600" b="1" kern="100" dirty="0">
                <a:latin typeface="Times New Roman" panose="02020603050405020304"/>
                <a:cs typeface="Times New Roman" panose="02020603050405020304"/>
              </a:rPr>
              <a:t>氧化成</a:t>
            </a:r>
            <a:r>
              <a:rPr lang="en-US" altLang="zh-CN" sz="2600" b="1" kern="100" dirty="0">
                <a:latin typeface="Times New Roman" panose="02020603050405020304"/>
                <a:cs typeface="Courier New" panose="02070309020205020404"/>
              </a:rPr>
              <a:t>Fe</a:t>
            </a:r>
            <a:r>
              <a:rPr lang="en-US" altLang="zh-CN" sz="2600" b="1" kern="100" baseline="30000" dirty="0">
                <a:latin typeface="Times New Roman" panose="02020603050405020304"/>
                <a:cs typeface="Courier New" panose="02070309020205020404"/>
              </a:rPr>
              <a:t>3</a:t>
            </a:r>
            <a:r>
              <a:rPr lang="zh-CN" altLang="zh-CN" sz="2600" b="1" kern="100" baseline="30000" dirty="0">
                <a:latin typeface="Times New Roman" panose="02020603050405020304"/>
                <a:cs typeface="Times New Roman" panose="02020603050405020304"/>
              </a:rPr>
              <a:t>＋</a:t>
            </a:r>
            <a:r>
              <a:rPr lang="zh-CN" altLang="zh-CN" sz="2600" b="1" kern="100" dirty="0">
                <a:latin typeface="Times New Roman" panose="02020603050405020304"/>
                <a:cs typeface="Times New Roman" panose="02020603050405020304"/>
              </a:rPr>
              <a:t>，然后向混合溶液中加入</a:t>
            </a:r>
            <a:r>
              <a:rPr lang="en-US" altLang="zh-CN" sz="2600" b="1" kern="100" dirty="0" err="1">
                <a:latin typeface="Times New Roman" panose="02020603050405020304"/>
                <a:cs typeface="Courier New" panose="02070309020205020404"/>
              </a:rPr>
              <a:t>ZnO</a:t>
            </a:r>
            <a:r>
              <a:rPr lang="zh-CN" altLang="zh-CN" sz="2600" b="1" kern="1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ZnCO</a:t>
            </a:r>
            <a:r>
              <a:rPr lang="en-US" altLang="zh-CN" sz="2600" b="1" kern="100" baseline="-25000" dirty="0">
                <a:latin typeface="Times New Roman" panose="02020603050405020304"/>
                <a:cs typeface="Courier New" panose="02070309020205020404"/>
              </a:rPr>
              <a:t>3</a:t>
            </a:r>
            <a:r>
              <a:rPr lang="zh-CN" altLang="zh-CN" sz="2600" b="1" kern="1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Zn(OH)</a:t>
            </a:r>
            <a:r>
              <a:rPr lang="en-US" altLang="zh-CN" sz="2600" b="1" kern="100" baseline="-25000" dirty="0">
                <a:latin typeface="Times New Roman" panose="02020603050405020304"/>
                <a:cs typeface="Courier New" panose="02070309020205020404"/>
              </a:rPr>
              <a:t>2</a:t>
            </a:r>
            <a:r>
              <a:rPr lang="en-US" altLang="zh-CN" sz="2600" b="1" kern="100" dirty="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或</a:t>
            </a:r>
            <a:r>
              <a:rPr lang="en-US" altLang="zh-CN" sz="2600" b="1" kern="100" dirty="0" err="1">
                <a:latin typeface="Times New Roman" panose="02020603050405020304"/>
                <a:cs typeface="Courier New" panose="02070309020205020404"/>
              </a:rPr>
              <a:t>CuO</a:t>
            </a:r>
            <a:r>
              <a:rPr lang="zh-CN" altLang="zh-CN" sz="2600" b="1" kern="1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CuCO</a:t>
            </a:r>
            <a:r>
              <a:rPr lang="en-US" altLang="zh-CN" sz="2600" b="1" kern="100" baseline="-25000" dirty="0">
                <a:latin typeface="Times New Roman" panose="02020603050405020304"/>
                <a:cs typeface="Courier New" panose="02070309020205020404"/>
              </a:rPr>
              <a:t>3</a:t>
            </a:r>
            <a:r>
              <a:rPr lang="zh-CN" altLang="zh-CN" sz="2600" b="1" kern="1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Cu(OH)</a:t>
            </a:r>
            <a:r>
              <a:rPr lang="en-US" altLang="zh-CN" sz="2600" b="1" kern="100" baseline="-250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Cu(OH)</a:t>
            </a:r>
            <a:r>
              <a:rPr lang="en-US" altLang="zh-CN" sz="2600" b="1" kern="100" baseline="-25000" dirty="0">
                <a:latin typeface="Times New Roman" panose="02020603050405020304"/>
                <a:cs typeface="Courier New" panose="02070309020205020404"/>
              </a:rPr>
              <a:t>2</a:t>
            </a:r>
            <a:r>
              <a:rPr lang="en-US" altLang="zh-CN" sz="2600" b="1" kern="100" dirty="0">
                <a:latin typeface="Times New Roman" panose="02020603050405020304"/>
                <a:cs typeface="Courier New" panose="02070309020205020404"/>
              </a:rPr>
              <a:t>CO</a:t>
            </a:r>
            <a:r>
              <a:rPr lang="en-US" altLang="zh-CN" sz="2600" b="1" kern="100" baseline="-25000" dirty="0">
                <a:latin typeface="Times New Roman" panose="02020603050405020304"/>
                <a:cs typeface="Courier New" panose="02070309020205020404"/>
              </a:rPr>
              <a:t>3</a:t>
            </a:r>
            <a:r>
              <a:rPr lang="en-US" altLang="zh-CN" sz="2600" b="1" kern="100" dirty="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中的一种，与</a:t>
            </a:r>
            <a:r>
              <a:rPr lang="en-US" altLang="zh-CN" sz="2600" b="1" kern="100" dirty="0">
                <a:latin typeface="Times New Roman" panose="02020603050405020304"/>
                <a:cs typeface="Courier New" panose="02070309020205020404"/>
              </a:rPr>
              <a:t>Fe</a:t>
            </a:r>
            <a:r>
              <a:rPr lang="en-US" altLang="zh-CN" sz="2600" b="1" kern="100" baseline="30000" dirty="0">
                <a:latin typeface="Times New Roman" panose="02020603050405020304"/>
                <a:cs typeface="Courier New" panose="02070309020205020404"/>
              </a:rPr>
              <a:t>3</a:t>
            </a:r>
            <a:r>
              <a:rPr lang="zh-CN" altLang="zh-CN" sz="2600" b="1" kern="100" baseline="30000" dirty="0">
                <a:latin typeface="Times New Roman" panose="02020603050405020304"/>
                <a:cs typeface="Times New Roman" panose="02020603050405020304"/>
              </a:rPr>
              <a:t>＋</a:t>
            </a:r>
            <a:r>
              <a:rPr lang="zh-CN" altLang="zh-CN" sz="2600" b="1" kern="100" dirty="0">
                <a:latin typeface="Times New Roman" panose="02020603050405020304"/>
                <a:cs typeface="Times New Roman" panose="02020603050405020304"/>
              </a:rPr>
              <a:t>水解产生的</a:t>
            </a:r>
            <a:r>
              <a:rPr lang="en-US" altLang="zh-CN" sz="2600" b="1" kern="100" dirty="0">
                <a:latin typeface="Times New Roman" panose="02020603050405020304"/>
                <a:cs typeface="Courier New" panose="02070309020205020404"/>
              </a:rPr>
              <a:t>H</a:t>
            </a:r>
            <a:r>
              <a:rPr lang="zh-CN" altLang="zh-CN" sz="2600" b="1" kern="100" baseline="30000" dirty="0">
                <a:latin typeface="Times New Roman" panose="02020603050405020304"/>
                <a:cs typeface="Times New Roman" panose="02020603050405020304"/>
              </a:rPr>
              <a:t>＋</a:t>
            </a:r>
            <a:r>
              <a:rPr lang="zh-CN" altLang="zh-CN" sz="2600" b="1" kern="100" dirty="0">
                <a:latin typeface="Times New Roman" panose="02020603050405020304"/>
                <a:cs typeface="Times New Roman" panose="02020603050405020304"/>
              </a:rPr>
              <a:t>反应，促进</a:t>
            </a:r>
            <a:r>
              <a:rPr lang="en-US" altLang="zh-CN" sz="2600" b="1" kern="100" dirty="0">
                <a:latin typeface="Times New Roman" panose="02020603050405020304"/>
                <a:cs typeface="Courier New" panose="02070309020205020404"/>
              </a:rPr>
              <a:t>Fe</a:t>
            </a:r>
            <a:r>
              <a:rPr lang="en-US" altLang="zh-CN" sz="2600" b="1" kern="100" baseline="30000" dirty="0">
                <a:latin typeface="Times New Roman" panose="02020603050405020304"/>
                <a:cs typeface="Courier New" panose="02070309020205020404"/>
              </a:rPr>
              <a:t>3</a:t>
            </a:r>
            <a:r>
              <a:rPr lang="zh-CN" altLang="zh-CN" sz="2600" b="1" kern="100" baseline="30000" dirty="0">
                <a:latin typeface="Times New Roman" panose="02020603050405020304"/>
                <a:cs typeface="Times New Roman" panose="02020603050405020304"/>
              </a:rPr>
              <a:t>＋</a:t>
            </a:r>
            <a:r>
              <a:rPr lang="zh-CN" altLang="zh-CN" sz="2600" b="1" kern="100" dirty="0">
                <a:latin typeface="Times New Roman" panose="02020603050405020304"/>
                <a:cs typeface="Times New Roman" panose="02020603050405020304"/>
              </a:rPr>
              <a:t>的水解，将</a:t>
            </a:r>
            <a:r>
              <a:rPr lang="en-US" altLang="zh-CN" sz="2600" b="1" kern="100" dirty="0">
                <a:latin typeface="Times New Roman" panose="02020603050405020304"/>
                <a:cs typeface="Courier New" panose="02070309020205020404"/>
              </a:rPr>
              <a:t>Fe</a:t>
            </a:r>
            <a:r>
              <a:rPr lang="en-US" altLang="zh-CN" sz="2600" b="1" kern="100" baseline="30000" dirty="0">
                <a:latin typeface="Times New Roman" panose="02020603050405020304"/>
                <a:cs typeface="Courier New" panose="02070309020205020404"/>
              </a:rPr>
              <a:t>3</a:t>
            </a:r>
            <a:r>
              <a:rPr lang="zh-CN" altLang="zh-CN" sz="2600" b="1" kern="100" baseline="30000" dirty="0">
                <a:latin typeface="Times New Roman" panose="02020603050405020304"/>
                <a:cs typeface="Times New Roman" panose="02020603050405020304"/>
              </a:rPr>
              <a:t>＋</a:t>
            </a:r>
            <a:r>
              <a:rPr lang="zh-CN" altLang="zh-CN" sz="2600" b="1" kern="100" dirty="0">
                <a:latin typeface="Times New Roman" panose="02020603050405020304"/>
                <a:cs typeface="Times New Roman" panose="02020603050405020304"/>
              </a:rPr>
              <a:t>转化成</a:t>
            </a:r>
            <a:r>
              <a:rPr lang="en-US" altLang="zh-CN" sz="2600" b="1" kern="100" dirty="0">
                <a:latin typeface="Times New Roman" panose="02020603050405020304"/>
                <a:cs typeface="Courier New" panose="02070309020205020404"/>
              </a:rPr>
              <a:t>Fe(OH)</a:t>
            </a:r>
            <a:r>
              <a:rPr lang="en-US" altLang="zh-CN" sz="2600" b="1" kern="100" baseline="-25000" dirty="0">
                <a:latin typeface="Times New Roman" panose="02020603050405020304"/>
                <a:cs typeface="Courier New" panose="02070309020205020404"/>
              </a:rPr>
              <a:t>3</a:t>
            </a:r>
            <a:r>
              <a:rPr lang="zh-CN" altLang="zh-CN" sz="2600" b="1" kern="100" dirty="0">
                <a:latin typeface="Times New Roman" panose="02020603050405020304"/>
                <a:cs typeface="Times New Roman" panose="02020603050405020304"/>
              </a:rPr>
              <a:t>沉淀而除杂。</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1370" y="116781"/>
            <a:ext cx="11654075"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3</a:t>
            </a:r>
            <a:r>
              <a:rPr lang="en-US" altLang="zh-CN" sz="2600" kern="100" dirty="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重要的铁盐及应用</a:t>
            </a:r>
            <a:endParaRPr lang="zh-CN" altLang="zh-CN" sz="1050" kern="100" dirty="0">
              <a:effectLst/>
              <a:latin typeface="宋体" panose="02010600030101010101" pitchFamily="2" charset="-122"/>
              <a:cs typeface="Courier New" panose="02070309020205020404"/>
            </a:endParaRPr>
          </a:p>
        </p:txBody>
      </p:sp>
      <p:graphicFrame>
        <p:nvGraphicFramePr>
          <p:cNvPr id="3" name="表格 2"/>
          <p:cNvGraphicFramePr>
            <a:graphicFrameLocks noGrp="1"/>
          </p:cNvGraphicFramePr>
          <p:nvPr>
            <p:custDataLst>
              <p:tags r:id="rId1"/>
            </p:custDataLst>
          </p:nvPr>
        </p:nvGraphicFramePr>
        <p:xfrm>
          <a:off x="404495" y="818515"/>
          <a:ext cx="11477625" cy="4522470"/>
        </p:xfrm>
        <a:graphic>
          <a:graphicData uri="http://schemas.openxmlformats.org/drawingml/2006/table">
            <a:tbl>
              <a:tblPr/>
              <a:tblGrid>
                <a:gridCol w="3077210">
                  <a:extLst>
                    <a:ext uri="{9D8B030D-6E8A-4147-A177-3AD203B41FA5}">
                      <a16:colId xmlns:a16="http://schemas.microsoft.com/office/drawing/2014/main" val="20000"/>
                    </a:ext>
                  </a:extLst>
                </a:gridCol>
                <a:gridCol w="8400415">
                  <a:extLst>
                    <a:ext uri="{9D8B030D-6E8A-4147-A177-3AD203B41FA5}">
                      <a16:colId xmlns:a16="http://schemas.microsoft.com/office/drawing/2014/main" val="20001"/>
                    </a:ext>
                  </a:extLst>
                </a:gridCol>
              </a:tblGrid>
              <a:tr h="548640">
                <a:tc>
                  <a:txBody>
                    <a:bodyPr/>
                    <a:lstStyle/>
                    <a:p>
                      <a:pPr algn="ctr">
                        <a:lnSpc>
                          <a:spcPct val="150000"/>
                        </a:lnSpc>
                        <a:spcAft>
                          <a:spcPts val="0"/>
                        </a:spcAft>
                        <a:tabLst>
                          <a:tab pos="2700655" algn="l"/>
                        </a:tabLst>
                      </a:pPr>
                      <a:r>
                        <a:rPr lang="zh-CN" sz="2400" kern="100">
                          <a:effectLst/>
                          <a:latin typeface="Times New Roman" panose="02020603050405020304"/>
                          <a:ea typeface="微软雅黑" panose="020B0503020204020204" charset="-122"/>
                          <a:cs typeface="Times New Roman" panose="02020603050405020304"/>
                        </a:rPr>
                        <a:t>绿矾</a:t>
                      </a:r>
                      <a:r>
                        <a:rPr lang="en-US" sz="2400" kern="100">
                          <a:effectLst/>
                          <a:latin typeface="Times New Roman" panose="02020603050405020304"/>
                          <a:ea typeface="微软雅黑" panose="020B0503020204020204" charset="-122"/>
                          <a:cs typeface="Courier New" panose="02070309020205020404"/>
                        </a:rPr>
                        <a:t>(FeSO</a:t>
                      </a:r>
                      <a:r>
                        <a:rPr lang="en-US" sz="2400" kern="100" baseline="-25000">
                          <a:effectLst/>
                          <a:latin typeface="Times New Roman" panose="02020603050405020304"/>
                          <a:ea typeface="微软雅黑" panose="020B0503020204020204" charset="-122"/>
                          <a:cs typeface="Courier New" panose="02070309020205020404"/>
                        </a:rPr>
                        <a:t>4</a:t>
                      </a:r>
                      <a:r>
                        <a:rPr lang="en-US" sz="2400" kern="100">
                          <a:effectLst/>
                          <a:latin typeface="Times New Roman" panose="02020603050405020304"/>
                          <a:ea typeface="微软雅黑" panose="020B0503020204020204" charset="-122"/>
                          <a:cs typeface="Courier New" panose="02070309020205020404"/>
                        </a:rPr>
                        <a:t>·7H</a:t>
                      </a:r>
                      <a:r>
                        <a:rPr lang="en-US" sz="2400" kern="100" baseline="-25000">
                          <a:effectLst/>
                          <a:latin typeface="Times New Roman" panose="02020603050405020304"/>
                          <a:ea typeface="微软雅黑" panose="020B0503020204020204" charset="-122"/>
                          <a:cs typeface="Courier New" panose="02070309020205020404"/>
                        </a:rPr>
                        <a:t>2</a:t>
                      </a:r>
                      <a:r>
                        <a:rPr lang="en-US" sz="2400" kern="100">
                          <a:effectLst/>
                          <a:latin typeface="Times New Roman" panose="02020603050405020304"/>
                          <a:ea typeface="微软雅黑" panose="020B0503020204020204" charset="-122"/>
                          <a:cs typeface="Courier New" panose="02070309020205020404"/>
                        </a:rPr>
                        <a:t>O)</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400" kern="100">
                          <a:effectLst/>
                          <a:latin typeface="Times New Roman" panose="02020603050405020304"/>
                          <a:ea typeface="微软雅黑" panose="020B0503020204020204" charset="-122"/>
                          <a:cs typeface="Times New Roman" panose="02020603050405020304"/>
                        </a:rPr>
                        <a:t>用作补血剂及植物补铁剂</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8015">
                <a:tc>
                  <a:txBody>
                    <a:bodyPr/>
                    <a:lstStyle/>
                    <a:p>
                      <a:pPr algn="ctr">
                        <a:lnSpc>
                          <a:spcPct val="150000"/>
                        </a:lnSpc>
                        <a:spcAft>
                          <a:spcPts val="0"/>
                        </a:spcAft>
                        <a:tabLst>
                          <a:tab pos="2700655" algn="l"/>
                        </a:tabLst>
                      </a:pPr>
                      <a:r>
                        <a:rPr lang="zh-CN" sz="2400" kern="100">
                          <a:effectLst/>
                          <a:latin typeface="Times New Roman" panose="02020603050405020304"/>
                          <a:ea typeface="微软雅黑" panose="020B0503020204020204" charset="-122"/>
                          <a:cs typeface="Times New Roman" panose="02020603050405020304"/>
                        </a:rPr>
                        <a:t>高铁酸钾</a:t>
                      </a:r>
                      <a:r>
                        <a:rPr lang="en-US" sz="2400" kern="100">
                          <a:effectLst/>
                          <a:latin typeface="Times New Roman" panose="02020603050405020304"/>
                          <a:ea typeface="微软雅黑" panose="020B0503020204020204" charset="-122"/>
                          <a:cs typeface="Courier New" panose="02070309020205020404"/>
                        </a:rPr>
                        <a:t>(K</a:t>
                      </a:r>
                      <a:r>
                        <a:rPr lang="en-US" sz="2400" kern="100" baseline="-25000">
                          <a:effectLst/>
                          <a:latin typeface="Times New Roman" panose="02020603050405020304"/>
                          <a:ea typeface="微软雅黑" panose="020B0503020204020204" charset="-122"/>
                          <a:cs typeface="Courier New" panose="02070309020205020404"/>
                        </a:rPr>
                        <a:t>2</a:t>
                      </a:r>
                      <a:r>
                        <a:rPr lang="en-US" sz="2400" kern="100">
                          <a:effectLst/>
                          <a:latin typeface="Times New Roman" panose="02020603050405020304"/>
                          <a:ea typeface="微软雅黑" panose="020B0503020204020204" charset="-122"/>
                          <a:cs typeface="Courier New" panose="02070309020205020404"/>
                        </a:rPr>
                        <a:t>FeO</a:t>
                      </a:r>
                      <a:r>
                        <a:rPr lang="en-US" sz="2400" kern="100" baseline="-25000">
                          <a:effectLst/>
                          <a:latin typeface="Times New Roman" panose="02020603050405020304"/>
                          <a:ea typeface="微软雅黑" panose="020B0503020204020204" charset="-122"/>
                          <a:cs typeface="Courier New" panose="02070309020205020404"/>
                        </a:rPr>
                        <a:t>4</a:t>
                      </a:r>
                      <a:r>
                        <a:rPr lang="en-US" sz="2400" kern="100">
                          <a:effectLst/>
                          <a:latin typeface="Times New Roman" panose="02020603050405020304"/>
                          <a:ea typeface="微软雅黑" panose="020B0503020204020204" charset="-122"/>
                          <a:cs typeface="Courier New" panose="02070309020205020404"/>
                        </a:rPr>
                        <a:t>)</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400" kern="100" dirty="0">
                          <a:effectLst/>
                          <a:latin typeface="Times New Roman" panose="02020603050405020304"/>
                          <a:ea typeface="微软雅黑" panose="020B0503020204020204" charset="-122"/>
                          <a:cs typeface="Times New Roman" panose="02020603050405020304"/>
                        </a:rPr>
                        <a:t>用作水处理剂或制作高能电池</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2615">
                <a:tc>
                  <a:txBody>
                    <a:bodyPr/>
                    <a:lstStyle/>
                    <a:p>
                      <a:pPr algn="ctr">
                        <a:lnSpc>
                          <a:spcPct val="150000"/>
                        </a:lnSpc>
                        <a:spcAft>
                          <a:spcPts val="0"/>
                        </a:spcAft>
                        <a:tabLst>
                          <a:tab pos="2700655" algn="l"/>
                        </a:tabLst>
                      </a:pPr>
                      <a:r>
                        <a:rPr lang="zh-CN" sz="2400" kern="100">
                          <a:effectLst/>
                          <a:latin typeface="Times New Roman" panose="02020603050405020304"/>
                          <a:ea typeface="微软雅黑" panose="020B0503020204020204" charset="-122"/>
                          <a:cs typeface="Times New Roman" panose="02020603050405020304"/>
                        </a:rPr>
                        <a:t>莫尔盐</a:t>
                      </a:r>
                      <a:r>
                        <a:rPr lang="en-US" sz="2400" kern="100">
                          <a:effectLst/>
                          <a:latin typeface="Times New Roman" panose="02020603050405020304"/>
                          <a:ea typeface="微软雅黑" panose="020B0503020204020204" charset="-122"/>
                          <a:cs typeface="Courier New" panose="02070309020205020404"/>
                        </a:rPr>
                        <a:t>(</a:t>
                      </a:r>
                      <a:r>
                        <a:rPr lang="zh-CN" sz="2400" kern="100">
                          <a:effectLst/>
                          <a:latin typeface="Times New Roman" panose="02020603050405020304"/>
                          <a:ea typeface="微软雅黑" panose="020B0503020204020204" charset="-122"/>
                          <a:cs typeface="Times New Roman" panose="02020603050405020304"/>
                        </a:rPr>
                        <a:t>或摩尔盐</a:t>
                      </a:r>
                      <a:r>
                        <a:rPr lang="en-US" sz="2400" kern="100">
                          <a:effectLst/>
                          <a:latin typeface="Times New Roman" panose="02020603050405020304"/>
                          <a:ea typeface="微软雅黑" panose="020B0503020204020204" charset="-122"/>
                          <a:cs typeface="Courier New" panose="02070309020205020404"/>
                        </a:rPr>
                        <a:t>)</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700655" algn="l"/>
                        </a:tabLst>
                      </a:pPr>
                      <a:r>
                        <a:rPr lang="zh-CN" sz="2400" kern="100" dirty="0">
                          <a:effectLst/>
                          <a:latin typeface="Times New Roman" panose="02020603050405020304"/>
                          <a:ea typeface="微软雅黑" panose="020B0503020204020204" charset="-122"/>
                          <a:cs typeface="Times New Roman" panose="02020603050405020304"/>
                        </a:rPr>
                        <a:t>化学式为</a:t>
                      </a:r>
                      <a:r>
                        <a:rPr lang="en-US" sz="2400" kern="100" dirty="0">
                          <a:effectLst/>
                          <a:latin typeface="Times New Roman" panose="02020603050405020304"/>
                          <a:ea typeface="微软雅黑" panose="020B0503020204020204" charset="-122"/>
                          <a:cs typeface="Courier New" panose="02070309020205020404"/>
                        </a:rPr>
                        <a:t>[(NH</a:t>
                      </a:r>
                      <a:r>
                        <a:rPr lang="en-US" sz="2400" kern="100" baseline="-25000" dirty="0">
                          <a:effectLst/>
                          <a:latin typeface="Times New Roman" panose="02020603050405020304"/>
                          <a:ea typeface="微软雅黑" panose="020B0503020204020204" charset="-122"/>
                          <a:cs typeface="Courier New" panose="02070309020205020404"/>
                        </a:rPr>
                        <a:t>4</a:t>
                      </a:r>
                      <a:r>
                        <a:rPr lang="en-US" sz="2400" kern="100" dirty="0">
                          <a:effectLst/>
                          <a:latin typeface="Times New Roman" panose="02020603050405020304"/>
                          <a:ea typeface="微软雅黑" panose="020B0503020204020204" charset="-122"/>
                          <a:cs typeface="Courier New" panose="02070309020205020404"/>
                        </a:rPr>
                        <a:t>)</a:t>
                      </a:r>
                      <a:r>
                        <a:rPr lang="en-US" sz="2400" kern="100" baseline="-25000" dirty="0">
                          <a:effectLst/>
                          <a:latin typeface="Times New Roman" panose="02020603050405020304"/>
                          <a:ea typeface="微软雅黑" panose="020B0503020204020204" charset="-122"/>
                          <a:cs typeface="Courier New" panose="02070309020205020404"/>
                        </a:rPr>
                        <a:t>2</a:t>
                      </a:r>
                      <a:r>
                        <a:rPr lang="en-US" sz="2400" kern="100" dirty="0">
                          <a:effectLst/>
                          <a:latin typeface="Times New Roman" panose="02020603050405020304"/>
                          <a:ea typeface="微软雅黑" panose="020B0503020204020204" charset="-122"/>
                          <a:cs typeface="Courier New" panose="02070309020205020404"/>
                        </a:rPr>
                        <a:t>SO</a:t>
                      </a:r>
                      <a:r>
                        <a:rPr lang="en-US" sz="2400" kern="100" baseline="-25000" dirty="0">
                          <a:effectLst/>
                          <a:latin typeface="Times New Roman" panose="02020603050405020304"/>
                          <a:ea typeface="微软雅黑" panose="020B0503020204020204" charset="-122"/>
                          <a:cs typeface="Courier New" panose="02070309020205020404"/>
                        </a:rPr>
                        <a:t>4</a:t>
                      </a:r>
                      <a:r>
                        <a:rPr lang="en-US" sz="2400" kern="100" dirty="0">
                          <a:effectLst/>
                          <a:latin typeface="Times New Roman" panose="02020603050405020304"/>
                          <a:ea typeface="微软雅黑" panose="020B0503020204020204" charset="-122"/>
                          <a:cs typeface="Courier New" panose="02070309020205020404"/>
                        </a:rPr>
                        <a:t>·FeSO</a:t>
                      </a:r>
                      <a:r>
                        <a:rPr lang="en-US" sz="2400" kern="100" baseline="-25000" dirty="0">
                          <a:effectLst/>
                          <a:latin typeface="Times New Roman" panose="02020603050405020304"/>
                          <a:ea typeface="微软雅黑" panose="020B0503020204020204" charset="-122"/>
                          <a:cs typeface="Courier New" panose="02070309020205020404"/>
                        </a:rPr>
                        <a:t>4</a:t>
                      </a:r>
                      <a:r>
                        <a:rPr lang="en-US" sz="2400" kern="100" dirty="0">
                          <a:effectLst/>
                          <a:latin typeface="Times New Roman" panose="02020603050405020304"/>
                          <a:ea typeface="微软雅黑" panose="020B0503020204020204" charset="-122"/>
                          <a:cs typeface="Courier New" panose="02070309020205020404"/>
                        </a:rPr>
                        <a:t>·6H</a:t>
                      </a:r>
                      <a:r>
                        <a:rPr lang="en-US" sz="2400" kern="100" baseline="-25000" dirty="0">
                          <a:effectLst/>
                          <a:latin typeface="Times New Roman" panose="02020603050405020304"/>
                          <a:ea typeface="微软雅黑" panose="020B0503020204020204" charset="-122"/>
                          <a:cs typeface="Courier New" panose="02070309020205020404"/>
                        </a:rPr>
                        <a:t>2</a:t>
                      </a:r>
                      <a:r>
                        <a:rPr lang="en-US" sz="2400" kern="100" dirty="0">
                          <a:effectLst/>
                          <a:latin typeface="Times New Roman" panose="02020603050405020304"/>
                          <a:ea typeface="微软雅黑" panose="020B0503020204020204" charset="-122"/>
                          <a:cs typeface="Courier New" panose="02070309020205020404"/>
                        </a:rPr>
                        <a:t>O]</a:t>
                      </a:r>
                      <a:r>
                        <a:rPr lang="zh-CN" sz="2400" kern="100" dirty="0">
                          <a:effectLst/>
                          <a:latin typeface="Times New Roman" panose="02020603050405020304"/>
                          <a:ea typeface="微软雅黑" panose="020B0503020204020204" charset="-122"/>
                          <a:cs typeface="Times New Roman" panose="02020603050405020304"/>
                        </a:rPr>
                        <a:t>，冶金、电镀及织物媒染剂</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8640">
                <a:tc>
                  <a:txBody>
                    <a:bodyPr/>
                    <a:lstStyle/>
                    <a:p>
                      <a:pPr algn="ctr">
                        <a:lnSpc>
                          <a:spcPct val="150000"/>
                        </a:lnSpc>
                        <a:spcAft>
                          <a:spcPts val="0"/>
                        </a:spcAft>
                        <a:tabLst>
                          <a:tab pos="2700655" algn="l"/>
                        </a:tabLst>
                      </a:pPr>
                      <a:r>
                        <a:rPr lang="zh-CN" sz="2400" kern="100">
                          <a:effectLst/>
                          <a:latin typeface="Times New Roman" panose="02020603050405020304"/>
                          <a:ea typeface="微软雅黑" panose="020B0503020204020204" charset="-122"/>
                          <a:cs typeface="Times New Roman" panose="02020603050405020304"/>
                        </a:rPr>
                        <a:t>赤血盐</a:t>
                      </a:r>
                      <a:r>
                        <a:rPr lang="en-US" sz="2400" kern="100">
                          <a:effectLst/>
                          <a:latin typeface="Times New Roman" panose="02020603050405020304"/>
                          <a:ea typeface="微软雅黑" panose="020B0503020204020204" charset="-122"/>
                          <a:cs typeface="Courier New" panose="02070309020205020404"/>
                        </a:rPr>
                        <a:t>K</a:t>
                      </a:r>
                      <a:r>
                        <a:rPr lang="en-US" sz="2400" kern="100" baseline="-25000">
                          <a:effectLst/>
                          <a:latin typeface="Times New Roman" panose="02020603050405020304"/>
                          <a:ea typeface="微软雅黑" panose="020B0503020204020204" charset="-122"/>
                          <a:cs typeface="Courier New" panose="02070309020205020404"/>
                        </a:rPr>
                        <a:t>3</a:t>
                      </a:r>
                      <a:r>
                        <a:rPr lang="en-US" sz="2400" kern="100">
                          <a:effectLst/>
                          <a:latin typeface="Times New Roman" panose="02020603050405020304"/>
                          <a:ea typeface="微软雅黑" panose="020B0503020204020204" charset="-122"/>
                          <a:cs typeface="Courier New" panose="02070309020205020404"/>
                        </a:rPr>
                        <a:t>[Fe(CN)</a:t>
                      </a:r>
                      <a:r>
                        <a:rPr lang="en-US" sz="2400" kern="100" baseline="-25000">
                          <a:effectLst/>
                          <a:latin typeface="Times New Roman" panose="02020603050405020304"/>
                          <a:ea typeface="微软雅黑" panose="020B0503020204020204" charset="-122"/>
                          <a:cs typeface="Courier New" panose="02070309020205020404"/>
                        </a:rPr>
                        <a:t>6</a:t>
                      </a:r>
                      <a:r>
                        <a:rPr lang="en-US" sz="2400" kern="100">
                          <a:effectLst/>
                          <a:latin typeface="Times New Roman" panose="02020603050405020304"/>
                          <a:ea typeface="微软雅黑" panose="020B0503020204020204" charset="-122"/>
                          <a:cs typeface="Courier New" panose="02070309020205020404"/>
                        </a:rPr>
                        <a:t>]</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400" kern="100" dirty="0">
                          <a:effectLst/>
                          <a:latin typeface="Times New Roman" panose="02020603050405020304"/>
                          <a:ea typeface="微软雅黑" panose="020B0503020204020204" charset="-122"/>
                          <a:cs typeface="Times New Roman" panose="02020603050405020304"/>
                        </a:rPr>
                        <a:t>用于检验</a:t>
                      </a:r>
                      <a:r>
                        <a:rPr lang="en-US" sz="2400" kern="100" dirty="0">
                          <a:effectLst/>
                          <a:latin typeface="Times New Roman" panose="02020603050405020304"/>
                          <a:ea typeface="微软雅黑" panose="020B0503020204020204" charset="-122"/>
                          <a:cs typeface="Courier New" panose="02070309020205020404"/>
                        </a:rPr>
                        <a:t>Fe</a:t>
                      </a:r>
                      <a:r>
                        <a:rPr lang="en-US" sz="2400" kern="100" baseline="30000" dirty="0">
                          <a:effectLst/>
                          <a:latin typeface="Times New Roman" panose="02020603050405020304"/>
                          <a:ea typeface="微软雅黑" panose="020B0503020204020204" charset="-122"/>
                          <a:cs typeface="Courier New" panose="02070309020205020404"/>
                        </a:rPr>
                        <a:t>2</a:t>
                      </a:r>
                      <a:r>
                        <a:rPr lang="zh-CN" sz="2400" kern="100" baseline="30000" dirty="0">
                          <a:effectLst/>
                          <a:latin typeface="Times New Roman" panose="02020603050405020304"/>
                          <a:ea typeface="微软雅黑" panose="020B0503020204020204" charset="-122"/>
                          <a:cs typeface="Times New Roman" panose="02020603050405020304"/>
                        </a:rPr>
                        <a:t>＋</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8640">
                <a:tc>
                  <a:txBody>
                    <a:bodyPr/>
                    <a:lstStyle/>
                    <a:p>
                      <a:pPr algn="ctr">
                        <a:lnSpc>
                          <a:spcPct val="150000"/>
                        </a:lnSpc>
                        <a:spcAft>
                          <a:spcPts val="0"/>
                        </a:spcAft>
                        <a:buNone/>
                        <a:tabLst>
                          <a:tab pos="2700655" algn="l"/>
                        </a:tabLst>
                      </a:pPr>
                      <a:r>
                        <a:rPr lang="zh-CN" altLang="en-US" sz="2400" kern="100">
                          <a:effectLst/>
                          <a:latin typeface="Times New Roman" panose="02020603050405020304"/>
                          <a:ea typeface="微软雅黑" panose="020B0503020204020204" charset="-122"/>
                          <a:cs typeface="Courier New" panose="02070309020205020404"/>
                        </a:rPr>
                        <a:t>氯化铁</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buClrTx/>
                        <a:buSzTx/>
                        <a:buFontTx/>
                        <a:buNone/>
                        <a:tabLst>
                          <a:tab pos="2700655" algn="l"/>
                        </a:tabLst>
                      </a:pPr>
                      <a:r>
                        <a:rPr lang="zh-CN" sz="2400" kern="100">
                          <a:effectLst/>
                          <a:latin typeface="Times New Roman" panose="02020603050405020304"/>
                          <a:ea typeface="微软雅黑" panose="020B0503020204020204" charset="-122"/>
                          <a:cs typeface="Times New Roman" panose="02020603050405020304"/>
                          <a:sym typeface="+mn-ea"/>
                        </a:rPr>
                        <a:t>刻蚀电路板、催化剂、净水剂</a:t>
                      </a:r>
                      <a:endParaRPr lang="zh-CN" altLang="en-US" sz="2400" b="1" kern="100" baseline="30000" dirty="0">
                        <a:solidFill>
                          <a:srgbClr val="0D0D0D"/>
                        </a:solidFill>
                        <a:effectLst/>
                        <a:latin typeface="微软雅黑" panose="020B0503020204020204" charset="-122"/>
                        <a:ea typeface="微软雅黑" panose="020B0503020204020204" charset="-122"/>
                        <a:cs typeface="Times New Roman" panose="02020603050405020304"/>
                      </a:endParaRP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8640">
                <a:tc>
                  <a:txBody>
                    <a:bodyPr/>
                    <a:lstStyle/>
                    <a:p>
                      <a:pPr algn="ctr">
                        <a:lnSpc>
                          <a:spcPct val="150000"/>
                        </a:lnSpc>
                        <a:spcAft>
                          <a:spcPts val="0"/>
                        </a:spcAft>
                        <a:buNone/>
                        <a:tabLst>
                          <a:tab pos="2700655" algn="l"/>
                        </a:tabLst>
                      </a:pPr>
                      <a:r>
                        <a:rPr lang="zh-CN" altLang="en-US" sz="2400" kern="100">
                          <a:effectLst/>
                          <a:latin typeface="Times New Roman" panose="02020603050405020304"/>
                          <a:ea typeface="微软雅黑" panose="020B0503020204020204" charset="-122"/>
                          <a:cs typeface="Courier New" panose="02070309020205020404"/>
                        </a:rPr>
                        <a:t>乳酸亚铁</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buClrTx/>
                        <a:buSzTx/>
                        <a:buFontTx/>
                        <a:buNone/>
                        <a:tabLst>
                          <a:tab pos="2700655" algn="l"/>
                        </a:tabLst>
                      </a:pPr>
                      <a:r>
                        <a:rPr lang="zh-CN" sz="2400" kern="100">
                          <a:effectLst/>
                          <a:latin typeface="Times New Roman" panose="02020603050405020304"/>
                          <a:ea typeface="微软雅黑" panose="020B0503020204020204" charset="-122"/>
                          <a:cs typeface="Times New Roman" panose="02020603050405020304"/>
                        </a:rPr>
                        <a:t>补铁剂</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8640">
                <a:tc>
                  <a:txBody>
                    <a:bodyPr/>
                    <a:lstStyle/>
                    <a:p>
                      <a:pPr algn="ctr">
                        <a:lnSpc>
                          <a:spcPct val="150000"/>
                        </a:lnSpc>
                        <a:spcAft>
                          <a:spcPts val="0"/>
                        </a:spcAft>
                        <a:buNone/>
                        <a:tabLst>
                          <a:tab pos="2700655" algn="l"/>
                        </a:tabLst>
                      </a:pPr>
                      <a:r>
                        <a:rPr lang="zh-CN" altLang="en-US" sz="2400" kern="100">
                          <a:effectLst/>
                          <a:latin typeface="Times New Roman" panose="02020603050405020304"/>
                          <a:ea typeface="微软雅黑" panose="020B0503020204020204" charset="-122"/>
                          <a:cs typeface="Courier New" panose="02070309020205020404"/>
                        </a:rPr>
                        <a:t>三草酸合铁酸钾</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buClrTx/>
                        <a:buSzTx/>
                        <a:buFontTx/>
                        <a:buNone/>
                        <a:tabLst>
                          <a:tab pos="2700655" algn="l"/>
                        </a:tabLst>
                      </a:pPr>
                      <a:r>
                        <a:rPr lang="zh-CN" sz="2400" kern="100">
                          <a:effectLst/>
                          <a:latin typeface="Times New Roman" panose="02020603050405020304"/>
                          <a:ea typeface="微软雅黑" panose="020B0503020204020204" charset="-122"/>
                          <a:cs typeface="Times New Roman" panose="02020603050405020304"/>
                        </a:rPr>
                        <a:t>亮绿色晶体，可用于晒制蓝图</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6" name="图片 5"/>
          <p:cNvPicPr>
            <a:picLocks noChangeAspect="1"/>
          </p:cNvPicPr>
          <p:nvPr/>
        </p:nvPicPr>
        <p:blipFill>
          <a:blip r:embed="rId3"/>
          <a:srcRect l="1205" t="-2352"/>
          <a:stretch>
            <a:fillRect/>
          </a:stretch>
        </p:blipFill>
        <p:spPr>
          <a:xfrm>
            <a:off x="5964555" y="4792345"/>
            <a:ext cx="6102350" cy="1258570"/>
          </a:xfrm>
          <a:prstGeom prst="rect">
            <a:avLst/>
          </a:prstGeom>
        </p:spPr>
      </p:pic>
      <p:pic>
        <p:nvPicPr>
          <p:cNvPr id="8" name="图片 7"/>
          <p:cNvPicPr>
            <a:picLocks noChangeAspect="1"/>
          </p:cNvPicPr>
          <p:nvPr/>
        </p:nvPicPr>
        <p:blipFill>
          <a:blip r:embed="rId4"/>
          <a:srcRect l="2789" t="21891" r="69701" b="3045"/>
          <a:stretch>
            <a:fillRect/>
          </a:stretch>
        </p:blipFill>
        <p:spPr>
          <a:xfrm>
            <a:off x="3555365" y="4417695"/>
            <a:ext cx="1907540" cy="3384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039235" y="187325"/>
            <a:ext cx="4299585" cy="2405380"/>
          </a:xfrm>
          <a:prstGeom prst="rect">
            <a:avLst/>
          </a:prstGeom>
        </p:spPr>
      </p:pic>
      <p:pic>
        <p:nvPicPr>
          <p:cNvPr id="4" name="图片 3"/>
          <p:cNvPicPr>
            <a:picLocks noChangeAspect="1"/>
          </p:cNvPicPr>
          <p:nvPr/>
        </p:nvPicPr>
        <p:blipFill>
          <a:blip r:embed="rId3"/>
          <a:srcRect b="12271"/>
          <a:stretch>
            <a:fillRect/>
          </a:stretch>
        </p:blipFill>
        <p:spPr>
          <a:xfrm>
            <a:off x="1289050" y="3128645"/>
            <a:ext cx="7955915" cy="2955290"/>
          </a:xfrm>
          <a:prstGeom prst="rect">
            <a:avLst/>
          </a:prstGeom>
        </p:spPr>
      </p:pic>
      <p:sp>
        <p:nvSpPr>
          <p:cNvPr id="3" name="文本框 2"/>
          <p:cNvSpPr txBox="1"/>
          <p:nvPr/>
        </p:nvSpPr>
        <p:spPr>
          <a:xfrm>
            <a:off x="266700" y="187325"/>
            <a:ext cx="6096000" cy="645160"/>
          </a:xfrm>
          <a:prstGeom prst="rect">
            <a:avLst/>
          </a:prstGeom>
          <a:noFill/>
        </p:spPr>
        <p:txBody>
          <a:bodyPr wrap="square" rtlCol="0" anchor="t">
            <a:spAutoFit/>
          </a:bodyPr>
          <a:lstStyle/>
          <a:p>
            <a:pPr algn="l">
              <a:lnSpc>
                <a:spcPct val="150000"/>
              </a:lnSpc>
              <a:spcAft>
                <a:spcPts val="0"/>
              </a:spcAft>
              <a:tabLst>
                <a:tab pos="2700655" algn="l"/>
              </a:tabLst>
            </a:pPr>
            <a:r>
              <a:rPr lang="zh-CN"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Times New Roman" panose="02020603050405020304"/>
                <a:sym typeface="+mn-ea"/>
              </a:rPr>
              <a:t>绿矾</a:t>
            </a: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(FeSO</a:t>
            </a:r>
            <a:r>
              <a:rPr lang="en-US" sz="2400" b="1" kern="100" baseline="-250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4</a:t>
            </a: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·7H</a:t>
            </a:r>
            <a:r>
              <a:rPr lang="en-US" sz="2400" b="1" kern="100" baseline="-250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2</a:t>
            </a: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O)</a:t>
            </a:r>
            <a:endParaRPr lang="en-US" alt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endParaRPr>
          </a:p>
        </p:txBody>
      </p:sp>
      <p:sp>
        <p:nvSpPr>
          <p:cNvPr id="5" name="文本框 4"/>
          <p:cNvSpPr txBox="1"/>
          <p:nvPr/>
        </p:nvSpPr>
        <p:spPr>
          <a:xfrm>
            <a:off x="266700" y="2661285"/>
            <a:ext cx="4064000" cy="460375"/>
          </a:xfrm>
          <a:prstGeom prst="rect">
            <a:avLst/>
          </a:prstGeom>
          <a:noFill/>
        </p:spPr>
        <p:txBody>
          <a:bodyPr wrap="square" rtlCol="0">
            <a:spAutoFit/>
          </a:bodyPr>
          <a:lstStyle/>
          <a:p>
            <a:r>
              <a:rPr lang="zh-CN" altLang="en-US" sz="2400" b="1"/>
              <a:t>分解产物检验</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1136650" y="1433830"/>
            <a:ext cx="5332095" cy="2988945"/>
          </a:xfrm>
          <a:prstGeom prst="rect">
            <a:avLst/>
          </a:prstGeom>
        </p:spPr>
      </p:pic>
      <p:sp>
        <p:nvSpPr>
          <p:cNvPr id="2" name="文本框 1"/>
          <p:cNvSpPr txBox="1"/>
          <p:nvPr/>
        </p:nvSpPr>
        <p:spPr>
          <a:xfrm>
            <a:off x="516890" y="647700"/>
            <a:ext cx="10109200" cy="460375"/>
          </a:xfrm>
          <a:prstGeom prst="rect">
            <a:avLst/>
          </a:prstGeom>
        </p:spPr>
        <p:txBody>
          <a:bodyPr wrap="square">
            <a:spAutoFit/>
          </a:bodyPr>
          <a:lstStyle/>
          <a:p>
            <a:r>
              <a:rPr lang="en-US" altLang="zh-CN" sz="2400" b="1">
                <a:solidFill>
                  <a:srgbClr val="0D0D0D"/>
                </a:solidFill>
                <a:latin typeface="Times New Roman" panose="02020603050405020304" pitchFamily="18" charset="0"/>
                <a:ea typeface="DroidSerif-Regular"/>
                <a:cs typeface="Times New Roman" panose="02020603050405020304" pitchFamily="18" charset="0"/>
              </a:rPr>
              <a:t>8.34g</a:t>
            </a:r>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绿矾样品隔绝空气受热分解的热失重曲线</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44805" y="0"/>
            <a:ext cx="10829290" cy="64884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4030" y="234950"/>
            <a:ext cx="10939145" cy="970915"/>
          </a:xfrm>
          <a:prstGeom prst="rect">
            <a:avLst/>
          </a:prstGeom>
        </p:spPr>
        <p:txBody>
          <a:bodyPr wrap="square">
            <a:spAutoFit/>
          </a:bodyPr>
          <a:lstStyle/>
          <a:p>
            <a:pPr>
              <a:lnSpc>
                <a:spcPct val="130000"/>
              </a:lnSpc>
            </a:pP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rPr>
              <a:t>Na</a:t>
            </a:r>
            <a:r>
              <a:rPr lang="en-US" sz="2400" b="1" kern="100" baseline="-250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rPr>
              <a:t>2</a:t>
            </a: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rPr>
              <a:t>FeO</a:t>
            </a:r>
            <a:r>
              <a:rPr lang="en-US" sz="2400" b="1" kern="100" baseline="-250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rPr>
              <a:t>4 </a:t>
            </a: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紫色固体，可溶于水，微溶于</a:t>
            </a:r>
            <a:r>
              <a:rPr lang="en-US" altLang="zh-CN" sz="2000">
                <a:solidFill>
                  <a:srgbClr val="0D0D0D"/>
                </a:solidFill>
                <a:latin typeface="Times New Roman" panose="02020603050405020304" pitchFamily="18" charset="0"/>
                <a:ea typeface="DroidSerif-Regular"/>
                <a:cs typeface="Times New Roman" panose="02020603050405020304" pitchFamily="18" charset="0"/>
              </a:rPr>
              <a:t>KOH </a:t>
            </a: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溶液，在强碱性溶液中比较稳定，在酸性或中性溶 </a:t>
            </a:r>
          </a:p>
          <a:p>
            <a:pPr>
              <a:lnSpc>
                <a:spcPct val="130000"/>
              </a:lnSpc>
            </a:pP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液中快速产生</a:t>
            </a:r>
            <a:r>
              <a:rPr lang="en-US" altLang="zh-CN" sz="2000">
                <a:solidFill>
                  <a:srgbClr val="0D0D0D"/>
                </a:solidFill>
                <a:latin typeface="Times New Roman" panose="02020603050405020304" pitchFamily="18" charset="0"/>
                <a:ea typeface="DroidSerif-Regular"/>
                <a:cs typeface="Times New Roman" panose="02020603050405020304" pitchFamily="18" charset="0"/>
              </a:rPr>
              <a:t>O</a:t>
            </a:r>
            <a:r>
              <a:rPr lang="en-US" altLang="zh-CN" sz="2000" baseline="-25000">
                <a:solidFill>
                  <a:srgbClr val="0D0D0D"/>
                </a:solidFill>
                <a:latin typeface="Times New Roman" panose="02020603050405020304" pitchFamily="18" charset="0"/>
                <a:ea typeface="DroidSerif-Regular"/>
                <a:cs typeface="Times New Roman" panose="02020603050405020304" pitchFamily="18" charset="0"/>
              </a:rPr>
              <a:t>2</a:t>
            </a:r>
            <a:r>
              <a:rPr lang="en-US" altLang="zh-CN" sz="2000">
                <a:solidFill>
                  <a:srgbClr val="0D0D0D"/>
                </a:solidFill>
                <a:latin typeface="Times New Roman" panose="02020603050405020304" pitchFamily="18" charset="0"/>
                <a:ea typeface="DroidSerif-Regular"/>
                <a:cs typeface="Times New Roman" panose="02020603050405020304" pitchFamily="18" charset="0"/>
              </a:rPr>
              <a:t> </a:t>
            </a: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。具有强氧化性，可以杀菌消毒，是一种新型、高效、多功能的水处理剂</a:t>
            </a:r>
          </a:p>
        </p:txBody>
      </p:sp>
      <p:pic>
        <p:nvPicPr>
          <p:cNvPr id="3" name="图片 2"/>
          <p:cNvPicPr>
            <a:picLocks noChangeAspect="1"/>
          </p:cNvPicPr>
          <p:nvPr/>
        </p:nvPicPr>
        <p:blipFill>
          <a:blip r:embed="rId2"/>
          <a:stretch>
            <a:fillRect/>
          </a:stretch>
        </p:blipFill>
        <p:spPr>
          <a:xfrm>
            <a:off x="2428240" y="1290320"/>
            <a:ext cx="7595235" cy="3315970"/>
          </a:xfrm>
          <a:prstGeom prst="rect">
            <a:avLst/>
          </a:prstGeom>
        </p:spPr>
      </p:pic>
      <p:sp>
        <p:nvSpPr>
          <p:cNvPr id="4" name="文本框 3"/>
          <p:cNvSpPr txBox="1"/>
          <p:nvPr/>
        </p:nvSpPr>
        <p:spPr>
          <a:xfrm>
            <a:off x="669925" y="5107305"/>
            <a:ext cx="11334115" cy="1273175"/>
          </a:xfrm>
          <a:prstGeom prst="rect">
            <a:avLst/>
          </a:prstGeom>
        </p:spPr>
        <p:txBody>
          <a:bodyPr wrap="square">
            <a:spAutoFit/>
          </a:bodyPr>
          <a:lstStyle/>
          <a:p>
            <a:pPr>
              <a:lnSpc>
                <a:spcPct val="120000"/>
              </a:lnSpc>
            </a:pPr>
            <a:r>
              <a:rPr lang="zh-CN" altLang="en-US" sz="2400">
                <a:solidFill>
                  <a:srgbClr val="0D0D0D"/>
                </a:solidFill>
                <a:latin typeface="Times New Roman" panose="02020603050405020304" pitchFamily="18" charset="0"/>
                <a:ea typeface="微软雅黑" panose="020B0503020204020204" charset="-122"/>
                <a:cs typeface="Times New Roman" panose="02020603050405020304" pitchFamily="18" charset="0"/>
              </a:rPr>
              <a:t>纯度测定： </a:t>
            </a:r>
          </a:p>
          <a:p>
            <a:pPr>
              <a:lnSpc>
                <a:spcPct val="120000"/>
              </a:lnSpc>
            </a:pP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溶于</a:t>
            </a:r>
            <a:r>
              <a:rPr lang="en-US" altLang="zh-CN" sz="2000">
                <a:solidFill>
                  <a:srgbClr val="0D0D0D"/>
                </a:solidFill>
                <a:latin typeface="Times New Roman" panose="02020603050405020304" pitchFamily="18" charset="0"/>
                <a:ea typeface="DroidSerif-Regular"/>
                <a:cs typeface="Times New Roman" panose="02020603050405020304" pitchFamily="18" charset="0"/>
              </a:rPr>
              <a:t>KOH</a:t>
            </a: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溶液中，加亚铬酸钠</a:t>
            </a:r>
            <a:r>
              <a:rPr lang="en-US" altLang="zh-CN" sz="2000">
                <a:solidFill>
                  <a:srgbClr val="0D0D0D"/>
                </a:solidFill>
                <a:latin typeface="Times New Roman" panose="02020603050405020304" pitchFamily="18" charset="0"/>
                <a:ea typeface="DroidSerif-Regular"/>
                <a:cs typeface="Times New Roman" panose="02020603050405020304" pitchFamily="18" charset="0"/>
              </a:rPr>
              <a:t>NaCr(OH)</a:t>
            </a:r>
            <a:r>
              <a:rPr lang="en-US" altLang="zh-CN" sz="2000" baseline="-25000">
                <a:solidFill>
                  <a:srgbClr val="0D0D0D"/>
                </a:solidFill>
                <a:latin typeface="Times New Roman" panose="02020603050405020304" pitchFamily="18" charset="0"/>
                <a:ea typeface="DroidSerif-Regular"/>
                <a:cs typeface="Times New Roman" panose="02020603050405020304" pitchFamily="18" charset="0"/>
              </a:rPr>
              <a:t>4</a:t>
            </a: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溶液反应，调节溶液呈强酸性，用硫酸亚铁铵溶液滴定</a:t>
            </a:r>
          </a:p>
          <a:p>
            <a:pPr>
              <a:lnSpc>
                <a:spcPct val="120000"/>
              </a:lnSpc>
            </a:pPr>
            <a:r>
              <a:rPr lang="en-US" altLang="zh-CN" sz="2000">
                <a:solidFill>
                  <a:srgbClr val="0D0D0D"/>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a:t>
            </a:r>
            <a:r>
              <a:rPr lang="en-US" altLang="zh-CN" sz="2000">
                <a:solidFill>
                  <a:srgbClr val="0D0D0D"/>
                </a:solidFill>
                <a:latin typeface="Times New Roman" panose="02020603050405020304" pitchFamily="18" charset="0"/>
                <a:ea typeface="微软雅黑" panose="020B0503020204020204" charset="-122"/>
                <a:cs typeface="Times New Roman" panose="02020603050405020304" pitchFamily="18" charset="0"/>
              </a:rPr>
              <a:t>Cr</a:t>
            </a: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：先转化为</a:t>
            </a:r>
            <a:r>
              <a:rPr lang="en-US" altLang="zh-CN" sz="2000">
                <a:solidFill>
                  <a:srgbClr val="0D0D0D"/>
                </a:solidFill>
                <a:latin typeface="Times New Roman" panose="02020603050405020304" pitchFamily="18" charset="0"/>
                <a:ea typeface="微软雅黑" panose="020B0503020204020204" charset="-122"/>
                <a:cs typeface="Times New Roman" panose="02020603050405020304" pitchFamily="18" charset="0"/>
              </a:rPr>
              <a:t>CrO</a:t>
            </a:r>
            <a:r>
              <a:rPr lang="en-US" altLang="zh-CN" sz="2000" baseline="-25000">
                <a:solidFill>
                  <a:srgbClr val="0D0D0D"/>
                </a:solidFill>
                <a:latin typeface="Times New Roman" panose="02020603050405020304" pitchFamily="18" charset="0"/>
                <a:ea typeface="微软雅黑" panose="020B0503020204020204" charset="-122"/>
                <a:cs typeface="Times New Roman" panose="02020603050405020304" pitchFamily="18" charset="0"/>
              </a:rPr>
              <a:t>4</a:t>
            </a:r>
            <a:r>
              <a:rPr lang="en-US" altLang="zh-CN" sz="2000" baseline="30000">
                <a:solidFill>
                  <a:srgbClr val="0D0D0D"/>
                </a:solidFill>
                <a:latin typeface="Times New Roman" panose="02020603050405020304" pitchFamily="18" charset="0"/>
                <a:ea typeface="微软雅黑" panose="020B0503020204020204" charset="-122"/>
                <a:cs typeface="Times New Roman" panose="02020603050405020304" pitchFamily="18" charset="0"/>
              </a:rPr>
              <a:t>2-</a:t>
            </a: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后</a:t>
            </a:r>
            <a:r>
              <a:rPr lang="en-US" altLang="zh-CN" sz="2000">
                <a:solidFill>
                  <a:srgbClr val="0D0D0D"/>
                </a:solidFill>
                <a:latin typeface="Times New Roman" panose="02020603050405020304" pitchFamily="18" charset="0"/>
                <a:ea typeface="微软雅黑" panose="020B0503020204020204" charset="-122"/>
                <a:cs typeface="Times New Roman" panose="02020603050405020304" pitchFamily="18" charset="0"/>
                <a:sym typeface="+mn-ea"/>
              </a:rPr>
              <a:t>Cr</a:t>
            </a:r>
            <a:r>
              <a:rPr lang="en-US" altLang="zh-CN" sz="2000" baseline="-25000">
                <a:solidFill>
                  <a:srgbClr val="0D0D0D"/>
                </a:solidFill>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000">
                <a:solidFill>
                  <a:srgbClr val="0D0D0D"/>
                </a:solidFill>
                <a:latin typeface="Times New Roman" panose="02020603050405020304" pitchFamily="18" charset="0"/>
                <a:ea typeface="微软雅黑" panose="020B0503020204020204" charset="-122"/>
                <a:cs typeface="Times New Roman" panose="02020603050405020304" pitchFamily="18" charset="0"/>
                <a:sym typeface="+mn-ea"/>
              </a:rPr>
              <a:t>O</a:t>
            </a:r>
            <a:r>
              <a:rPr lang="en-US" altLang="zh-CN" sz="2000" baseline="-25000">
                <a:solidFill>
                  <a:srgbClr val="0D0D0D"/>
                </a:solidFill>
                <a:latin typeface="Times New Roman" panose="02020603050405020304" pitchFamily="18" charset="0"/>
                <a:ea typeface="微软雅黑" panose="020B0503020204020204" charset="-122"/>
                <a:cs typeface="Times New Roman" panose="02020603050405020304" pitchFamily="18" charset="0"/>
                <a:sym typeface="+mn-ea"/>
              </a:rPr>
              <a:t>7</a:t>
            </a:r>
            <a:r>
              <a:rPr lang="en-US" altLang="zh-CN" sz="2000" baseline="30000">
                <a:solidFill>
                  <a:srgbClr val="0D0D0D"/>
                </a:solidFill>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sym typeface="+mn-ea"/>
              </a:rPr>
              <a:t>）</a:t>
            </a:r>
          </a:p>
        </p:txBody>
      </p:sp>
      <p:sp>
        <p:nvSpPr>
          <p:cNvPr id="5" name="文本框 4"/>
          <p:cNvSpPr txBox="1"/>
          <p:nvPr/>
        </p:nvSpPr>
        <p:spPr>
          <a:xfrm>
            <a:off x="1031240" y="4770120"/>
            <a:ext cx="8750935" cy="337185"/>
          </a:xfrm>
          <a:prstGeom prst="rect">
            <a:avLst/>
          </a:prstGeom>
          <a:noFill/>
        </p:spPr>
        <p:txBody>
          <a:bodyPr wrap="square" rtlCol="0">
            <a:spAutoFit/>
          </a:bodyPr>
          <a:lstStyle/>
          <a:p>
            <a:r>
              <a:rPr lang="zh-CN" altLang="en-US" sz="1600" b="1">
                <a:solidFill>
                  <a:srgbClr val="FF0000"/>
                </a:solidFill>
              </a:rPr>
              <a:t>已知氯气与氢氧化钠反应受温度、速率影响产物有所不同。</a:t>
            </a:r>
          </a:p>
        </p:txBody>
      </p:sp>
      <mc:AlternateContent xmlns:mc="http://schemas.openxmlformats.org/markup-compatibility/2006" xmlns:p14="http://schemas.microsoft.com/office/powerpoint/2010/main">
        <mc:Choice Requires="p14">
          <p:contentPart p14:bwMode="auto" r:id="rId3">
            <p14:nvContentPartPr>
              <p14:cNvPr id="6" name="墨迹 5"/>
              <p14:cNvContentPartPr/>
              <p14:nvPr/>
            </p14:nvContentPartPr>
            <p14:xfrm>
              <a:off x="4584700" y="4286250"/>
              <a:ext cx="342900" cy="260350"/>
            </p14:xfrm>
          </p:contentPart>
        </mc:Choice>
        <mc:Fallback xmlns="">
          <p:pic>
            <p:nvPicPr>
              <p:cNvPr id="6" name="墨迹 5"/>
            </p:nvPicPr>
            <p:blipFill>
              <a:blip r:embed="rId4"/>
            </p:blipFill>
            <p:spPr>
              <a:xfrm>
                <a:off x="4584700" y="4286250"/>
                <a:ext cx="342900" cy="26035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7" name="墨迹 6"/>
              <p14:cNvContentPartPr/>
              <p14:nvPr/>
            </p14:nvContentPartPr>
            <p14:xfrm>
              <a:off x="5524500" y="2546350"/>
              <a:ext cx="412750" cy="393700"/>
            </p14:xfrm>
          </p:contentPart>
        </mc:Choice>
        <mc:Fallback xmlns="">
          <p:pic>
            <p:nvPicPr>
              <p:cNvPr id="7" name="墨迹 6"/>
            </p:nvPicPr>
            <p:blipFill>
              <a:blip r:embed="rId6"/>
            </p:blipFill>
            <p:spPr>
              <a:xfrm>
                <a:off x="5524500" y="2546350"/>
                <a:ext cx="412750" cy="393700"/>
              </a:xfrm>
              <a:prstGeom prst="rect"/>
            </p:spPr>
          </p:pic>
        </mc:Fallback>
      </mc:AlternateContent>
      <mc:AlternateContent xmlns:mc="http://schemas.openxmlformats.org/markup-compatibility/2006" xmlns:p14="http://schemas.microsoft.com/office/powerpoint/2010/main">
        <mc:Choice Requires="p14">
          <p:contentPart p14:bwMode="auto" r:id="rId7">
            <p14:nvContentPartPr>
              <p14:cNvPr id="8" name="墨迹 7"/>
              <p14:cNvContentPartPr/>
              <p14:nvPr/>
            </p14:nvContentPartPr>
            <p14:xfrm>
              <a:off x="5683250" y="3035300"/>
              <a:ext cx="101600" cy="158750"/>
            </p14:xfrm>
          </p:contentPart>
        </mc:Choice>
        <mc:Fallback xmlns="">
          <p:pic>
            <p:nvPicPr>
              <p:cNvPr id="8" name="墨迹 7"/>
            </p:nvPicPr>
            <p:blipFill>
              <a:blip r:embed="rId8"/>
            </p:blipFill>
            <p:spPr>
              <a:xfrm>
                <a:off x="5683250" y="3035300"/>
                <a:ext cx="101600" cy="158750"/>
              </a:xfrm>
              <a:prstGeom prst="rect"/>
            </p:spPr>
          </p:pic>
        </mc:Fallback>
      </mc:AlternateContent>
      <mc:AlternateContent xmlns:mc="http://schemas.openxmlformats.org/markup-compatibility/2006" xmlns:p14="http://schemas.microsoft.com/office/powerpoint/2010/main">
        <mc:Choice Requires="p14">
          <p:contentPart p14:bwMode="auto" r:id="rId9">
            <p14:nvContentPartPr>
              <p14:cNvPr id="9" name="墨迹 8"/>
              <p14:cNvContentPartPr/>
              <p14:nvPr/>
            </p14:nvContentPartPr>
            <p14:xfrm>
              <a:off x="5708650" y="3257550"/>
              <a:ext cx="25400" cy="19050"/>
            </p14:xfrm>
          </p:contentPart>
        </mc:Choice>
        <mc:Fallback xmlns="">
          <p:pic>
            <p:nvPicPr>
              <p:cNvPr id="9" name="墨迹 8"/>
            </p:nvPicPr>
            <p:blipFill>
              <a:blip r:embed="rId10"/>
            </p:blipFill>
            <p:spPr>
              <a:xfrm>
                <a:off x="5708650" y="3257550"/>
                <a:ext cx="25400" cy="19050"/>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275715"/>
            <a:ext cx="12315825" cy="3623945"/>
          </a:xfrm>
          <a:prstGeom prst="rect">
            <a:avLst/>
          </a:prstGeom>
        </p:spPr>
      </p:pic>
      <p:sp>
        <p:nvSpPr>
          <p:cNvPr id="3" name="文本框 2"/>
          <p:cNvSpPr txBox="1"/>
          <p:nvPr/>
        </p:nvSpPr>
        <p:spPr>
          <a:xfrm>
            <a:off x="411480" y="389255"/>
            <a:ext cx="7026275" cy="645160"/>
          </a:xfrm>
          <a:prstGeom prst="rect">
            <a:avLst/>
          </a:prstGeom>
          <a:noFill/>
        </p:spPr>
        <p:txBody>
          <a:bodyPr wrap="square" rtlCol="0">
            <a:spAutoFit/>
          </a:bodyPr>
          <a:lstStyle/>
          <a:p>
            <a:pPr algn="l">
              <a:lnSpc>
                <a:spcPct val="150000"/>
              </a:lnSpc>
              <a:spcAft>
                <a:spcPts val="0"/>
              </a:spcAft>
              <a:buClrTx/>
              <a:buSzTx/>
              <a:buFontTx/>
              <a:tabLst>
                <a:tab pos="2700655" algn="l"/>
              </a:tabLst>
            </a:pP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rPr>
              <a:t>硫酸亚铁铵制备</a:t>
            </a:r>
            <a:r>
              <a:rPr lang="zh-CN" altLang="en-US" sz="2400" b="1" kern="100">
                <a:solidFill>
                  <a:srgbClr val="FF0000"/>
                </a:solidFill>
                <a:effectLst/>
                <a:latin typeface="Times New Roman" panose="02020603050405020304"/>
                <a:ea typeface="微软雅黑" panose="020B0503020204020204" charset="-122"/>
                <a:cs typeface="Courier New" panose="02070309020205020404"/>
              </a:rPr>
              <a:t>（追加：离子检验与测定）</a:t>
            </a:r>
          </a:p>
        </p:txBody>
      </p:sp>
      <p:sp>
        <p:nvSpPr>
          <p:cNvPr id="4" name="文本框 3"/>
          <p:cNvSpPr txBox="1"/>
          <p:nvPr/>
        </p:nvSpPr>
        <p:spPr>
          <a:xfrm>
            <a:off x="0" y="2649220"/>
            <a:ext cx="4064000" cy="337185"/>
          </a:xfrm>
          <a:prstGeom prst="rect">
            <a:avLst/>
          </a:prstGeom>
          <a:noFill/>
        </p:spPr>
        <p:txBody>
          <a:bodyPr wrap="square" rtlCol="0">
            <a:spAutoFit/>
          </a:bodyPr>
          <a:lstStyle/>
          <a:p>
            <a:r>
              <a:rPr lang="zh-CN" altLang="en-US" sz="1600" b="1">
                <a:solidFill>
                  <a:srgbClr val="C00000"/>
                </a:solidFill>
                <a:highlight>
                  <a:srgbClr val="FFFF00"/>
                </a:highlight>
              </a:rPr>
              <a:t>氧化铁、氧化铜</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19430" y="1623695"/>
            <a:ext cx="11364595" cy="2583815"/>
          </a:xfrm>
          <a:prstGeom prst="rect">
            <a:avLst/>
          </a:prstGeom>
        </p:spPr>
      </p:pic>
      <p:sp>
        <p:nvSpPr>
          <p:cNvPr id="3" name="文本框 2"/>
          <p:cNvSpPr txBox="1"/>
          <p:nvPr/>
        </p:nvSpPr>
        <p:spPr>
          <a:xfrm>
            <a:off x="411480" y="389255"/>
            <a:ext cx="8541385" cy="1198880"/>
          </a:xfrm>
          <a:prstGeom prst="rect">
            <a:avLst/>
          </a:prstGeom>
          <a:noFill/>
        </p:spPr>
        <p:txBody>
          <a:bodyPr wrap="square" rtlCol="0">
            <a:spAutoFit/>
          </a:bodyPr>
          <a:lstStyle/>
          <a:p>
            <a:pPr algn="l">
              <a:lnSpc>
                <a:spcPct val="150000"/>
              </a:lnSpc>
              <a:spcAft>
                <a:spcPts val="0"/>
              </a:spcAft>
              <a:buClrTx/>
              <a:buSzTx/>
              <a:buFontTx/>
              <a:tabLst>
                <a:tab pos="2700655" algn="l"/>
              </a:tabLst>
            </a:pP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rPr>
              <a:t>硫酸铁铵制备</a:t>
            </a:r>
            <a:r>
              <a:rPr lang="zh-CN" altLang="en-US" sz="2400" b="1" kern="100">
                <a:solidFill>
                  <a:srgbClr val="FF0000"/>
                </a:solidFill>
                <a:effectLst/>
                <a:latin typeface="Times New Roman" panose="02020603050405020304"/>
                <a:ea typeface="微软雅黑" panose="020B0503020204020204" charset="-122"/>
                <a:cs typeface="Courier New" panose="02070309020205020404"/>
                <a:sym typeface="+mn-ea"/>
              </a:rPr>
              <a:t>（追加：离子检验与测定）</a:t>
            </a:r>
            <a:endParaRPr lang="zh-CN" altLang="en-US" sz="2400" b="1" kern="100">
              <a:solidFill>
                <a:srgbClr val="FF0000"/>
              </a:solidFill>
              <a:effectLst/>
              <a:latin typeface="Times New Roman" panose="02020603050405020304"/>
              <a:ea typeface="微软雅黑" panose="020B0503020204020204" charset="-122"/>
              <a:cs typeface="Courier New" panose="02070309020205020404"/>
            </a:endParaRPr>
          </a:p>
          <a:p>
            <a:pPr algn="l">
              <a:lnSpc>
                <a:spcPct val="150000"/>
              </a:lnSpc>
              <a:spcAft>
                <a:spcPts val="0"/>
              </a:spcAft>
              <a:buClrTx/>
              <a:buSzTx/>
              <a:buFontTx/>
              <a:tabLst>
                <a:tab pos="2700655" algn="l"/>
              </a:tabLst>
            </a:pPr>
            <a:endPar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endParaRPr>
          </a:p>
        </p:txBody>
      </p:sp>
      <p:sp>
        <p:nvSpPr>
          <p:cNvPr id="4" name="文本框 3"/>
          <p:cNvSpPr txBox="1"/>
          <p:nvPr/>
        </p:nvSpPr>
        <p:spPr>
          <a:xfrm>
            <a:off x="4003675" y="4798060"/>
            <a:ext cx="5408930" cy="464820"/>
          </a:xfrm>
          <a:prstGeom prst="rect">
            <a:avLst/>
          </a:prstGeom>
        </p:spPr>
        <p:txBody>
          <a:bodyPr>
            <a:noAutofit/>
          </a:bodyPr>
          <a:lstStyle/>
          <a:p>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用</a:t>
            </a:r>
            <a:r>
              <a:rPr lang="en-US" altLang="zh-CN" sz="2400" b="1">
                <a:solidFill>
                  <a:srgbClr val="0D0D0D"/>
                </a:solidFill>
                <a:latin typeface="Times New Roman" panose="02020603050405020304" pitchFamily="18" charset="0"/>
                <a:ea typeface="DroidSerif-Regular"/>
                <a:cs typeface="Times New Roman" panose="02020603050405020304" pitchFamily="18" charset="0"/>
              </a:rPr>
              <a:t>Sn</a:t>
            </a:r>
            <a:r>
              <a:rPr lang="en-US" altLang="zh-CN" sz="2400" b="1" baseline="30000">
                <a:solidFill>
                  <a:srgbClr val="0D0D0D"/>
                </a:solidFill>
                <a:latin typeface="Times New Roman" panose="02020603050405020304" pitchFamily="18" charset="0"/>
                <a:ea typeface="DroidSerif-Regular"/>
                <a:cs typeface="Times New Roman" panose="02020603050405020304" pitchFamily="18" charset="0"/>
              </a:rPr>
              <a:t>2+</a:t>
            </a:r>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还原为</a:t>
            </a:r>
            <a:r>
              <a:rPr lang="en-US" altLang="zh-CN" sz="2400" b="1">
                <a:solidFill>
                  <a:srgbClr val="0D0D0D"/>
                </a:solidFill>
                <a:latin typeface="Times New Roman" panose="02020603050405020304" pitchFamily="18" charset="0"/>
                <a:ea typeface="DroidSerif-Regular"/>
                <a:cs typeface="Times New Roman" panose="02020603050405020304" pitchFamily="18" charset="0"/>
              </a:rPr>
              <a:t>Fe</a:t>
            </a:r>
            <a:r>
              <a:rPr lang="en-US" altLang="zh-CN" sz="2400" b="1" baseline="30000">
                <a:solidFill>
                  <a:srgbClr val="0D0D0D"/>
                </a:solidFill>
                <a:latin typeface="Times New Roman" panose="02020603050405020304" pitchFamily="18" charset="0"/>
                <a:ea typeface="DroidSerif-Regular"/>
                <a:cs typeface="Times New Roman" panose="02020603050405020304" pitchFamily="18" charset="0"/>
              </a:rPr>
              <a:t>2+</a:t>
            </a:r>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，高锰酸钾滴定</a:t>
            </a:r>
          </a:p>
        </p:txBody>
      </p:sp>
      <p:sp>
        <p:nvSpPr>
          <p:cNvPr id="5" name="文本框 4"/>
          <p:cNvSpPr txBox="1"/>
          <p:nvPr/>
        </p:nvSpPr>
        <p:spPr>
          <a:xfrm>
            <a:off x="4003675" y="5345430"/>
            <a:ext cx="5408930" cy="464820"/>
          </a:xfrm>
          <a:prstGeom prst="rect">
            <a:avLst/>
          </a:prstGeom>
        </p:spPr>
        <p:txBody>
          <a:bodyPr>
            <a:noAutofit/>
          </a:bodyPr>
          <a:lstStyle/>
          <a:p>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用</a:t>
            </a:r>
            <a:r>
              <a:rPr lang="en-US" altLang="zh-CN" sz="2400" b="1">
                <a:solidFill>
                  <a:srgbClr val="0D0D0D"/>
                </a:solidFill>
                <a:latin typeface="Times New Roman" panose="02020603050405020304" pitchFamily="18" charset="0"/>
                <a:ea typeface="DroidSerif-Regular"/>
                <a:cs typeface="Times New Roman" panose="02020603050405020304" pitchFamily="18" charset="0"/>
              </a:rPr>
              <a:t>I</a:t>
            </a:r>
            <a:r>
              <a:rPr lang="en-US" altLang="zh-CN" sz="2400" b="1" baseline="30000">
                <a:solidFill>
                  <a:srgbClr val="0D0D0D"/>
                </a:solidFill>
                <a:latin typeface="Times New Roman" panose="02020603050405020304" pitchFamily="18" charset="0"/>
                <a:ea typeface="DroidSerif-Regular"/>
                <a:cs typeface="Times New Roman" panose="02020603050405020304" pitchFamily="18" charset="0"/>
              </a:rPr>
              <a:t>-</a:t>
            </a:r>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直接滴定</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208530" y="1536700"/>
            <a:ext cx="4446905" cy="3785235"/>
          </a:xfrm>
          <a:prstGeom prst="rect">
            <a:avLst/>
          </a:prstGeom>
        </p:spPr>
      </p:pic>
      <p:sp>
        <p:nvSpPr>
          <p:cNvPr id="2" name="文本框 1"/>
          <p:cNvSpPr txBox="1"/>
          <p:nvPr/>
        </p:nvSpPr>
        <p:spPr>
          <a:xfrm>
            <a:off x="238760" y="542290"/>
            <a:ext cx="6096000" cy="1788795"/>
          </a:xfrm>
          <a:prstGeom prst="rect">
            <a:avLst/>
          </a:prstGeom>
          <a:noFill/>
        </p:spPr>
        <p:txBody>
          <a:bodyPr wrap="square" rtlCol="0" anchor="t">
            <a:spAutoFit/>
          </a:bodyPr>
          <a:lstStyle/>
          <a:p>
            <a:pPr>
              <a:lnSpc>
                <a:spcPct val="230000"/>
              </a:lnSpc>
            </a:pP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赤血盐K</a:t>
            </a:r>
            <a:r>
              <a:rPr lang="en-US" sz="2400" b="1" kern="100" baseline="-250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3</a:t>
            </a: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[Fe(CN)</a:t>
            </a:r>
            <a:r>
              <a:rPr lang="en-US" sz="2400" b="1" kern="100" baseline="-250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6</a:t>
            </a: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a:t>
            </a:r>
            <a:r>
              <a:rPr lang="zh-CN" altLang="en-US" sz="2400" b="1" kern="100">
                <a:solidFill>
                  <a:schemeClr val="tx1"/>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检验</a:t>
            </a:r>
            <a:r>
              <a:rPr lang="en-US" altLang="zh-CN" sz="2400" b="1" kern="100">
                <a:solidFill>
                  <a:schemeClr val="tx1"/>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Fe</a:t>
            </a:r>
            <a:r>
              <a:rPr lang="en-US" altLang="zh-CN" sz="2400" b="1" kern="100" baseline="30000">
                <a:solidFill>
                  <a:schemeClr val="tx1"/>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2+</a:t>
            </a:r>
            <a:r>
              <a:rPr lang="zh-CN" altLang="en-US" sz="2400" b="1" kern="100">
                <a:solidFill>
                  <a:schemeClr val="tx1"/>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离子所得产物：</a:t>
            </a:r>
            <a:r>
              <a:rPr lang="en-US" altLang="zh-CN" sz="2400" b="1" kern="100">
                <a:solidFill>
                  <a:schemeClr val="tx1"/>
                </a:solidFill>
                <a:effectLst/>
                <a:latin typeface="Times New Roman" panose="02020603050405020304"/>
                <a:ea typeface="微软雅黑" panose="020B0503020204020204" charset="-122"/>
                <a:cs typeface="Courier New" panose="02070309020205020404"/>
                <a:sym typeface="+mn-ea"/>
              </a:rPr>
              <a:t>K</a:t>
            </a:r>
            <a:r>
              <a:rPr lang="en-US" altLang="zh-CN" sz="2400" b="1" kern="100" baseline="30000">
                <a:solidFill>
                  <a:schemeClr val="tx1"/>
                </a:solidFill>
                <a:effectLst/>
                <a:latin typeface="Times New Roman" panose="02020603050405020304"/>
                <a:ea typeface="微软雅黑" panose="020B0503020204020204" charset="-122"/>
                <a:cs typeface="Courier New" panose="02070309020205020404"/>
                <a:sym typeface="+mn-ea"/>
              </a:rPr>
              <a:t>+</a:t>
            </a:r>
            <a:r>
              <a:rPr lang="zh-CN" altLang="en-US" sz="2400" b="1" kern="100">
                <a:solidFill>
                  <a:schemeClr val="tx1"/>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位置？</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2115" y="436245"/>
            <a:ext cx="11611610" cy="1014730"/>
          </a:xfrm>
          <a:prstGeom prst="rect">
            <a:avLst/>
          </a:prstGeom>
        </p:spPr>
        <p:txBody>
          <a:bodyPr wrap="square">
            <a:spAutoFit/>
          </a:bodyPr>
          <a:lstStyle/>
          <a:p>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rPr>
              <a:t>氯化铁</a:t>
            </a:r>
            <a:endPar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endParaRPr>
          </a:p>
          <a:p>
            <a:pPr>
              <a:lnSpc>
                <a:spcPct val="150000"/>
              </a:lnSpc>
            </a:pPr>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常带</a:t>
            </a:r>
            <a:r>
              <a:rPr lang="en-US" altLang="zh-CN" sz="2400" b="1">
                <a:solidFill>
                  <a:srgbClr val="0D0D0D"/>
                </a:solidFill>
                <a:latin typeface="Times New Roman" panose="02020603050405020304" pitchFamily="18" charset="0"/>
                <a:ea typeface="DroidSerif-Regular"/>
                <a:cs typeface="Times New Roman" panose="02020603050405020304" pitchFamily="18" charset="0"/>
              </a:rPr>
              <a:t>6</a:t>
            </a:r>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水，共价性较强，熔点</a:t>
            </a:r>
            <a:r>
              <a:rPr lang="en-US" altLang="zh-CN" sz="2400" b="1">
                <a:solidFill>
                  <a:srgbClr val="0D0D0D"/>
                </a:solidFill>
                <a:latin typeface="Times New Roman" panose="02020603050405020304" pitchFamily="18" charset="0"/>
                <a:ea typeface="DroidSerif-Regular"/>
                <a:cs typeface="Times New Roman" panose="02020603050405020304" pitchFamily="18" charset="0"/>
              </a:rPr>
              <a:t>300</a:t>
            </a:r>
            <a:r>
              <a:rPr lang="en-US" altLang="zh-CN" sz="2400" b="1">
                <a:solidFill>
                  <a:srgbClr val="0D0D0D"/>
                </a:solidFill>
                <a:latin typeface="Times New Roman" panose="02020603050405020304" pitchFamily="18" charset="0"/>
                <a:ea typeface="NeverMind-Regular"/>
                <a:cs typeface="Times New Roman" panose="02020603050405020304" pitchFamily="18" charset="0"/>
              </a:rPr>
              <a:t>℃</a:t>
            </a:r>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，沸点</a:t>
            </a:r>
            <a:r>
              <a:rPr lang="en-US" altLang="zh-CN" sz="2400" b="1">
                <a:solidFill>
                  <a:srgbClr val="0D0D0D"/>
                </a:solidFill>
                <a:latin typeface="Times New Roman" panose="02020603050405020304" pitchFamily="18" charset="0"/>
                <a:ea typeface="DroidSerif-Regular"/>
                <a:cs typeface="Times New Roman" panose="02020603050405020304" pitchFamily="18" charset="0"/>
              </a:rPr>
              <a:t>316</a:t>
            </a:r>
            <a:r>
              <a:rPr lang="en-US" altLang="zh-CN" sz="2400" b="1">
                <a:solidFill>
                  <a:srgbClr val="0D0D0D"/>
                </a:solidFill>
                <a:latin typeface="Times New Roman" panose="02020603050405020304" pitchFamily="18" charset="0"/>
                <a:ea typeface="NeverMind-Regular"/>
                <a:cs typeface="Times New Roman" panose="02020603050405020304" pitchFamily="18" charset="0"/>
              </a:rPr>
              <a:t>℃</a:t>
            </a:r>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b="1">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易升华，易吸潮水解</a:t>
            </a:r>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，气态会二聚</a:t>
            </a:r>
          </a:p>
        </p:txBody>
      </p:sp>
      <p:pic>
        <p:nvPicPr>
          <p:cNvPr id="5" name="图片 4"/>
          <p:cNvPicPr>
            <a:picLocks noChangeAspect="1"/>
          </p:cNvPicPr>
          <p:nvPr/>
        </p:nvPicPr>
        <p:blipFill>
          <a:blip r:embed="rId2"/>
          <a:stretch>
            <a:fillRect/>
          </a:stretch>
        </p:blipFill>
        <p:spPr>
          <a:xfrm>
            <a:off x="2062480" y="1695450"/>
            <a:ext cx="6710680" cy="28619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669405" y="1033780"/>
            <a:ext cx="5448300" cy="4276725"/>
          </a:xfrm>
          <a:prstGeom prst="rect">
            <a:avLst/>
          </a:prstGeom>
        </p:spPr>
      </p:pic>
      <p:sp>
        <p:nvSpPr>
          <p:cNvPr id="3" name="文本框 2"/>
          <p:cNvSpPr txBox="1"/>
          <p:nvPr/>
        </p:nvSpPr>
        <p:spPr>
          <a:xfrm>
            <a:off x="504825" y="744855"/>
            <a:ext cx="9282430" cy="398780"/>
          </a:xfrm>
          <a:prstGeom prst="rect">
            <a:avLst/>
          </a:prstGeom>
        </p:spPr>
        <p:txBody>
          <a:bodyPr wrap="square">
            <a:spAutoFit/>
          </a:bodyPr>
          <a:lstStyle/>
          <a:p>
            <a:r>
              <a:rPr lang="zh-CN" altLang="en-US" sz="2000" b="1">
                <a:solidFill>
                  <a:schemeClr val="tx1"/>
                </a:solidFill>
                <a:latin typeface="Times New Roman" panose="02020603050405020304" pitchFamily="18" charset="0"/>
                <a:ea typeface="微软雅黑" panose="020B0503020204020204" charset="-122"/>
                <a:cs typeface="Times New Roman" panose="02020603050405020304" pitchFamily="18" charset="0"/>
              </a:rPr>
              <a:t>常带</a:t>
            </a:r>
            <a:r>
              <a:rPr lang="en-US" altLang="zh-CN" sz="2000" b="1">
                <a:solidFill>
                  <a:schemeClr val="tx1"/>
                </a:solidFill>
                <a:latin typeface="Times New Roman" panose="02020603050405020304" pitchFamily="18" charset="0"/>
                <a:ea typeface="DroidSerif-Regular"/>
                <a:cs typeface="Times New Roman" panose="02020603050405020304" pitchFamily="18" charset="0"/>
              </a:rPr>
              <a:t>4</a:t>
            </a:r>
            <a:r>
              <a:rPr lang="zh-CN" altLang="en-US" sz="2000" b="1">
                <a:solidFill>
                  <a:schemeClr val="tx1"/>
                </a:solidFill>
                <a:latin typeface="Times New Roman" panose="02020603050405020304" pitchFamily="18" charset="0"/>
                <a:ea typeface="微软雅黑" panose="020B0503020204020204" charset="-122"/>
                <a:cs typeface="Times New Roman" panose="02020603050405020304" pitchFamily="18" charset="0"/>
              </a:rPr>
              <a:t>水，熔点</a:t>
            </a:r>
            <a:r>
              <a:rPr lang="en-US" altLang="zh-CN" sz="2000" b="1">
                <a:solidFill>
                  <a:schemeClr val="tx1"/>
                </a:solidFill>
                <a:latin typeface="Times New Roman" panose="02020603050405020304" pitchFamily="18" charset="0"/>
                <a:ea typeface="DroidSerif-Regular"/>
                <a:cs typeface="Times New Roman" panose="02020603050405020304" pitchFamily="18" charset="0"/>
              </a:rPr>
              <a:t>677</a:t>
            </a:r>
            <a:r>
              <a:rPr lang="zh-CN" altLang="en-US" sz="2000" b="1">
                <a:solidFill>
                  <a:schemeClr val="tx1"/>
                </a:solidFill>
                <a:latin typeface="Times New Roman" panose="02020603050405020304" pitchFamily="18" charset="0"/>
                <a:ea typeface="微软雅黑" panose="020B0503020204020204" charset="-122"/>
                <a:cs typeface="Times New Roman" panose="02020603050405020304" pitchFamily="18" charset="0"/>
              </a:rPr>
              <a:t>，沸点</a:t>
            </a:r>
            <a:r>
              <a:rPr lang="en-US" altLang="zh-CN" sz="2000" b="1">
                <a:solidFill>
                  <a:schemeClr val="tx1"/>
                </a:solidFill>
                <a:latin typeface="Times New Roman" panose="02020603050405020304" pitchFamily="18" charset="0"/>
                <a:ea typeface="DroidSerif-Regular"/>
                <a:cs typeface="Times New Roman" panose="02020603050405020304" pitchFamily="18" charset="0"/>
              </a:rPr>
              <a:t>1023</a:t>
            </a:r>
            <a:r>
              <a:rPr lang="zh-CN" altLang="en-US" sz="2000" b="1">
                <a:solidFill>
                  <a:schemeClr val="tx1"/>
                </a:solidFill>
                <a:latin typeface="Times New Roman" panose="02020603050405020304" pitchFamily="18" charset="0"/>
                <a:ea typeface="微软雅黑" panose="020B0503020204020204" charset="-122"/>
                <a:cs typeface="Times New Roman" panose="02020603050405020304" pitchFamily="18" charset="0"/>
              </a:rPr>
              <a:t>。可用</a:t>
            </a:r>
            <a:r>
              <a:rPr lang="en-US" altLang="zh-CN" sz="2000" b="1">
                <a:solidFill>
                  <a:schemeClr val="tx1"/>
                </a:solidFill>
                <a:latin typeface="Times New Roman" panose="02020603050405020304" pitchFamily="18" charset="0"/>
                <a:ea typeface="DroidSerif-Regular"/>
                <a:cs typeface="Times New Roman" panose="02020603050405020304" pitchFamily="18" charset="0"/>
              </a:rPr>
              <a:t>FeCl</a:t>
            </a:r>
            <a:r>
              <a:rPr lang="en-US" altLang="zh-CN" sz="2000" b="1" baseline="-25000">
                <a:solidFill>
                  <a:schemeClr val="tx1"/>
                </a:solidFill>
                <a:latin typeface="Times New Roman" panose="02020603050405020304" pitchFamily="18" charset="0"/>
                <a:ea typeface="DroidSerif-Regular"/>
                <a:cs typeface="Times New Roman" panose="02020603050405020304" pitchFamily="18" charset="0"/>
              </a:rPr>
              <a:t>2</a:t>
            </a:r>
            <a:r>
              <a:rPr lang="en-US" altLang="zh-CN" sz="2000" b="1">
                <a:solidFill>
                  <a:schemeClr val="tx1"/>
                </a:solidFill>
                <a:latin typeface="Times New Roman" panose="02020603050405020304" pitchFamily="18" charset="0"/>
                <a:ea typeface="DroidSerif-Regular"/>
                <a:cs typeface="Times New Roman" panose="02020603050405020304" pitchFamily="18" charset="0"/>
              </a:rPr>
              <a:t>·4H</a:t>
            </a:r>
            <a:r>
              <a:rPr lang="en-US" altLang="zh-CN" sz="2000" b="1" baseline="-25000">
                <a:solidFill>
                  <a:schemeClr val="tx1"/>
                </a:solidFill>
                <a:latin typeface="Times New Roman" panose="02020603050405020304" pitchFamily="18" charset="0"/>
                <a:ea typeface="DroidSerif-Regular"/>
                <a:cs typeface="Times New Roman" panose="02020603050405020304" pitchFamily="18" charset="0"/>
              </a:rPr>
              <a:t>2</a:t>
            </a:r>
            <a:r>
              <a:rPr lang="en-US" altLang="zh-CN" sz="2000" b="1">
                <a:solidFill>
                  <a:schemeClr val="tx1"/>
                </a:solidFill>
                <a:latin typeface="Times New Roman" panose="02020603050405020304" pitchFamily="18" charset="0"/>
                <a:ea typeface="DroidSerif-Regular"/>
                <a:cs typeface="Times New Roman" panose="02020603050405020304" pitchFamily="18" charset="0"/>
              </a:rPr>
              <a:t>O</a:t>
            </a:r>
            <a:r>
              <a:rPr lang="zh-CN" altLang="en-US" sz="2000" b="1">
                <a:solidFill>
                  <a:schemeClr val="tx1"/>
                </a:solidFill>
                <a:latin typeface="Times New Roman" panose="02020603050405020304" pitchFamily="18" charset="0"/>
                <a:ea typeface="微软雅黑" panose="020B0503020204020204" charset="-122"/>
                <a:cs typeface="Times New Roman" panose="02020603050405020304" pitchFamily="18" charset="0"/>
              </a:rPr>
              <a:t>与</a:t>
            </a:r>
            <a:r>
              <a:rPr lang="en-US" altLang="zh-CN" sz="2000" b="1">
                <a:solidFill>
                  <a:schemeClr val="tx1"/>
                </a:solidFill>
                <a:latin typeface="Times New Roman" panose="02020603050405020304" pitchFamily="18" charset="0"/>
                <a:ea typeface="DroidSerif-Regular"/>
                <a:cs typeface="Times New Roman" panose="02020603050405020304" pitchFamily="18" charset="0"/>
              </a:rPr>
              <a:t>SOCl</a:t>
            </a:r>
            <a:r>
              <a:rPr lang="en-US" altLang="zh-CN" sz="2000" b="1" baseline="-25000">
                <a:solidFill>
                  <a:schemeClr val="tx1"/>
                </a:solidFill>
                <a:latin typeface="Times New Roman" panose="02020603050405020304" pitchFamily="18" charset="0"/>
                <a:ea typeface="DroidSerif-Regular"/>
                <a:cs typeface="Times New Roman" panose="02020603050405020304" pitchFamily="18" charset="0"/>
              </a:rPr>
              <a:t>2</a:t>
            </a:r>
            <a:r>
              <a:rPr lang="zh-CN" altLang="en-US" sz="2000" b="1">
                <a:solidFill>
                  <a:schemeClr val="tx1"/>
                </a:solidFill>
                <a:latin typeface="Times New Roman" panose="02020603050405020304" pitchFamily="18" charset="0"/>
                <a:ea typeface="微软雅黑" panose="020B0503020204020204" charset="-122"/>
                <a:cs typeface="Times New Roman" panose="02020603050405020304" pitchFamily="18" charset="0"/>
              </a:rPr>
              <a:t>制备无水</a:t>
            </a:r>
            <a:r>
              <a:rPr lang="en-US" altLang="zh-CN" sz="2000" b="1">
                <a:solidFill>
                  <a:schemeClr val="tx1"/>
                </a:solidFill>
                <a:latin typeface="Times New Roman" panose="02020603050405020304" pitchFamily="18" charset="0"/>
                <a:ea typeface="DroidSerif-Regular"/>
                <a:cs typeface="Times New Roman" panose="02020603050405020304" pitchFamily="18" charset="0"/>
                <a:sym typeface="+mn-ea"/>
              </a:rPr>
              <a:t>FeCl</a:t>
            </a:r>
            <a:r>
              <a:rPr lang="en-US" altLang="zh-CN" sz="2000" b="1" baseline="-25000">
                <a:solidFill>
                  <a:schemeClr val="tx1"/>
                </a:solidFill>
                <a:latin typeface="Times New Roman" panose="02020603050405020304" pitchFamily="18" charset="0"/>
                <a:ea typeface="DroidSerif-Regular"/>
                <a:cs typeface="Times New Roman" panose="02020603050405020304" pitchFamily="18" charset="0"/>
                <a:sym typeface="+mn-ea"/>
              </a:rPr>
              <a:t>2</a:t>
            </a:r>
          </a:p>
        </p:txBody>
      </p:sp>
      <p:sp>
        <p:nvSpPr>
          <p:cNvPr id="4" name="文本框 3"/>
          <p:cNvSpPr txBox="1"/>
          <p:nvPr/>
        </p:nvSpPr>
        <p:spPr>
          <a:xfrm>
            <a:off x="337185" y="284480"/>
            <a:ext cx="6096000" cy="460375"/>
          </a:xfrm>
          <a:prstGeom prst="rect">
            <a:avLst/>
          </a:prstGeom>
          <a:noFill/>
        </p:spPr>
        <p:txBody>
          <a:bodyPr wrap="square" rtlCol="0" anchor="t">
            <a:spAutoFit/>
          </a:bodyPr>
          <a:lstStyle/>
          <a:p>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氯化</a:t>
            </a:r>
            <a:r>
              <a:rPr lang="zh-CN" alt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亚</a:t>
            </a: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铁</a:t>
            </a:r>
            <a:endParaRPr lang="en-US" alt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endParaRPr>
          </a:p>
        </p:txBody>
      </p:sp>
      <p:pic>
        <p:nvPicPr>
          <p:cNvPr id="6" name="图片 5"/>
          <p:cNvPicPr>
            <a:picLocks noChangeAspect="1"/>
          </p:cNvPicPr>
          <p:nvPr/>
        </p:nvPicPr>
        <p:blipFill>
          <a:blip r:embed="rId3"/>
          <a:srcRect b="88786"/>
          <a:stretch>
            <a:fillRect/>
          </a:stretch>
        </p:blipFill>
        <p:spPr>
          <a:xfrm>
            <a:off x="227965" y="1176655"/>
            <a:ext cx="8068945" cy="883285"/>
          </a:xfrm>
          <a:prstGeom prst="rect">
            <a:avLst/>
          </a:prstGeom>
        </p:spPr>
      </p:pic>
      <p:pic>
        <p:nvPicPr>
          <p:cNvPr id="7" name="图片 6"/>
          <p:cNvPicPr>
            <a:picLocks noChangeAspect="1"/>
          </p:cNvPicPr>
          <p:nvPr/>
        </p:nvPicPr>
        <p:blipFill>
          <a:blip r:embed="rId3"/>
          <a:srcRect t="16392" r="49765" b="62451"/>
          <a:stretch>
            <a:fillRect/>
          </a:stretch>
        </p:blipFill>
        <p:spPr>
          <a:xfrm>
            <a:off x="337185" y="2044065"/>
            <a:ext cx="5427980" cy="1975485"/>
          </a:xfrm>
          <a:prstGeom prst="rect">
            <a:avLst/>
          </a:prstGeom>
        </p:spPr>
      </p:pic>
      <p:pic>
        <p:nvPicPr>
          <p:cNvPr id="8" name="图片 7"/>
          <p:cNvPicPr>
            <a:picLocks noChangeAspect="1"/>
          </p:cNvPicPr>
          <p:nvPr/>
        </p:nvPicPr>
        <p:blipFill>
          <a:blip r:embed="rId4"/>
          <a:stretch>
            <a:fillRect/>
          </a:stretch>
        </p:blipFill>
        <p:spPr>
          <a:xfrm>
            <a:off x="57150" y="4217035"/>
            <a:ext cx="6849745" cy="2334260"/>
          </a:xfrm>
          <a:prstGeom prst="rect">
            <a:avLst/>
          </a:prstGeom>
          <a:ln>
            <a:solidFill>
              <a:schemeClr val="accent1"/>
            </a:solidFill>
          </a:ln>
        </p:spPr>
      </p:pic>
      <p:sp>
        <p:nvSpPr>
          <p:cNvPr id="9" name="文本框 8"/>
          <p:cNvSpPr txBox="1"/>
          <p:nvPr/>
        </p:nvSpPr>
        <p:spPr>
          <a:xfrm>
            <a:off x="10589260" y="5963285"/>
            <a:ext cx="4064000" cy="521970"/>
          </a:xfrm>
          <a:prstGeom prst="rect">
            <a:avLst/>
          </a:prstGeom>
          <a:noFill/>
        </p:spPr>
        <p:txBody>
          <a:bodyPr wrap="square" rtlCol="0">
            <a:spAutoFit/>
          </a:bodyPr>
          <a:lstStyle/>
          <a:p>
            <a:r>
              <a:rPr lang="en-US" altLang="zh-CN" sz="2800" b="1">
                <a:solidFill>
                  <a:srgbClr val="C00000"/>
                </a:solidFill>
                <a:effectLst>
                  <a:outerShdw blurRad="38100" dist="38100" dir="2700000" algn="tl">
                    <a:srgbClr val="000000">
                      <a:alpha val="43137"/>
                    </a:srgbClr>
                  </a:outerShdw>
                </a:effectLst>
              </a:rPr>
              <a:t>22</a:t>
            </a:r>
            <a:r>
              <a:rPr lang="zh-CN" altLang="en-US" sz="2800" b="1">
                <a:solidFill>
                  <a:srgbClr val="C00000"/>
                </a:solidFill>
                <a:effectLst>
                  <a:outerShdw blurRad="38100" dist="38100" dir="2700000" algn="tl">
                    <a:srgbClr val="000000">
                      <a:alpha val="43137"/>
                    </a:srgbClr>
                  </a:outerShdw>
                </a:effectLst>
              </a:rPr>
              <a:t>山东</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rcRect t="67912"/>
          <a:stretch>
            <a:fillRect/>
          </a:stretch>
        </p:blipFill>
        <p:spPr>
          <a:xfrm>
            <a:off x="0" y="3099435"/>
            <a:ext cx="10905490" cy="2813685"/>
          </a:xfrm>
          <a:prstGeom prst="rect">
            <a:avLst/>
          </a:prstGeom>
        </p:spPr>
      </p:pic>
      <p:pic>
        <p:nvPicPr>
          <p:cNvPr id="2" name="图片 1"/>
          <p:cNvPicPr>
            <a:picLocks noChangeAspect="1"/>
          </p:cNvPicPr>
          <p:nvPr/>
        </p:nvPicPr>
        <p:blipFill>
          <a:blip r:embed="rId2"/>
          <a:srcRect t="36762" r="49140" b="32714"/>
          <a:stretch>
            <a:fillRect/>
          </a:stretch>
        </p:blipFill>
        <p:spPr>
          <a:xfrm>
            <a:off x="433705" y="290195"/>
            <a:ext cx="5530850" cy="2669540"/>
          </a:xfrm>
          <a:prstGeom prst="rect">
            <a:avLst/>
          </a:prstGeom>
        </p:spPr>
      </p:pic>
      <p:pic>
        <p:nvPicPr>
          <p:cNvPr id="3" name="图片 2"/>
          <p:cNvPicPr>
            <a:picLocks noChangeAspect="1"/>
          </p:cNvPicPr>
          <p:nvPr/>
        </p:nvPicPr>
        <p:blipFill>
          <a:blip r:embed="rId3"/>
          <a:stretch>
            <a:fillRect/>
          </a:stretch>
        </p:blipFill>
        <p:spPr>
          <a:xfrm>
            <a:off x="5964555" y="290195"/>
            <a:ext cx="6150610" cy="899160"/>
          </a:xfrm>
          <a:prstGeom prst="rect">
            <a:avLst/>
          </a:prstGeom>
          <a:ln>
            <a:solidFill>
              <a:schemeClr val="accent1"/>
            </a:solid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4655" y="400050"/>
            <a:ext cx="6096000" cy="460375"/>
          </a:xfrm>
          <a:prstGeom prst="rect">
            <a:avLst/>
          </a:prstGeom>
          <a:noFill/>
        </p:spPr>
        <p:txBody>
          <a:bodyPr wrap="square" rtlCol="0" anchor="t">
            <a:spAutoFit/>
          </a:bodyPr>
          <a:lstStyle/>
          <a:p>
            <a:pPr algn="l">
              <a:buClrTx/>
              <a:buSzTx/>
              <a:buFontTx/>
            </a:pP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乳酸亚铁</a:t>
            </a:r>
          </a:p>
        </p:txBody>
      </p:sp>
      <p:pic>
        <p:nvPicPr>
          <p:cNvPr id="3" name="图片 2"/>
          <p:cNvPicPr>
            <a:picLocks noChangeAspect="1"/>
          </p:cNvPicPr>
          <p:nvPr/>
        </p:nvPicPr>
        <p:blipFill>
          <a:blip r:embed="rId2"/>
          <a:stretch>
            <a:fillRect/>
          </a:stretch>
        </p:blipFill>
        <p:spPr>
          <a:xfrm>
            <a:off x="1183005" y="1333500"/>
            <a:ext cx="4836795" cy="3006090"/>
          </a:xfrm>
          <a:prstGeom prst="rect">
            <a:avLst/>
          </a:prstGeom>
        </p:spPr>
      </p:pic>
      <p:pic>
        <p:nvPicPr>
          <p:cNvPr id="4" name="图片 3"/>
          <p:cNvPicPr>
            <a:picLocks noChangeAspect="1"/>
          </p:cNvPicPr>
          <p:nvPr/>
        </p:nvPicPr>
        <p:blipFill>
          <a:blip r:embed="rId3"/>
          <a:stretch>
            <a:fillRect/>
          </a:stretch>
        </p:blipFill>
        <p:spPr>
          <a:xfrm>
            <a:off x="7543165" y="1503045"/>
            <a:ext cx="2888615" cy="2666365"/>
          </a:xfrm>
          <a:prstGeom prst="rect">
            <a:avLst/>
          </a:prstGeom>
        </p:spPr>
      </p:pic>
      <p:sp>
        <p:nvSpPr>
          <p:cNvPr id="5" name="文本框 4"/>
          <p:cNvSpPr txBox="1"/>
          <p:nvPr/>
        </p:nvSpPr>
        <p:spPr>
          <a:xfrm>
            <a:off x="2463165" y="400050"/>
            <a:ext cx="9128760" cy="398780"/>
          </a:xfrm>
          <a:prstGeom prst="rect">
            <a:avLst/>
          </a:prstGeom>
        </p:spPr>
        <p:txBody>
          <a:bodyPr wrap="square">
            <a:spAutoFit/>
          </a:bodyPr>
          <a:lstStyle/>
          <a:p>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制备时先制</a:t>
            </a:r>
            <a:r>
              <a:rPr lang="en-US" altLang="zh-CN" sz="2000" b="1">
                <a:solidFill>
                  <a:srgbClr val="0D0D0D"/>
                </a:solidFill>
                <a:latin typeface="Times New Roman" panose="02020603050405020304" pitchFamily="18" charset="0"/>
                <a:ea typeface="DroidSerif-Regular"/>
                <a:cs typeface="Times New Roman" panose="02020603050405020304" pitchFamily="18" charset="0"/>
              </a:rPr>
              <a:t>FeCO</a:t>
            </a:r>
            <a:r>
              <a:rPr lang="en-US" altLang="zh-CN" sz="2000" b="1" baseline="-25000">
                <a:solidFill>
                  <a:srgbClr val="0D0D0D"/>
                </a:solidFill>
                <a:latin typeface="Times New Roman" panose="02020603050405020304" pitchFamily="18" charset="0"/>
                <a:ea typeface="DroidSerif-Regular"/>
                <a:cs typeface="Times New Roman" panose="02020603050405020304" pitchFamily="18" charset="0"/>
              </a:rPr>
              <a:t>3</a:t>
            </a: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，后制乳酸亚铁。葡萄糖酸亚铁、甘氨酸亚铁同法</a:t>
            </a:r>
          </a:p>
        </p:txBody>
      </p:sp>
      <p:sp>
        <p:nvSpPr>
          <p:cNvPr id="6" name="文本框 5"/>
          <p:cNvSpPr txBox="1"/>
          <p:nvPr/>
        </p:nvSpPr>
        <p:spPr>
          <a:xfrm>
            <a:off x="779780" y="5140960"/>
            <a:ext cx="10401935" cy="829945"/>
          </a:xfrm>
          <a:prstGeom prst="rect">
            <a:avLst/>
          </a:prstGeom>
        </p:spPr>
        <p:txBody>
          <a:bodyPr wrap="square">
            <a:spAutoFit/>
          </a:bodyPr>
          <a:lstStyle/>
          <a:p>
            <a:pPr>
              <a:lnSpc>
                <a:spcPct val="120000"/>
              </a:lnSpc>
            </a:pP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某兴趣小组用高锰酸钾滴定法测定样品中铁含量进而计算产品中乳酸亚铁结晶水合物的质量分数，结果测得产品的质量分数总是大于</a:t>
            </a:r>
            <a:r>
              <a:rPr lang="en-US" altLang="zh-CN" sz="2000" b="1">
                <a:solidFill>
                  <a:srgbClr val="0D0D0D"/>
                </a:solidFill>
                <a:latin typeface="Times New Roman" panose="02020603050405020304" pitchFamily="18" charset="0"/>
                <a:ea typeface="DroidSerif-Regular"/>
                <a:cs typeface="Times New Roman" panose="02020603050405020304" pitchFamily="18" charset="0"/>
              </a:rPr>
              <a:t>100%</a:t>
            </a: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，其原因可能是 ？</a:t>
            </a:r>
          </a:p>
        </p:txBody>
      </p:sp>
      <p:sp>
        <p:nvSpPr>
          <p:cNvPr id="7" name="文本框 6"/>
          <p:cNvSpPr txBox="1"/>
          <p:nvPr/>
        </p:nvSpPr>
        <p:spPr>
          <a:xfrm>
            <a:off x="1064260" y="4328160"/>
            <a:ext cx="4064000" cy="460375"/>
          </a:xfrm>
          <a:prstGeom prst="rect">
            <a:avLst/>
          </a:prstGeom>
          <a:noFill/>
        </p:spPr>
        <p:txBody>
          <a:bodyPr wrap="square" rtlCol="0">
            <a:spAutoFit/>
          </a:bodyPr>
          <a:lstStyle/>
          <a:p>
            <a:r>
              <a:rPr lang="zh-CN" altLang="en-US" sz="2400" b="1">
                <a:solidFill>
                  <a:srgbClr val="C00000"/>
                </a:solidFill>
                <a:effectLst>
                  <a:outerShdw blurRad="38100" dist="38100" dir="2700000" algn="tl">
                    <a:srgbClr val="000000">
                      <a:alpha val="43137"/>
                    </a:srgbClr>
                  </a:outerShdw>
                </a:effectLst>
              </a:rPr>
              <a:t>开关顺序？</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9410" y="356235"/>
            <a:ext cx="6096000" cy="460375"/>
          </a:xfrm>
          <a:prstGeom prst="rect">
            <a:avLst/>
          </a:prstGeom>
          <a:noFill/>
        </p:spPr>
        <p:txBody>
          <a:bodyPr wrap="square" rtlCol="0" anchor="t">
            <a:spAutoFit/>
          </a:bodyPr>
          <a:lstStyle/>
          <a:p>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三草酸合铁酸钾</a:t>
            </a:r>
            <a:endParaRPr lang="zh-CN" altLang="en-US" sz="2400" kern="100">
              <a:effectLst/>
              <a:latin typeface="Times New Roman" panose="02020603050405020304"/>
              <a:ea typeface="微软雅黑" panose="020B0503020204020204" charset="-122"/>
              <a:cs typeface="Courier New" panose="02070309020205020404"/>
              <a:sym typeface="+mn-ea"/>
            </a:endParaRPr>
          </a:p>
        </p:txBody>
      </p:sp>
      <p:pic>
        <p:nvPicPr>
          <p:cNvPr id="3" name="图片 2"/>
          <p:cNvPicPr>
            <a:picLocks noChangeAspect="1"/>
          </p:cNvPicPr>
          <p:nvPr/>
        </p:nvPicPr>
        <p:blipFill>
          <a:blip r:embed="rId2"/>
          <a:stretch>
            <a:fillRect/>
          </a:stretch>
        </p:blipFill>
        <p:spPr>
          <a:xfrm>
            <a:off x="887730" y="1067435"/>
            <a:ext cx="10447020" cy="1310640"/>
          </a:xfrm>
          <a:prstGeom prst="rect">
            <a:avLst/>
          </a:prstGeom>
        </p:spPr>
      </p:pic>
      <p:sp>
        <p:nvSpPr>
          <p:cNvPr id="4" name="文本框 3"/>
          <p:cNvSpPr txBox="1"/>
          <p:nvPr/>
        </p:nvSpPr>
        <p:spPr>
          <a:xfrm>
            <a:off x="603885" y="2710815"/>
            <a:ext cx="10456545" cy="1291590"/>
          </a:xfrm>
          <a:prstGeom prst="rect">
            <a:avLst/>
          </a:prstGeom>
        </p:spPr>
        <p:txBody>
          <a:bodyPr wrap="square">
            <a:spAutoFit/>
          </a:bodyPr>
          <a:lstStyle/>
          <a:p>
            <a:pPr>
              <a:lnSpc>
                <a:spcPct val="130000"/>
              </a:lnSpc>
            </a:pP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称量</a:t>
            </a:r>
            <a:r>
              <a:rPr lang="en-US" altLang="zh-CN" sz="2000" b="1">
                <a:solidFill>
                  <a:srgbClr val="0D0D0D"/>
                </a:solidFill>
                <a:latin typeface="Times New Roman" panose="02020603050405020304" pitchFamily="18" charset="0"/>
                <a:ea typeface="DroidSerif-Regular"/>
                <a:cs typeface="Times New Roman" panose="02020603050405020304" pitchFamily="18" charset="0"/>
              </a:rPr>
              <a:t>ag</a:t>
            </a: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样品于锥形瓶中，溶解后加稀</a:t>
            </a:r>
            <a:r>
              <a:rPr lang="en-US" altLang="zh-CN" sz="2000" b="1">
                <a:solidFill>
                  <a:srgbClr val="0D0D0D"/>
                </a:solidFill>
                <a:latin typeface="Times New Roman" panose="02020603050405020304" pitchFamily="18" charset="0"/>
                <a:ea typeface="DroidSerif-Regular"/>
                <a:cs typeface="Times New Roman" panose="02020603050405020304" pitchFamily="18" charset="0"/>
              </a:rPr>
              <a:t>H</a:t>
            </a:r>
            <a:r>
              <a:rPr lang="en-US" altLang="zh-CN" sz="2000" b="1" baseline="-25000">
                <a:solidFill>
                  <a:srgbClr val="0D0D0D"/>
                </a:solidFill>
                <a:latin typeface="Times New Roman" panose="02020603050405020304" pitchFamily="18" charset="0"/>
                <a:ea typeface="DroidSerif-Regular"/>
                <a:cs typeface="Times New Roman" panose="02020603050405020304" pitchFamily="18" charset="0"/>
              </a:rPr>
              <a:t>2</a:t>
            </a:r>
            <a:r>
              <a:rPr lang="en-US" altLang="zh-CN" sz="2000" b="1">
                <a:solidFill>
                  <a:srgbClr val="0D0D0D"/>
                </a:solidFill>
                <a:latin typeface="Times New Roman" panose="02020603050405020304" pitchFamily="18" charset="0"/>
                <a:ea typeface="DroidSerif-Regular"/>
                <a:cs typeface="Times New Roman" panose="02020603050405020304" pitchFamily="18" charset="0"/>
              </a:rPr>
              <a:t>SO4</a:t>
            </a: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酸化，用</a:t>
            </a:r>
            <a:r>
              <a:rPr lang="en-US" altLang="zh-CN" sz="2000" b="1">
                <a:solidFill>
                  <a:srgbClr val="0D0D0D"/>
                </a:solidFill>
                <a:latin typeface="Times New Roman" panose="02020603050405020304" pitchFamily="18" charset="0"/>
                <a:ea typeface="DroidSerif-Regular"/>
                <a:cs typeface="Times New Roman" panose="02020603050405020304" pitchFamily="18" charset="0"/>
              </a:rPr>
              <a:t>KMnO</a:t>
            </a:r>
            <a:r>
              <a:rPr lang="en-US" altLang="zh-CN" sz="2000" b="1" baseline="-25000">
                <a:solidFill>
                  <a:srgbClr val="0D0D0D"/>
                </a:solidFill>
                <a:latin typeface="Times New Roman" panose="02020603050405020304" pitchFamily="18" charset="0"/>
                <a:ea typeface="DroidSerif-Regular"/>
                <a:cs typeface="Times New Roman" panose="02020603050405020304" pitchFamily="18" charset="0"/>
              </a:rPr>
              <a:t>4</a:t>
            </a: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溶液滴定至终点；</a:t>
            </a:r>
          </a:p>
          <a:p>
            <a:pPr>
              <a:lnSpc>
                <a:spcPct val="130000"/>
              </a:lnSpc>
            </a:pP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向上述溶液中加入适量还原剂至反应完全后，过滤、洗涤，将滤液及洗涤液全部收集到锥形瓶中。用酸性高锰酸钾溶液滴定至终点。</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87020" y="0"/>
            <a:ext cx="10202545" cy="2853055"/>
          </a:xfrm>
          <a:prstGeom prst="rect">
            <a:avLst/>
          </a:prstGeom>
        </p:spPr>
      </p:pic>
      <p:pic>
        <p:nvPicPr>
          <p:cNvPr id="3" name="图片 2"/>
          <p:cNvPicPr>
            <a:picLocks noChangeAspect="1"/>
          </p:cNvPicPr>
          <p:nvPr/>
        </p:nvPicPr>
        <p:blipFill>
          <a:blip r:embed="rId3"/>
          <a:srcRect t="2965"/>
          <a:stretch>
            <a:fillRect/>
          </a:stretch>
        </p:blipFill>
        <p:spPr>
          <a:xfrm>
            <a:off x="287020" y="2853055"/>
            <a:ext cx="8245475" cy="3637280"/>
          </a:xfrm>
          <a:prstGeom prst="rect">
            <a:avLst/>
          </a:prstGeom>
        </p:spPr>
      </p:pic>
      <p:pic>
        <p:nvPicPr>
          <p:cNvPr id="4" name="图片 3"/>
          <p:cNvPicPr>
            <a:picLocks noChangeAspect="1"/>
          </p:cNvPicPr>
          <p:nvPr/>
        </p:nvPicPr>
        <p:blipFill>
          <a:blip r:embed="rId4"/>
          <a:stretch>
            <a:fillRect/>
          </a:stretch>
        </p:blipFill>
        <p:spPr>
          <a:xfrm>
            <a:off x="8554085" y="2803525"/>
            <a:ext cx="3324225" cy="758190"/>
          </a:xfrm>
          <a:prstGeom prst="rect">
            <a:avLst/>
          </a:prstGeom>
          <a:ln>
            <a:solidFill>
              <a:schemeClr val="accent1"/>
            </a:solidFill>
          </a:ln>
        </p:spPr>
      </p:pic>
      <p:sp>
        <p:nvSpPr>
          <p:cNvPr id="5" name="文本框 4"/>
          <p:cNvSpPr txBox="1"/>
          <p:nvPr/>
        </p:nvSpPr>
        <p:spPr>
          <a:xfrm>
            <a:off x="10775950" y="6358255"/>
            <a:ext cx="4064000" cy="521970"/>
          </a:xfrm>
          <a:prstGeom prst="rect">
            <a:avLst/>
          </a:prstGeom>
          <a:noFill/>
        </p:spPr>
        <p:txBody>
          <a:bodyPr wrap="square" rtlCol="0">
            <a:spAutoFit/>
          </a:bodyPr>
          <a:lstStyle/>
          <a:p>
            <a:r>
              <a:rPr lang="en-US" altLang="zh-CN" sz="2800" b="1">
                <a:solidFill>
                  <a:srgbClr val="C00000"/>
                </a:solidFill>
                <a:effectLst>
                  <a:outerShdw blurRad="38100" dist="38100" dir="2700000" algn="tl">
                    <a:srgbClr val="000000">
                      <a:alpha val="43137"/>
                    </a:srgbClr>
                  </a:outerShdw>
                </a:effectLst>
              </a:rPr>
              <a:t>20</a:t>
            </a:r>
            <a:r>
              <a:rPr lang="zh-CN" altLang="en-US" sz="2800" b="1">
                <a:solidFill>
                  <a:srgbClr val="C00000"/>
                </a:solidFill>
                <a:effectLst>
                  <a:outerShdw blurRad="38100" dist="38100" dir="2700000" algn="tl">
                    <a:srgbClr val="000000">
                      <a:alpha val="43137"/>
                    </a:srgbClr>
                  </a:outerShdw>
                </a:effectLst>
              </a:rPr>
              <a:t>山东</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97030" y="1208242"/>
            <a:ext cx="11197337" cy="4441190"/>
          </a:xfrm>
          <a:prstGeom prst="rect">
            <a:avLst/>
          </a:prstGeom>
        </p:spPr>
        <p:txBody>
          <a:bodyPr wrap="square" lIns="121898" tIns="60948" rIns="121898" bIns="60948">
            <a:spAutoFit/>
          </a:bodyPr>
          <a:lstStyle/>
          <a:p>
            <a:pPr algn="just">
              <a:lnSpc>
                <a:spcPct val="170000"/>
              </a:lnSpc>
              <a:spcAft>
                <a:spcPts val="0"/>
              </a:spcAf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掌握铁的主要性质及应用。</a:t>
            </a:r>
          </a:p>
          <a:p>
            <a:pPr algn="just">
              <a:lnSpc>
                <a:spcPct val="170000"/>
              </a:lnSpc>
              <a:spcAft>
                <a:spcPts val="0"/>
              </a:spcAf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知道不同价态的铁的氧化物的主要性质和用途。</a:t>
            </a:r>
          </a:p>
          <a:p>
            <a:pPr algn="just">
              <a:lnSpc>
                <a:spcPct val="170000"/>
              </a:lnSpc>
              <a:spcAft>
                <a:spcPts val="0"/>
              </a:spcAft>
            </a:pPr>
            <a:r>
              <a:rPr lang="en-US" altLang="zh-CN" sz="2600" kern="1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掌握</a:t>
            </a:r>
            <a:r>
              <a:rPr lang="en-US" altLang="zh-CN" sz="2600" kern="100" dirty="0">
                <a:latin typeface="Times New Roman" panose="02020603050405020304"/>
                <a:ea typeface="微软雅黑" panose="020B0503020204020204" charset="-122"/>
                <a:cs typeface="Courier New" panose="02070309020205020404"/>
              </a:rPr>
              <a:t>Fe(OH)</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Fe(OH)</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的性质及</a:t>
            </a:r>
            <a:r>
              <a:rPr lang="en-US" altLang="zh-CN" sz="2600" kern="100" dirty="0">
                <a:latin typeface="Times New Roman" panose="02020603050405020304"/>
                <a:ea typeface="微软雅黑" panose="020B0503020204020204" charset="-122"/>
                <a:cs typeface="Courier New" panose="02070309020205020404"/>
              </a:rPr>
              <a:t>Fe(OH)</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的制备方法。</a:t>
            </a:r>
          </a:p>
          <a:p>
            <a:pPr algn="just">
              <a:lnSpc>
                <a:spcPct val="170000"/>
              </a:lnSpc>
              <a:spcAft>
                <a:spcPts val="0"/>
              </a:spcAft>
              <a:buClrTx/>
              <a:buSzTx/>
              <a:buFontTx/>
            </a:pPr>
            <a:r>
              <a:rPr lang="en-US" altLang="zh-CN" sz="2600" kern="100" dirty="0">
                <a:latin typeface="Times New Roman" panose="02020603050405020304"/>
                <a:ea typeface="微软雅黑" panose="020B0503020204020204" charset="-122"/>
                <a:cs typeface="Times New Roman" panose="02020603050405020304"/>
                <a:sym typeface="+mn-ea"/>
              </a:rPr>
              <a:t>4</a:t>
            </a:r>
            <a:r>
              <a:rPr lang="zh-CN" altLang="zh-CN" sz="2600" kern="100" dirty="0">
                <a:latin typeface="Times New Roman" panose="02020603050405020304"/>
                <a:ea typeface="微软雅黑" panose="020B0503020204020204" charset="-122"/>
                <a:cs typeface="Times New Roman" panose="02020603050405020304"/>
                <a:sym typeface="+mn-ea"/>
              </a:rPr>
              <a:t>.掌握铁盐、亚铁盐的性质及Fe</a:t>
            </a:r>
            <a:r>
              <a:rPr lang="zh-CN" altLang="zh-CN" sz="2600" kern="100" baseline="30000" dirty="0">
                <a:latin typeface="Times New Roman" panose="02020603050405020304"/>
                <a:ea typeface="微软雅黑" panose="020B0503020204020204" charset="-122"/>
                <a:cs typeface="Times New Roman" panose="02020603050405020304"/>
                <a:sym typeface="+mn-ea"/>
              </a:rPr>
              <a:t>2＋</a:t>
            </a:r>
            <a:r>
              <a:rPr lang="zh-CN" altLang="zh-CN" sz="2600" kern="100" dirty="0">
                <a:latin typeface="Times New Roman" panose="02020603050405020304"/>
                <a:ea typeface="微软雅黑" panose="020B0503020204020204" charset="-122"/>
                <a:cs typeface="Times New Roman" panose="02020603050405020304"/>
                <a:sym typeface="+mn-ea"/>
              </a:rPr>
              <a:t>和Fe</a:t>
            </a:r>
            <a:r>
              <a:rPr lang="zh-CN" altLang="zh-CN" sz="2600" kern="100" baseline="30000" dirty="0">
                <a:latin typeface="Times New Roman" panose="02020603050405020304"/>
                <a:ea typeface="微软雅黑" panose="020B0503020204020204" charset="-122"/>
                <a:cs typeface="Times New Roman" panose="02020603050405020304"/>
                <a:sym typeface="+mn-ea"/>
              </a:rPr>
              <a:t>3＋</a:t>
            </a:r>
            <a:r>
              <a:rPr lang="zh-CN" altLang="zh-CN" sz="2600" kern="100" dirty="0">
                <a:latin typeface="Times New Roman" panose="02020603050405020304"/>
                <a:ea typeface="微软雅黑" panose="020B0503020204020204" charset="-122"/>
                <a:cs typeface="Times New Roman" panose="02020603050405020304"/>
                <a:sym typeface="+mn-ea"/>
              </a:rPr>
              <a:t>的检验方法。</a:t>
            </a:r>
          </a:p>
          <a:p>
            <a:pPr algn="just">
              <a:lnSpc>
                <a:spcPct val="170000"/>
              </a:lnSpc>
              <a:spcAft>
                <a:spcPts val="0"/>
              </a:spcAft>
              <a:buClrTx/>
              <a:buSzTx/>
              <a:buFontTx/>
            </a:pPr>
            <a:r>
              <a:rPr lang="en-US" altLang="zh-CN" sz="2600" kern="100" dirty="0">
                <a:latin typeface="Times New Roman" panose="02020603050405020304"/>
                <a:ea typeface="微软雅黑" panose="020B0503020204020204" charset="-122"/>
                <a:cs typeface="Times New Roman" panose="02020603050405020304"/>
                <a:sym typeface="+mn-ea"/>
              </a:rPr>
              <a:t>5</a:t>
            </a:r>
            <a:r>
              <a:rPr lang="zh-CN" altLang="zh-CN" sz="2600" kern="100" dirty="0">
                <a:latin typeface="Times New Roman" panose="02020603050405020304"/>
                <a:ea typeface="微软雅黑" panose="020B0503020204020204" charset="-122"/>
                <a:cs typeface="Times New Roman" panose="02020603050405020304"/>
                <a:sym typeface="+mn-ea"/>
              </a:rPr>
              <a:t>.基于“价－类”二维图理解铁及其化合物的转化关系。</a:t>
            </a:r>
          </a:p>
          <a:p>
            <a:pPr algn="just">
              <a:lnSpc>
                <a:spcPct val="170000"/>
              </a:lnSpc>
              <a:spcAft>
                <a:spcPts val="0"/>
              </a:spcAft>
              <a:buClrTx/>
              <a:buSzTx/>
              <a:buFontTx/>
            </a:pPr>
            <a:r>
              <a:rPr lang="en-US" altLang="zh-CN" sz="2600" kern="100" dirty="0">
                <a:latin typeface="Times New Roman" panose="02020603050405020304"/>
                <a:ea typeface="微软雅黑" panose="020B0503020204020204" charset="-122"/>
                <a:cs typeface="Times New Roman" panose="02020603050405020304"/>
                <a:sym typeface="+mn-ea"/>
              </a:rPr>
              <a:t>6</a:t>
            </a:r>
            <a:r>
              <a:rPr lang="zh-CN" altLang="zh-CN" sz="2600" kern="100" dirty="0">
                <a:latin typeface="Times New Roman" panose="02020603050405020304"/>
                <a:ea typeface="微软雅黑" panose="020B0503020204020204" charset="-122"/>
                <a:cs typeface="Times New Roman" panose="02020603050405020304"/>
                <a:sym typeface="+mn-ea"/>
              </a:rPr>
              <a:t>.能通过实验探究掌握Fe</a:t>
            </a:r>
            <a:r>
              <a:rPr lang="zh-CN" altLang="zh-CN" sz="2600" kern="100" baseline="30000" dirty="0">
                <a:latin typeface="Times New Roman" panose="02020603050405020304"/>
                <a:ea typeface="微软雅黑" panose="020B0503020204020204" charset="-122"/>
                <a:cs typeface="Times New Roman" panose="02020603050405020304"/>
                <a:sym typeface="+mn-ea"/>
              </a:rPr>
              <a:t>2＋</a:t>
            </a:r>
            <a:r>
              <a:rPr lang="zh-CN" altLang="zh-CN" sz="2600" kern="100" dirty="0">
                <a:latin typeface="Times New Roman" panose="02020603050405020304"/>
                <a:ea typeface="微软雅黑" panose="020B0503020204020204" charset="-122"/>
                <a:cs typeface="Times New Roman" panose="02020603050405020304"/>
                <a:sym typeface="+mn-ea"/>
              </a:rPr>
              <a:t>与Fe</a:t>
            </a:r>
            <a:r>
              <a:rPr lang="zh-CN" altLang="zh-CN" sz="2600" kern="100" baseline="30000" dirty="0">
                <a:latin typeface="Times New Roman" panose="02020603050405020304"/>
                <a:ea typeface="微软雅黑" panose="020B0503020204020204" charset="-122"/>
                <a:cs typeface="Times New Roman" panose="02020603050405020304"/>
                <a:sym typeface="+mn-ea"/>
              </a:rPr>
              <a:t>3＋</a:t>
            </a:r>
            <a:r>
              <a:rPr lang="zh-CN" altLang="zh-CN" sz="2600" kern="100" dirty="0">
                <a:latin typeface="Times New Roman" panose="02020603050405020304"/>
                <a:ea typeface="微软雅黑" panose="020B0503020204020204" charset="-122"/>
                <a:cs typeface="Times New Roman" panose="02020603050405020304"/>
                <a:sym typeface="+mn-ea"/>
              </a:rPr>
              <a:t>的相互转化。</a:t>
            </a:r>
            <a:endParaRPr lang="zh-CN" altLang="zh-CN" sz="2600" kern="100" dirty="0">
              <a:latin typeface="Times New Roman" panose="02020603050405020304"/>
              <a:ea typeface="微软雅黑" panose="020B0503020204020204" charset="-122"/>
              <a:cs typeface="Times New Roman" panose="02020603050405020304"/>
            </a:endParaRPr>
          </a:p>
          <a:p>
            <a:pPr algn="just">
              <a:lnSpc>
                <a:spcPct val="150000"/>
              </a:lnSpc>
              <a:spcAft>
                <a:spcPts val="0"/>
              </a:spcAft>
            </a:pPr>
            <a:endParaRPr lang="zh-CN" altLang="zh-CN" sz="1050" kern="100" dirty="0">
              <a:effectLst/>
              <a:latin typeface="宋体" panose="02010600030101010101" pitchFamily="2" charset="-122"/>
              <a:cs typeface="Courier New" panose="02070309020205020404"/>
            </a:endParaRPr>
          </a:p>
        </p:txBody>
      </p:sp>
      <p:sp>
        <p:nvSpPr>
          <p:cNvPr id="8" name="流程图: 手动操作 7"/>
          <p:cNvSpPr/>
          <p:nvPr/>
        </p:nvSpPr>
        <p:spPr>
          <a:xfrm>
            <a:off x="4115906" y="0"/>
            <a:ext cx="3780483" cy="909472"/>
          </a:xfrm>
          <a:prstGeom prst="flowChartManualOperation">
            <a:avLst/>
          </a:prstGeom>
          <a:solidFill>
            <a:srgbClr val="4B2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160055" y="193126"/>
            <a:ext cx="1612900" cy="521970"/>
          </a:xfrm>
          <a:prstGeom prst="rect">
            <a:avLst/>
          </a:prstGeom>
          <a:noFill/>
        </p:spPr>
        <p:txBody>
          <a:bodyPr wrap="none" rtlCol="0">
            <a:spAutoFit/>
          </a:bodyPr>
          <a:lstStyle/>
          <a:p>
            <a:r>
              <a:rPr lang="zh-CN" altLang="en-US" sz="2800" b="1" kern="100" dirty="0" smtClean="0">
                <a:solidFill>
                  <a:schemeClr val="accent5">
                    <a:lumMod val="20000"/>
                    <a:lumOff val="80000"/>
                  </a:schemeClr>
                </a:solidFill>
                <a:latin typeface="Times New Roman" panose="02020603050405020304"/>
                <a:ea typeface="黑体" panose="02010609060101010101" charset="-122"/>
                <a:cs typeface="Times New Roman" panose="02020603050405020304"/>
              </a:rPr>
              <a:t>复习目标</a:t>
            </a:r>
            <a:endParaRPr lang="zh-CN" altLang="en-US" sz="2800" dirty="0">
              <a:solidFill>
                <a:schemeClr val="accent5">
                  <a:lumMod val="20000"/>
                  <a:lumOff val="80000"/>
                </a:schemeClr>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6755" y="69791"/>
            <a:ext cx="11654075" cy="252095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sz="2600" b="1" kern="100" dirty="0">
                <a:latin typeface="Times New Roman" panose="02020603050405020304"/>
                <a:ea typeface="黑体" panose="02010609060101010101" charset="-122"/>
                <a:cs typeface="Courier New" panose="02070309020205020404"/>
              </a:rPr>
              <a:t>4.</a:t>
            </a:r>
            <a:r>
              <a:rPr lang="en-US" altLang="zh-CN" sz="2600" b="1" kern="100" dirty="0">
                <a:latin typeface="Times New Roman" panose="02020603050405020304"/>
                <a:ea typeface="黑体" panose="02010609060101010101" charset="-122"/>
                <a:cs typeface="Courier New" panose="02070309020205020404"/>
              </a:rPr>
              <a:t>Fe</a:t>
            </a:r>
            <a:r>
              <a:rPr lang="en-US" altLang="zh-CN" sz="2600" b="1" kern="100" baseline="30000" dirty="0">
                <a:latin typeface="Times New Roman" panose="02020603050405020304"/>
                <a:ea typeface="黑体" panose="02010609060101010101" charset="-122"/>
                <a:cs typeface="Courier New" panose="02070309020205020404"/>
              </a:rPr>
              <a:t>2</a:t>
            </a:r>
            <a:r>
              <a:rPr lang="zh-CN" altLang="zh-CN" sz="2600" b="1" kern="100" baseline="30000" dirty="0">
                <a:latin typeface="Times New Roman" panose="02020603050405020304"/>
                <a:ea typeface="黑体" panose="02010609060101010101" charset="-122"/>
                <a:cs typeface="Times New Roman" panose="02020603050405020304"/>
              </a:rPr>
              <a:t>＋</a:t>
            </a:r>
            <a:r>
              <a:rPr lang="zh-CN" altLang="zh-CN" sz="2600" b="1" kern="100" dirty="0">
                <a:latin typeface="Times New Roman" panose="02020603050405020304"/>
                <a:ea typeface="黑体" panose="02010609060101010101" charset="-122"/>
                <a:cs typeface="Times New Roman" panose="02020603050405020304"/>
              </a:rPr>
              <a:t>和</a:t>
            </a:r>
            <a:r>
              <a:rPr lang="en-US" altLang="zh-CN" sz="2600" b="1" kern="100" dirty="0">
                <a:latin typeface="Times New Roman" panose="02020603050405020304"/>
                <a:ea typeface="黑体" panose="02010609060101010101" charset="-122"/>
                <a:cs typeface="Courier New" panose="02070309020205020404"/>
              </a:rPr>
              <a:t>Fe</a:t>
            </a:r>
            <a:r>
              <a:rPr lang="en-US" altLang="zh-CN" sz="2600" b="1" kern="100" baseline="30000" dirty="0">
                <a:latin typeface="Times New Roman" panose="02020603050405020304"/>
                <a:ea typeface="黑体" panose="02010609060101010101" charset="-122"/>
                <a:cs typeface="Courier New" panose="02070309020205020404"/>
              </a:rPr>
              <a:t>3</a:t>
            </a:r>
            <a:r>
              <a:rPr lang="zh-CN" altLang="zh-CN" sz="2600" b="1" kern="100" baseline="30000" dirty="0">
                <a:latin typeface="Times New Roman" panose="02020603050405020304"/>
                <a:ea typeface="黑体" panose="02010609060101010101" charset="-122"/>
                <a:cs typeface="Times New Roman" panose="02020603050405020304"/>
              </a:rPr>
              <a:t>＋</a:t>
            </a:r>
            <a:r>
              <a:rPr lang="zh-CN" altLang="zh-CN" sz="2600" b="1" kern="100" dirty="0">
                <a:latin typeface="Times New Roman" panose="02020603050405020304"/>
                <a:ea typeface="黑体" panose="02010609060101010101" charset="-122"/>
                <a:cs typeface="Times New Roman" panose="02020603050405020304"/>
              </a:rPr>
              <a:t>的检验</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endParaRPr lang="en-US" altLang="zh-CN" sz="2600" kern="100" dirty="0" smtClean="0">
              <a:latin typeface="Arial" panose="020B0604020202020204"/>
              <a:ea typeface="微软雅黑" panose="020B0503020204020204" charset="-122"/>
              <a:cs typeface="Courier New" panose="02070309020205020404"/>
            </a:endParaRPr>
          </a:p>
          <a:p>
            <a:pPr algn="just">
              <a:lnSpc>
                <a:spcPct val="150000"/>
              </a:lnSpc>
              <a:spcAft>
                <a:spcPts val="0"/>
              </a:spcAft>
              <a:tabLst>
                <a:tab pos="2700655" algn="l"/>
              </a:tabLst>
            </a:pPr>
            <a:endParaRPr lang="en-US" altLang="zh-CN" sz="2600" kern="100" dirty="0" smtClean="0">
              <a:latin typeface="Arial" panose="020B0604020202020204"/>
              <a:ea typeface="微软雅黑" panose="020B0503020204020204"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 </a:t>
            </a:r>
            <a:endParaRPr lang="zh-CN" altLang="zh-CN" sz="1050" kern="100" dirty="0">
              <a:latin typeface="宋体" panose="02010600030101010101" pitchFamily="2" charset="-122"/>
              <a:cs typeface="Courier New" panose="02070309020205020404"/>
            </a:endParaRPr>
          </a:p>
        </p:txBody>
      </p:sp>
      <p:pic>
        <p:nvPicPr>
          <p:cNvPr id="3077" name="Picture 5" descr="RJ242X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250" y="735330"/>
            <a:ext cx="8160385" cy="283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7193955" y="867315"/>
            <a:ext cx="15036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溶液变红</a:t>
            </a:r>
            <a:endParaRPr lang="zh-CN" altLang="en-US" sz="2600" dirty="0"/>
          </a:p>
        </p:txBody>
      </p:sp>
      <p:sp>
        <p:nvSpPr>
          <p:cNvPr id="6" name="矩形 5"/>
          <p:cNvSpPr/>
          <p:nvPr/>
        </p:nvSpPr>
        <p:spPr>
          <a:xfrm>
            <a:off x="5722413" y="1850375"/>
            <a:ext cx="11734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灰绿色</a:t>
            </a:r>
            <a:endParaRPr lang="zh-CN" altLang="en-US" sz="2600" dirty="0"/>
          </a:p>
        </p:txBody>
      </p:sp>
      <p:sp>
        <p:nvSpPr>
          <p:cNvPr id="7" name="矩形 6"/>
          <p:cNvSpPr/>
          <p:nvPr/>
        </p:nvSpPr>
        <p:spPr>
          <a:xfrm>
            <a:off x="7755929" y="1851288"/>
            <a:ext cx="11734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红褐色</a:t>
            </a:r>
            <a:endParaRPr lang="zh-CN" altLang="en-US" sz="2600" dirty="0"/>
          </a:p>
        </p:txBody>
      </p:sp>
      <p:pic>
        <p:nvPicPr>
          <p:cNvPr id="4098" name="Picture 2" descr="RJ243X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924" y="4011104"/>
            <a:ext cx="4954510" cy="238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921820" y="4056544"/>
            <a:ext cx="15036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溶液变红</a:t>
            </a:r>
            <a:endParaRPr lang="zh-CN" altLang="en-US" sz="2600" dirty="0"/>
          </a:p>
        </p:txBody>
      </p:sp>
      <p:sp>
        <p:nvSpPr>
          <p:cNvPr id="3" name="矩形 2"/>
          <p:cNvSpPr/>
          <p:nvPr/>
        </p:nvSpPr>
        <p:spPr>
          <a:xfrm>
            <a:off x="3837286" y="4932253"/>
            <a:ext cx="18338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红褐色沉淀</a:t>
            </a:r>
            <a:endParaRPr lang="zh-CN" altLang="en-US" sz="2600" dirty="0"/>
          </a:p>
        </p:txBody>
      </p:sp>
      <p:sp>
        <p:nvSpPr>
          <p:cNvPr id="8" name="矩形 7"/>
          <p:cNvSpPr/>
          <p:nvPr/>
        </p:nvSpPr>
        <p:spPr>
          <a:xfrm>
            <a:off x="4177040" y="5808875"/>
            <a:ext cx="11734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显紫色</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51577" y="-741815"/>
          <a:ext cx="11360785" cy="4495165"/>
        </p:xfrm>
        <a:graphic>
          <a:graphicData uri="http://schemas.openxmlformats.org/presentationml/2006/ole">
            <mc:AlternateContent xmlns:mc="http://schemas.openxmlformats.org/markup-compatibility/2006">
              <mc:Choice xmlns:v="urn:schemas-microsoft-com:vml" Requires="v">
                <p:oleObj spid="_x0000_s4130" name="Document" r:id="rId3" imgW="11493500" imgH="4552950" progId="Word.Document.8">
                  <p:embed/>
                </p:oleObj>
              </mc:Choice>
              <mc:Fallback>
                <p:oleObj name="Document" r:id="rId3" imgW="11493500" imgH="4552950" progId="Word.Document.8">
                  <p:embed/>
                  <p:pic>
                    <p:nvPicPr>
                      <p:cNvPr id="0" name="图片 4126"/>
                      <p:cNvPicPr/>
                      <p:nvPr/>
                    </p:nvPicPr>
                    <p:blipFill>
                      <a:blip r:embed="rId4"/>
                      <a:stretch>
                        <a:fillRect/>
                      </a:stretch>
                    </p:blipFill>
                    <p:spPr>
                      <a:xfrm>
                        <a:off x="551577" y="-741815"/>
                        <a:ext cx="11360785" cy="4495165"/>
                      </a:xfrm>
                      <a:prstGeom prst="rect">
                        <a:avLst/>
                      </a:prstGeom>
                    </p:spPr>
                  </p:pic>
                </p:oleObj>
              </mc:Fallback>
            </mc:AlternateContent>
          </a:graphicData>
        </a:graphic>
      </p:graphicFrame>
      <p:sp>
        <p:nvSpPr>
          <p:cNvPr id="7" name="矩形 6"/>
          <p:cNvSpPr/>
          <p:nvPr/>
        </p:nvSpPr>
        <p:spPr>
          <a:xfrm>
            <a:off x="7550866" y="1632252"/>
            <a:ext cx="835025" cy="491490"/>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Fe</a:t>
            </a:r>
            <a:r>
              <a:rPr lang="en-US" altLang="zh-CN" sz="2600" baseline="3000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
        <p:nvSpPr>
          <p:cNvPr id="8" name="矩形 7"/>
          <p:cNvSpPr/>
          <p:nvPr/>
        </p:nvSpPr>
        <p:spPr>
          <a:xfrm>
            <a:off x="866593" y="3288436"/>
            <a:ext cx="2571750" cy="491490"/>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Fe</a:t>
            </a:r>
            <a:r>
              <a:rPr lang="en-US" altLang="zh-CN" sz="2600" baseline="3000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不含</a:t>
            </a:r>
            <a:r>
              <a:rPr lang="en-US" altLang="zh-CN" sz="2600" dirty="0" err="1">
                <a:solidFill>
                  <a:srgbClr val="C00000"/>
                </a:solidFill>
                <a:latin typeface="Times New Roman" panose="02020603050405020304"/>
                <a:ea typeface="微软雅黑" panose="020B0503020204020204" charset="-122"/>
              </a:rPr>
              <a:t>Cl</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等</a:t>
            </a:r>
            <a:r>
              <a:rPr lang="en-US" altLang="zh-CN" sz="2600" dirty="0">
                <a:solidFill>
                  <a:srgbClr val="C00000"/>
                </a:solidFill>
                <a:latin typeface="Times New Roman" panose="02020603050405020304"/>
                <a:ea typeface="微软雅黑" panose="020B0503020204020204" charset="-122"/>
              </a:rPr>
              <a:t>)</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biLevel thresh="50000"/>
          </a:blip>
          <a:stretch>
            <a:fillRect/>
          </a:stretch>
        </p:blipFill>
        <p:spPr>
          <a:xfrm>
            <a:off x="73025" y="188595"/>
            <a:ext cx="9796780" cy="2859405"/>
          </a:xfrm>
          <a:prstGeom prst="rect">
            <a:avLst/>
          </a:prstGeom>
        </p:spPr>
      </p:pic>
      <p:pic>
        <p:nvPicPr>
          <p:cNvPr id="3" name="图片 2"/>
          <p:cNvPicPr>
            <a:picLocks noChangeAspect="1"/>
          </p:cNvPicPr>
          <p:nvPr/>
        </p:nvPicPr>
        <p:blipFill>
          <a:blip r:embed="rId3"/>
          <a:stretch>
            <a:fillRect/>
          </a:stretch>
        </p:blipFill>
        <p:spPr>
          <a:xfrm>
            <a:off x="10193020" y="3698875"/>
            <a:ext cx="1817370" cy="1441450"/>
          </a:xfrm>
          <a:prstGeom prst="rect">
            <a:avLst/>
          </a:prstGeom>
        </p:spPr>
      </p:pic>
      <p:pic>
        <p:nvPicPr>
          <p:cNvPr id="4" name="图片 3"/>
          <p:cNvPicPr>
            <a:picLocks noChangeAspect="1"/>
          </p:cNvPicPr>
          <p:nvPr/>
        </p:nvPicPr>
        <p:blipFill>
          <a:blip r:embed="rId4"/>
          <a:stretch>
            <a:fillRect/>
          </a:stretch>
        </p:blipFill>
        <p:spPr>
          <a:xfrm>
            <a:off x="0" y="3203575"/>
            <a:ext cx="10191115" cy="30397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rcRect l="6783" r="6087"/>
          <a:stretch>
            <a:fillRect/>
          </a:stretch>
        </p:blipFill>
        <p:spPr>
          <a:xfrm>
            <a:off x="926465" y="1261110"/>
            <a:ext cx="1272540" cy="1695450"/>
          </a:xfrm>
          <a:prstGeom prst="rect">
            <a:avLst/>
          </a:prstGeom>
        </p:spPr>
      </p:pic>
      <p:pic>
        <p:nvPicPr>
          <p:cNvPr id="7" name="图片 6"/>
          <p:cNvPicPr>
            <a:picLocks noChangeAspect="1"/>
          </p:cNvPicPr>
          <p:nvPr/>
        </p:nvPicPr>
        <p:blipFill>
          <a:blip r:embed="rId3"/>
          <a:srcRect b="18101"/>
          <a:stretch>
            <a:fillRect/>
          </a:stretch>
        </p:blipFill>
        <p:spPr>
          <a:xfrm>
            <a:off x="3150870" y="48895"/>
            <a:ext cx="3924300" cy="3588385"/>
          </a:xfrm>
          <a:prstGeom prst="rect">
            <a:avLst/>
          </a:prstGeom>
        </p:spPr>
      </p:pic>
      <p:pic>
        <p:nvPicPr>
          <p:cNvPr id="8" name="图片 7"/>
          <p:cNvPicPr>
            <a:picLocks noChangeAspect="1"/>
          </p:cNvPicPr>
          <p:nvPr/>
        </p:nvPicPr>
        <p:blipFill>
          <a:blip r:embed="rId4"/>
          <a:stretch>
            <a:fillRect/>
          </a:stretch>
        </p:blipFill>
        <p:spPr>
          <a:xfrm>
            <a:off x="7474585" y="48895"/>
            <a:ext cx="4468495" cy="3896360"/>
          </a:xfrm>
          <a:prstGeom prst="rect">
            <a:avLst/>
          </a:prstGeom>
        </p:spPr>
      </p:pic>
      <p:grpSp>
        <p:nvGrpSpPr>
          <p:cNvPr id="11" name="组合 10"/>
          <p:cNvGrpSpPr/>
          <p:nvPr/>
        </p:nvGrpSpPr>
        <p:grpSpPr>
          <a:xfrm>
            <a:off x="695325" y="3971290"/>
            <a:ext cx="8481695" cy="2578735"/>
            <a:chOff x="8017" y="7325"/>
            <a:chExt cx="11440" cy="3475"/>
          </a:xfrm>
        </p:grpSpPr>
        <p:pic>
          <p:nvPicPr>
            <p:cNvPr id="10" name="图片 9"/>
            <p:cNvPicPr>
              <a:picLocks noChangeAspect="1"/>
            </p:cNvPicPr>
            <p:nvPr/>
          </p:nvPicPr>
          <p:blipFill>
            <a:blip r:embed="rId5"/>
            <a:stretch>
              <a:fillRect/>
            </a:stretch>
          </p:blipFill>
          <p:spPr>
            <a:xfrm>
              <a:off x="8017" y="8490"/>
              <a:ext cx="11440" cy="2310"/>
            </a:xfrm>
            <a:prstGeom prst="rect">
              <a:avLst/>
            </a:prstGeom>
          </p:spPr>
        </p:pic>
        <p:pic>
          <p:nvPicPr>
            <p:cNvPr id="9" name="图片 8"/>
            <p:cNvPicPr>
              <a:picLocks noChangeAspect="1"/>
            </p:cNvPicPr>
            <p:nvPr/>
          </p:nvPicPr>
          <p:blipFill>
            <a:blip r:embed="rId6"/>
            <a:stretch>
              <a:fillRect/>
            </a:stretch>
          </p:blipFill>
          <p:spPr>
            <a:xfrm>
              <a:off x="11329" y="7325"/>
              <a:ext cx="2220" cy="227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275" y="188595"/>
            <a:ext cx="7419340" cy="460375"/>
          </a:xfrm>
          <a:prstGeom prst="rect">
            <a:avLst/>
          </a:prstGeom>
          <a:noFill/>
        </p:spPr>
        <p:txBody>
          <a:bodyPr wrap="square" rtlCol="0">
            <a:spAutoFit/>
          </a:bodyPr>
          <a:lstStyle/>
          <a:p>
            <a:pPr algn="l">
              <a:buClrTx/>
              <a:buSzTx/>
              <a:buFontTx/>
            </a:pPr>
            <a:r>
              <a:rPr lang="zh-CN" altLang="en-US" sz="2400" b="1">
                <a:solidFill>
                  <a:srgbClr val="C00000"/>
                </a:solidFill>
                <a:effectLst>
                  <a:outerShdw blurRad="38100" dist="38100" dir="2700000" algn="tl">
                    <a:srgbClr val="000000">
                      <a:alpha val="43137"/>
                    </a:srgbClr>
                  </a:outerShdw>
                </a:effectLst>
              </a:rPr>
              <a:t>五、铁及其化合物的转化关系</a:t>
            </a:r>
          </a:p>
        </p:txBody>
      </p:sp>
      <p:pic>
        <p:nvPicPr>
          <p:cNvPr id="8194" name="Picture 2" descr="rj24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9196" y="1479643"/>
            <a:ext cx="7046316" cy="467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60418" y="692696"/>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charset="-122"/>
                <a:cs typeface="Courier New" panose="02070309020205020404"/>
              </a:rPr>
              <a:t>.</a:t>
            </a:r>
            <a:r>
              <a:rPr lang="en-US" altLang="zh-CN" sz="2600" kern="100" dirty="0">
                <a:latin typeface="宋体" panose="02010600030101010101" pitchFamily="2" charset="-122"/>
                <a:ea typeface="微软雅黑" panose="020B0503020204020204" charset="-122"/>
                <a:cs typeface="Times New Roman" panose="02020603050405020304"/>
              </a:rPr>
              <a:t>“</a:t>
            </a:r>
            <a:r>
              <a:rPr lang="en-US" altLang="zh-CN" sz="2600" b="1" kern="100" dirty="0">
                <a:latin typeface="Times New Roman" panose="02020603050405020304"/>
                <a:ea typeface="黑体" panose="02010609060101010101" charset="-122"/>
                <a:cs typeface="Courier New" panose="02070309020205020404"/>
              </a:rPr>
              <a:t>Fe—Fe</a:t>
            </a:r>
            <a:r>
              <a:rPr lang="en-US" altLang="zh-CN" sz="2600" b="1" kern="100" baseline="30000" dirty="0">
                <a:latin typeface="Times New Roman" panose="02020603050405020304"/>
                <a:ea typeface="黑体" panose="02010609060101010101" charset="-122"/>
                <a:cs typeface="Courier New" panose="02070309020205020404"/>
              </a:rPr>
              <a:t>2</a:t>
            </a:r>
            <a:r>
              <a:rPr lang="zh-CN" altLang="zh-CN" sz="2600" b="1" kern="100" baseline="30000" dirty="0">
                <a:latin typeface="Times New Roman" panose="02020603050405020304"/>
                <a:ea typeface="黑体" panose="02010609060101010101" charset="-122"/>
                <a:cs typeface="Times New Roman" panose="02020603050405020304"/>
              </a:rPr>
              <a:t>＋</a:t>
            </a:r>
            <a:r>
              <a:rPr lang="en-US" altLang="zh-CN" sz="2600" b="1" kern="100" dirty="0">
                <a:latin typeface="Times New Roman" panose="02020603050405020304"/>
                <a:ea typeface="黑体" panose="02010609060101010101" charset="-122"/>
                <a:cs typeface="Courier New" panose="02070309020205020404"/>
              </a:rPr>
              <a:t>—Fe</a:t>
            </a:r>
            <a:r>
              <a:rPr lang="en-US" altLang="zh-CN" sz="2600" b="1" kern="100" baseline="30000" dirty="0">
                <a:latin typeface="Times New Roman" panose="02020603050405020304"/>
                <a:ea typeface="黑体" panose="02010609060101010101" charset="-122"/>
                <a:cs typeface="Courier New" panose="02070309020205020404"/>
              </a:rPr>
              <a:t>3</a:t>
            </a:r>
            <a:r>
              <a:rPr lang="zh-CN" altLang="zh-CN" sz="2600" b="1" kern="100" baseline="30000" dirty="0">
                <a:latin typeface="Times New Roman" panose="02020603050405020304"/>
                <a:ea typeface="黑体" panose="02010609060101010101" charset="-122"/>
                <a:cs typeface="Times New Roman" panose="02020603050405020304"/>
              </a:rPr>
              <a:t>＋</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b="1" kern="100" dirty="0">
                <a:latin typeface="Times New Roman" panose="02020603050405020304"/>
                <a:ea typeface="黑体" panose="02010609060101010101" charset="-122"/>
                <a:cs typeface="Times New Roman" panose="02020603050405020304"/>
              </a:rPr>
              <a:t>的</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b="1" kern="100" dirty="0">
                <a:latin typeface="Times New Roman" panose="02020603050405020304"/>
                <a:ea typeface="黑体" panose="02010609060101010101" charset="-122"/>
                <a:cs typeface="Times New Roman" panose="02020603050405020304"/>
              </a:rPr>
              <a:t>三角</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b="1" kern="100" dirty="0">
                <a:latin typeface="Times New Roman" panose="02020603050405020304"/>
                <a:ea typeface="黑体" panose="02010609060101010101" charset="-122"/>
                <a:cs typeface="Times New Roman" panose="02020603050405020304"/>
              </a:rPr>
              <a:t>转化关系</a:t>
            </a:r>
            <a:endParaRPr lang="zh-CN" altLang="zh-CN" sz="1050" kern="100" dirty="0">
              <a:effectLst/>
              <a:latin typeface="宋体" panose="02010600030101010101" pitchFamily="2" charset="-122"/>
              <a:cs typeface="Courier New" panose="02070309020205020404"/>
            </a:endParaRPr>
          </a:p>
        </p:txBody>
      </p:sp>
      <p:sp>
        <p:nvSpPr>
          <p:cNvPr id="5" name="矩形 4"/>
          <p:cNvSpPr/>
          <p:nvPr/>
        </p:nvSpPr>
        <p:spPr>
          <a:xfrm>
            <a:off x="503232" y="1318140"/>
            <a:ext cx="11397613" cy="65252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图示</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0418" y="692696"/>
            <a:ext cx="11654075" cy="552456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写出下列反应的离子方程式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①</a:t>
            </a:r>
            <a:r>
              <a:rPr lang="zh-CN" altLang="zh-CN" sz="2600" kern="100" dirty="0">
                <a:latin typeface="Times New Roman" panose="02020603050405020304"/>
                <a:ea typeface="微软雅黑" panose="020B0503020204020204" charset="-122"/>
                <a:cs typeface="Times New Roman" panose="02020603050405020304"/>
              </a:rPr>
              <a:t>将</a:t>
            </a:r>
            <a:r>
              <a:rPr lang="en-US" altLang="zh-CN" sz="2600" kern="100" dirty="0">
                <a:latin typeface="Times New Roman" panose="02020603050405020304"/>
                <a:ea typeface="微软雅黑" panose="020B0503020204020204" charset="-122"/>
                <a:cs typeface="Courier New" panose="02070309020205020404"/>
              </a:rPr>
              <a:t>H</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S</a:t>
            </a:r>
            <a:r>
              <a:rPr lang="zh-CN" altLang="zh-CN" sz="2600" kern="100" dirty="0">
                <a:latin typeface="Times New Roman" panose="02020603050405020304"/>
                <a:ea typeface="微软雅黑" panose="020B0503020204020204" charset="-122"/>
                <a:cs typeface="Times New Roman" panose="02020603050405020304"/>
              </a:rPr>
              <a:t>气体通入</a:t>
            </a:r>
            <a:r>
              <a:rPr lang="en-US" altLang="zh-CN" sz="2600" kern="100" dirty="0">
                <a:latin typeface="Times New Roman" panose="02020603050405020304"/>
                <a:ea typeface="微软雅黑" panose="020B0503020204020204" charset="-122"/>
                <a:cs typeface="Courier New" panose="02070309020205020404"/>
              </a:rPr>
              <a:t>FeCl</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溶液中产生淡黄色沉淀</a:t>
            </a:r>
            <a:r>
              <a:rPr lang="zh-CN" altLang="zh-CN" sz="2600" kern="100" dirty="0" smtClean="0">
                <a:latin typeface="Times New Roman" panose="02020603050405020304"/>
                <a:ea typeface="微软雅黑" panose="020B0503020204020204" charset="-122"/>
                <a:cs typeface="Times New Roman" panose="02020603050405020304"/>
              </a:rPr>
              <a:t>：</a:t>
            </a:r>
            <a:endParaRPr lang="en-US" altLang="zh-CN" sz="2600" kern="100" dirty="0" smtClean="0">
              <a:latin typeface="Times New Roman" panose="02020603050405020304"/>
              <a:ea typeface="微软雅黑" panose="020B0503020204020204" charset="-122"/>
              <a:cs typeface="Times New Roman" panose="02020603050405020304"/>
            </a:endParaRPr>
          </a:p>
          <a:p>
            <a:pPr algn="just">
              <a:lnSpc>
                <a:spcPct val="15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__________________________________________________________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②</a:t>
            </a:r>
            <a:r>
              <a:rPr lang="zh-CN" altLang="zh-CN" sz="2600" kern="100" dirty="0">
                <a:latin typeface="Times New Roman" panose="02020603050405020304"/>
                <a:ea typeface="微软雅黑" panose="020B0503020204020204" charset="-122"/>
                <a:cs typeface="Times New Roman" panose="02020603050405020304"/>
              </a:rPr>
              <a:t>将</a:t>
            </a:r>
            <a:r>
              <a:rPr lang="en-US" altLang="zh-CN" sz="2600" kern="100" dirty="0">
                <a:latin typeface="Times New Roman" panose="02020603050405020304"/>
                <a:ea typeface="微软雅黑" panose="020B0503020204020204" charset="-122"/>
                <a:cs typeface="Courier New" panose="02070309020205020404"/>
              </a:rPr>
              <a:t>FeCl</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溶液滴入淀粉－</a:t>
            </a:r>
            <a:r>
              <a:rPr lang="en-US" altLang="zh-CN" sz="2600" kern="100" dirty="0">
                <a:latin typeface="Times New Roman" panose="02020603050405020304"/>
                <a:ea typeface="微软雅黑" panose="020B0503020204020204" charset="-122"/>
                <a:cs typeface="Courier New" panose="02070309020205020404"/>
              </a:rPr>
              <a:t>KI</a:t>
            </a:r>
            <a:r>
              <a:rPr lang="zh-CN" altLang="zh-CN" sz="2600" kern="100" dirty="0">
                <a:latin typeface="Times New Roman" panose="02020603050405020304"/>
                <a:ea typeface="微软雅黑" panose="020B0503020204020204" charset="-122"/>
                <a:cs typeface="Times New Roman" panose="02020603050405020304"/>
              </a:rPr>
              <a:t>溶液，溶液变蓝：</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__________________________________________________________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③</a:t>
            </a:r>
            <a:r>
              <a:rPr lang="zh-CN" altLang="zh-CN" sz="2600" kern="100" dirty="0">
                <a:latin typeface="Times New Roman" panose="02020603050405020304"/>
                <a:ea typeface="微软雅黑" panose="020B0503020204020204" charset="-122"/>
                <a:cs typeface="Times New Roman" panose="02020603050405020304"/>
              </a:rPr>
              <a:t>用</a:t>
            </a:r>
            <a:r>
              <a:rPr lang="en-US" altLang="zh-CN" sz="2600" kern="100" dirty="0">
                <a:latin typeface="Times New Roman" panose="02020603050405020304"/>
                <a:ea typeface="微软雅黑" panose="020B0503020204020204" charset="-122"/>
                <a:cs typeface="Courier New" panose="02070309020205020404"/>
              </a:rPr>
              <a:t>FeCl</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溶液腐蚀废旧线路板上的铜箔</a:t>
            </a:r>
            <a:r>
              <a:rPr lang="zh-CN" altLang="zh-CN" sz="2600" kern="100" dirty="0" smtClean="0">
                <a:latin typeface="Times New Roman" panose="02020603050405020304"/>
                <a:ea typeface="微软雅黑" panose="020B0503020204020204" charset="-122"/>
                <a:cs typeface="Times New Roman" panose="02020603050405020304"/>
              </a:rPr>
              <a:t>：</a:t>
            </a:r>
            <a:r>
              <a:rPr lang="en-US" altLang="zh-CN" sz="2600" kern="100" dirty="0" smtClean="0">
                <a:latin typeface="Times New Roman" panose="02020603050405020304"/>
                <a:ea typeface="微软雅黑" panose="020B0503020204020204" charset="-122"/>
                <a:cs typeface="Courier New" panose="02070309020205020404"/>
              </a:rPr>
              <a:t>______________________________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④</a:t>
            </a:r>
            <a:r>
              <a:rPr lang="zh-CN" altLang="zh-CN" sz="2600" kern="100" dirty="0">
                <a:latin typeface="Times New Roman" panose="02020603050405020304"/>
                <a:ea typeface="微软雅黑" panose="020B0503020204020204" charset="-122"/>
                <a:cs typeface="Times New Roman" panose="02020603050405020304"/>
              </a:rPr>
              <a:t>将</a:t>
            </a:r>
            <a:r>
              <a:rPr lang="en-US" altLang="zh-CN" sz="2600" kern="100" dirty="0">
                <a:latin typeface="Times New Roman" panose="02020603050405020304"/>
                <a:ea typeface="微软雅黑" panose="020B0503020204020204" charset="-122"/>
                <a:cs typeface="Courier New" panose="02070309020205020404"/>
              </a:rPr>
              <a:t>H</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O</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滴入酸性</a:t>
            </a:r>
            <a:r>
              <a:rPr lang="en-US" altLang="zh-CN" sz="2600" kern="100" dirty="0">
                <a:latin typeface="Times New Roman" panose="02020603050405020304"/>
                <a:ea typeface="微软雅黑" panose="020B0503020204020204" charset="-122"/>
                <a:cs typeface="Courier New" panose="02070309020205020404"/>
              </a:rPr>
              <a:t>FeCl</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溶液：</a:t>
            </a:r>
            <a:r>
              <a:rPr lang="en-US" altLang="zh-CN" sz="2600" kern="100" dirty="0" smtClean="0">
                <a:latin typeface="Times New Roman" panose="02020603050405020304"/>
                <a:ea typeface="微软雅黑" panose="020B0503020204020204" charset="-122"/>
                <a:cs typeface="Courier New" panose="02070309020205020404"/>
              </a:rPr>
              <a:t>________________________________________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⑤</a:t>
            </a:r>
            <a:r>
              <a:rPr lang="zh-CN" altLang="zh-CN" sz="2600" kern="100" dirty="0">
                <a:latin typeface="Times New Roman" panose="02020603050405020304"/>
                <a:ea typeface="微软雅黑" panose="020B0503020204020204" charset="-122"/>
                <a:cs typeface="Times New Roman" panose="02020603050405020304"/>
              </a:rPr>
              <a:t>将</a:t>
            </a:r>
            <a:r>
              <a:rPr lang="en-US" altLang="zh-CN" sz="2600" kern="100" dirty="0">
                <a:latin typeface="Times New Roman" panose="02020603050405020304"/>
                <a:ea typeface="微软雅黑" panose="020B0503020204020204" charset="-122"/>
                <a:cs typeface="Courier New" panose="02070309020205020404"/>
              </a:rPr>
              <a:t>FeCl</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溶液滴入</a:t>
            </a:r>
            <a:r>
              <a:rPr lang="en-US" altLang="zh-CN" sz="2600" kern="100" dirty="0">
                <a:latin typeface="Times New Roman" panose="02020603050405020304"/>
                <a:ea typeface="微软雅黑" panose="020B0503020204020204" charset="-122"/>
                <a:cs typeface="Courier New" panose="02070309020205020404"/>
              </a:rPr>
              <a:t>HNO</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溶液中，有无色气体放出</a:t>
            </a:r>
            <a:r>
              <a:rPr lang="zh-CN" altLang="zh-CN" sz="2600" kern="100" dirty="0" smtClean="0">
                <a:latin typeface="Times New Roman" panose="02020603050405020304"/>
                <a:ea typeface="微软雅黑" panose="020B0503020204020204" charset="-122"/>
                <a:cs typeface="Times New Roman" panose="02020603050405020304"/>
              </a:rPr>
              <a:t>：</a:t>
            </a:r>
            <a:endParaRPr lang="en-US" altLang="zh-CN" sz="2600" kern="100" dirty="0" smtClean="0">
              <a:latin typeface="Times New Roman" panose="02020603050405020304"/>
              <a:ea typeface="微软雅黑" panose="020B0503020204020204" charset="-122"/>
              <a:cs typeface="Times New Roman" panose="02020603050405020304"/>
            </a:endParaRPr>
          </a:p>
          <a:p>
            <a:pPr algn="just">
              <a:lnSpc>
                <a:spcPct val="15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__________________________________________________________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3" name="矩形 2"/>
          <p:cNvSpPr/>
          <p:nvPr/>
        </p:nvSpPr>
        <p:spPr>
          <a:xfrm>
            <a:off x="813570" y="1929358"/>
            <a:ext cx="4913846"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S</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=S↓</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
        <p:nvSpPr>
          <p:cNvPr id="5" name="矩形 4"/>
          <p:cNvSpPr/>
          <p:nvPr/>
        </p:nvSpPr>
        <p:spPr>
          <a:xfrm>
            <a:off x="838622" y="3165107"/>
            <a:ext cx="3782126"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2Fe</a:t>
            </a:r>
            <a:r>
              <a:rPr lang="en-US" altLang="zh-CN" sz="2600" baseline="3000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2I</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=I</a:t>
            </a:r>
            <a:r>
              <a:rPr lang="en-US" altLang="zh-CN" sz="2600" baseline="-25000" dirty="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
        <p:nvSpPr>
          <p:cNvPr id="6" name="矩形 5"/>
          <p:cNvSpPr/>
          <p:nvPr/>
        </p:nvSpPr>
        <p:spPr>
          <a:xfrm>
            <a:off x="6530460" y="3766223"/>
            <a:ext cx="4173258"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Cu</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Cu</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
        <p:nvSpPr>
          <p:cNvPr id="7" name="矩形 6"/>
          <p:cNvSpPr/>
          <p:nvPr/>
        </p:nvSpPr>
        <p:spPr>
          <a:xfrm>
            <a:off x="5087094" y="4339139"/>
            <a:ext cx="5484515"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2Fe</a:t>
            </a:r>
            <a:r>
              <a:rPr lang="en-US" altLang="zh-CN" sz="2600" baseline="3000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r>
              <a:rPr lang="en-US" altLang="zh-CN" sz="2600" baseline="-25000" dirty="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endParaRPr lang="zh-CN" altLang="en-US" sz="2600" dirty="0"/>
          </a:p>
        </p:txBody>
      </p:sp>
      <p:graphicFrame>
        <p:nvGraphicFramePr>
          <p:cNvPr id="2" name="对象 1"/>
          <p:cNvGraphicFramePr>
            <a:graphicFrameLocks noChangeAspect="1"/>
          </p:cNvGraphicFramePr>
          <p:nvPr/>
        </p:nvGraphicFramePr>
        <p:xfrm>
          <a:off x="646062" y="5471491"/>
          <a:ext cx="11353800" cy="587375"/>
        </p:xfrm>
        <a:graphic>
          <a:graphicData uri="http://schemas.openxmlformats.org/presentationml/2006/ole">
            <mc:AlternateContent xmlns:mc="http://schemas.openxmlformats.org/markup-compatibility/2006">
              <mc:Choice xmlns:v="urn:schemas-microsoft-com:vml" Requires="v">
                <p:oleObj spid="_x0000_s13314" name="Document" r:id="rId3" imgW="11505565" imgH="596900" progId="Word.Document.8">
                  <p:embed/>
                </p:oleObj>
              </mc:Choice>
              <mc:Fallback>
                <p:oleObj name="Document" r:id="rId3" imgW="11505565" imgH="596900" progId="Word.Document.8">
                  <p:embed/>
                  <p:pic>
                    <p:nvPicPr>
                      <p:cNvPr id="0" name="图片 12314"/>
                      <p:cNvPicPr/>
                      <p:nvPr/>
                    </p:nvPicPr>
                    <p:blipFill>
                      <a:blip r:embed="rId4"/>
                      <a:stretch>
                        <a:fillRect/>
                      </a:stretch>
                    </p:blipFill>
                    <p:spPr>
                      <a:xfrm>
                        <a:off x="646062" y="5471491"/>
                        <a:ext cx="11353800" cy="5873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9783" y="222414"/>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铁元素的价－类二维图</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502597" y="847858"/>
            <a:ext cx="11397613" cy="65252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图示</a:t>
            </a:r>
            <a:endParaRPr lang="zh-CN" altLang="zh-CN" sz="1050" kern="100" dirty="0">
              <a:effectLst/>
              <a:latin typeface="宋体" panose="02010600030101010101" pitchFamily="2" charset="-122"/>
              <a:cs typeface="Courier New" panose="02070309020205020404"/>
            </a:endParaRPr>
          </a:p>
        </p:txBody>
      </p:sp>
      <p:pic>
        <p:nvPicPr>
          <p:cNvPr id="9218" name="Picture 2" descr="RJ24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0500" y="1010920"/>
            <a:ext cx="6741160" cy="354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74083" y="4431871"/>
            <a:ext cx="11654075" cy="2038985"/>
          </a:xfrm>
          <a:prstGeom prst="rect">
            <a:avLst/>
          </a:prstGeom>
        </p:spPr>
        <p:txBody>
          <a:bodyPr wrap="square" lIns="121898" tIns="60948" rIns="121898" bIns="60948">
            <a:spAutoFit/>
          </a:bodyPr>
          <a:lstStyle/>
          <a:p>
            <a:pPr algn="just">
              <a:lnSpc>
                <a:spcPct val="130000"/>
              </a:lnSpc>
              <a:spcAft>
                <a:spcPts val="0"/>
              </a:spcAft>
              <a:tabLst>
                <a:tab pos="2700655" algn="l"/>
              </a:tabLst>
            </a:pPr>
            <a:r>
              <a:rPr lang="en-US" altLang="zh-CN" sz="2400" kern="100" dirty="0">
                <a:latin typeface="Times New Roman" panose="02020603050405020304"/>
                <a:ea typeface="微软雅黑" panose="020B0503020204020204" charset="-122"/>
                <a:cs typeface="Courier New" panose="02070309020205020404"/>
              </a:rPr>
              <a:t>(2)</a:t>
            </a:r>
            <a:r>
              <a:rPr lang="zh-CN" altLang="zh-CN" sz="2400" kern="100" dirty="0">
                <a:latin typeface="Times New Roman" panose="02020603050405020304"/>
                <a:ea typeface="微软雅黑" panose="020B0503020204020204" charset="-122"/>
                <a:cs typeface="Times New Roman" panose="02020603050405020304"/>
              </a:rPr>
              <a:t>解读</a:t>
            </a:r>
            <a:endParaRPr lang="zh-CN" altLang="zh-CN" sz="1000" kern="100" dirty="0">
              <a:latin typeface="宋体" panose="02010600030101010101" pitchFamily="2" charset="-122"/>
              <a:cs typeface="Courier New" panose="02070309020205020404"/>
            </a:endParaRPr>
          </a:p>
          <a:p>
            <a:pPr algn="just">
              <a:lnSpc>
                <a:spcPct val="130000"/>
              </a:lnSpc>
              <a:spcAft>
                <a:spcPts val="0"/>
              </a:spcAft>
              <a:tabLst>
                <a:tab pos="2700655" algn="l"/>
              </a:tabLst>
            </a:pPr>
            <a:r>
              <a:rPr lang="en-US" altLang="zh-CN" sz="2400" kern="100" dirty="0">
                <a:latin typeface="宋体" panose="02010600030101010101" pitchFamily="2" charset="-122"/>
                <a:ea typeface="微软雅黑" panose="020B0503020204020204" charset="-122"/>
                <a:cs typeface="Times New Roman" panose="02020603050405020304"/>
              </a:rPr>
              <a:t>①</a:t>
            </a:r>
            <a:r>
              <a:rPr lang="zh-CN" altLang="zh-CN" sz="2400" kern="100" dirty="0">
                <a:latin typeface="Times New Roman" panose="02020603050405020304"/>
                <a:ea typeface="微软雅黑" panose="020B0503020204020204" charset="-122"/>
                <a:cs typeface="Times New Roman" panose="02020603050405020304"/>
              </a:rPr>
              <a:t>横向</a:t>
            </a:r>
          </a:p>
          <a:p>
            <a:pPr algn="just">
              <a:lnSpc>
                <a:spcPct val="130000"/>
              </a:lnSpc>
              <a:spcAft>
                <a:spcPts val="0"/>
              </a:spcAft>
              <a:tabLst>
                <a:tab pos="2700655" algn="l"/>
              </a:tabLst>
            </a:pPr>
            <a:r>
              <a:rPr lang="en-US" altLang="zh-CN" sz="2400" kern="100" dirty="0">
                <a:latin typeface="宋体" panose="02010600030101010101" pitchFamily="2" charset="-122"/>
                <a:ea typeface="微软雅黑" panose="020B0503020204020204" charset="-122"/>
                <a:cs typeface="Times New Roman" panose="02020603050405020304"/>
              </a:rPr>
              <a:t>②</a:t>
            </a:r>
            <a:r>
              <a:rPr lang="zh-CN" altLang="zh-CN" sz="2400" kern="100" dirty="0">
                <a:latin typeface="Times New Roman" panose="02020603050405020304"/>
                <a:ea typeface="微软雅黑" panose="020B0503020204020204" charset="-122"/>
                <a:cs typeface="Times New Roman" panose="02020603050405020304"/>
              </a:rPr>
              <a:t>纵向</a:t>
            </a:r>
          </a:p>
          <a:p>
            <a:pPr algn="just">
              <a:lnSpc>
                <a:spcPct val="130000"/>
              </a:lnSpc>
              <a:spcAft>
                <a:spcPts val="0"/>
              </a:spcAft>
              <a:tabLst>
                <a:tab pos="2700655" algn="l"/>
              </a:tabLst>
            </a:pPr>
            <a:r>
              <a:rPr lang="zh-CN" altLang="zh-CN" sz="2400" kern="100" dirty="0">
                <a:latin typeface="宋体" panose="02010600030101010101" pitchFamily="2" charset="-122"/>
                <a:ea typeface="微软雅黑" panose="020B0503020204020204" charset="-122"/>
                <a:cs typeface="Times New Roman" panose="02020603050405020304"/>
              </a:rPr>
              <a:t>③</a:t>
            </a:r>
            <a:r>
              <a:rPr lang="zh-CN" altLang="zh-CN" sz="2400" kern="100" dirty="0">
                <a:latin typeface="Times New Roman" panose="02020603050405020304"/>
                <a:ea typeface="微软雅黑" panose="020B0503020204020204" charset="-122"/>
                <a:cs typeface="Times New Roman" panose="02020603050405020304"/>
              </a:rPr>
              <a:t>斜向</a:t>
            </a:r>
            <a:endParaRPr lang="zh-CN" altLang="zh-CN" sz="2400" kern="100" dirty="0">
              <a:effectLst/>
              <a:latin typeface="Times New Roman" panose="02020603050405020304"/>
              <a:ea typeface="微软雅黑" panose="020B0503020204020204" charset="-122"/>
              <a:cs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微思考"/>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247" y="147291"/>
            <a:ext cx="1276446" cy="38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324265" y="534253"/>
          <a:ext cx="11197590" cy="2656205"/>
        </p:xfrm>
        <a:graphic>
          <a:graphicData uri="http://schemas.openxmlformats.org/presentationml/2006/ole">
            <mc:AlternateContent xmlns:mc="http://schemas.openxmlformats.org/markup-compatibility/2006">
              <mc:Choice xmlns:v="urn:schemas-microsoft-com:vml" Requires="v">
                <p:oleObj spid="_x0000_s14343" name="Document" r:id="rId4" imgW="11493500" imgH="2730500" progId="Word.Document.8">
                  <p:embed/>
                </p:oleObj>
              </mc:Choice>
              <mc:Fallback>
                <p:oleObj name="Document" r:id="rId4" imgW="11493500" imgH="2730500" progId="Word.Document.8">
                  <p:embed/>
                  <p:pic>
                    <p:nvPicPr>
                      <p:cNvPr id="0" name="图片 10325"/>
                      <p:cNvPicPr/>
                      <p:nvPr/>
                    </p:nvPicPr>
                    <p:blipFill>
                      <a:blip r:embed="rId5"/>
                      <a:stretch>
                        <a:fillRect/>
                      </a:stretch>
                    </p:blipFill>
                    <p:spPr>
                      <a:xfrm>
                        <a:off x="324265" y="534253"/>
                        <a:ext cx="11197590" cy="2656205"/>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6268923" y="147557"/>
          <a:ext cx="5329237" cy="792163"/>
        </p:xfrm>
        <a:graphic>
          <a:graphicData uri="http://schemas.openxmlformats.org/presentationml/2006/ole">
            <mc:AlternateContent xmlns:mc="http://schemas.openxmlformats.org/markup-compatibility/2006">
              <mc:Choice xmlns:v="urn:schemas-microsoft-com:vml" Requires="v">
                <p:oleObj spid="_x0000_s14344" name="文档" r:id="rId6" imgW="5339715" imgH="795020" progId="Word.Document.12">
                  <p:embed/>
                </p:oleObj>
              </mc:Choice>
              <mc:Fallback>
                <p:oleObj name="文档" r:id="rId6" imgW="5339715" imgH="795020" progId="Word.Document.12">
                  <p:embed/>
                  <p:pic>
                    <p:nvPicPr>
                      <p:cNvPr id="0" name="图片 10326"/>
                      <p:cNvPicPr/>
                      <p:nvPr/>
                    </p:nvPicPr>
                    <p:blipFill>
                      <a:blip r:embed="rId7"/>
                      <a:stretch>
                        <a:fillRect/>
                      </a:stretch>
                    </p:blipFill>
                    <p:spPr>
                      <a:xfrm>
                        <a:off x="6268923" y="147557"/>
                        <a:ext cx="5329237" cy="792163"/>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759743" y="784353"/>
          <a:ext cx="5329237" cy="792163"/>
        </p:xfrm>
        <a:graphic>
          <a:graphicData uri="http://schemas.openxmlformats.org/presentationml/2006/ole">
            <mc:AlternateContent xmlns:mc="http://schemas.openxmlformats.org/markup-compatibility/2006">
              <mc:Choice xmlns:v="urn:schemas-microsoft-com:vml" Requires="v">
                <p:oleObj spid="_x0000_s14345" name="文档" r:id="rId8" imgW="5339715" imgH="795020" progId="Word.Document.12">
                  <p:embed/>
                </p:oleObj>
              </mc:Choice>
              <mc:Fallback>
                <p:oleObj name="文档" r:id="rId8" imgW="5339715" imgH="795020" progId="Word.Document.12">
                  <p:embed/>
                  <p:pic>
                    <p:nvPicPr>
                      <p:cNvPr id="0" name="图片 10327"/>
                      <p:cNvPicPr/>
                      <p:nvPr/>
                    </p:nvPicPr>
                    <p:blipFill>
                      <a:blip r:embed="rId9"/>
                      <a:stretch>
                        <a:fillRect/>
                      </a:stretch>
                    </p:blipFill>
                    <p:spPr>
                      <a:xfrm>
                        <a:off x="759743" y="784353"/>
                        <a:ext cx="5329237" cy="792163"/>
                      </a:xfrm>
                      <a:prstGeom prst="rect">
                        <a:avLst/>
                      </a:prstGeom>
                    </p:spPr>
                  </p:pic>
                </p:oleObj>
              </mc:Fallback>
            </mc:AlternateContent>
          </a:graphicData>
        </a:graphic>
      </p:graphicFrame>
      <p:sp>
        <p:nvSpPr>
          <p:cNvPr id="6" name="矩形 5"/>
          <p:cNvSpPr/>
          <p:nvPr/>
        </p:nvSpPr>
        <p:spPr>
          <a:xfrm>
            <a:off x="5983109" y="1772945"/>
            <a:ext cx="535724" cy="492443"/>
          </a:xfrm>
          <a:prstGeom prst="rect">
            <a:avLst/>
          </a:prstGeom>
        </p:spPr>
        <p:txBody>
          <a:bodyPr wrap="none">
            <a:spAutoFit/>
          </a:bodyPr>
          <a:lstStyle/>
          <a:p>
            <a:r>
              <a:rPr lang="en-US" altLang="zh-CN" sz="2600" b="1" smtClean="0">
                <a:solidFill>
                  <a:srgbClr val="C00000"/>
                </a:solidFill>
                <a:latin typeface="Times New Roman" panose="02020603050405020304"/>
              </a:rPr>
              <a:t>Fe</a:t>
            </a:r>
            <a:endParaRPr lang="zh-CN" altLang="en-US" sz="2600" dirty="0"/>
          </a:p>
        </p:txBody>
      </p:sp>
      <p:sp>
        <p:nvSpPr>
          <p:cNvPr id="7" name="矩形 6"/>
          <p:cNvSpPr/>
          <p:nvPr/>
        </p:nvSpPr>
        <p:spPr>
          <a:xfrm>
            <a:off x="8675301" y="1772924"/>
            <a:ext cx="3124894" cy="492443"/>
          </a:xfrm>
          <a:prstGeom prst="rect">
            <a:avLst/>
          </a:prstGeom>
        </p:spPr>
        <p:txBody>
          <a:bodyPr wrap="none">
            <a:spAutoFit/>
          </a:bodyPr>
          <a:lstStyle/>
          <a:p>
            <a:r>
              <a:rPr lang="en-US" altLang="zh-CN" sz="2600" b="1" dirty="0">
                <a:solidFill>
                  <a:srgbClr val="C00000"/>
                </a:solidFill>
                <a:latin typeface="Times New Roman" panose="02020603050405020304"/>
              </a:rPr>
              <a:t>Fe</a:t>
            </a:r>
            <a:r>
              <a:rPr lang="zh-CN" altLang="zh-CN" sz="2600" b="1" dirty="0">
                <a:solidFill>
                  <a:srgbClr val="C00000"/>
                </a:solidFill>
                <a:latin typeface="Times New Roman" panose="02020603050405020304"/>
                <a:cs typeface="Times New Roman" panose="02020603050405020304"/>
              </a:rPr>
              <a:t>＋</a:t>
            </a:r>
            <a:r>
              <a:rPr lang="en-US" altLang="zh-CN" sz="2600" b="1" dirty="0">
                <a:solidFill>
                  <a:srgbClr val="C00000"/>
                </a:solidFill>
                <a:latin typeface="Times New Roman" panose="02020603050405020304"/>
              </a:rPr>
              <a:t>2Fe</a:t>
            </a:r>
            <a:r>
              <a:rPr lang="en-US" altLang="zh-CN" sz="2600" b="1" baseline="30000" dirty="0">
                <a:solidFill>
                  <a:srgbClr val="C00000"/>
                </a:solidFill>
                <a:latin typeface="Times New Roman" panose="02020603050405020304"/>
              </a:rPr>
              <a:t>3</a:t>
            </a:r>
            <a:r>
              <a:rPr lang="zh-CN" altLang="zh-CN" sz="2600" b="1" baseline="30000" dirty="0">
                <a:solidFill>
                  <a:srgbClr val="C00000"/>
                </a:solidFill>
                <a:latin typeface="Times New Roman" panose="02020603050405020304"/>
                <a:cs typeface="Times New Roman" panose="02020603050405020304"/>
              </a:rPr>
              <a:t>＋</a:t>
            </a:r>
            <a:r>
              <a:rPr lang="en-US" altLang="zh-CN" sz="2600" b="1" spc="-80" dirty="0">
                <a:solidFill>
                  <a:srgbClr val="C00000"/>
                </a:solidFill>
                <a:latin typeface="Times New Roman" panose="02020603050405020304"/>
              </a:rPr>
              <a:t>==</a:t>
            </a:r>
            <a:r>
              <a:rPr lang="en-US" altLang="zh-CN" sz="2600" b="1" dirty="0">
                <a:solidFill>
                  <a:srgbClr val="C00000"/>
                </a:solidFill>
                <a:latin typeface="Times New Roman" panose="02020603050405020304"/>
              </a:rPr>
              <a:t>=3Fe</a:t>
            </a:r>
            <a:r>
              <a:rPr lang="en-US" altLang="zh-CN" sz="2600" b="1" baseline="30000" dirty="0">
                <a:solidFill>
                  <a:srgbClr val="C00000"/>
                </a:solidFill>
                <a:latin typeface="Times New Roman" panose="02020603050405020304"/>
              </a:rPr>
              <a:t>2</a:t>
            </a:r>
            <a:r>
              <a:rPr lang="zh-CN" altLang="zh-CN" sz="2600" b="1" baseline="30000" dirty="0">
                <a:solidFill>
                  <a:srgbClr val="C00000"/>
                </a:solidFill>
                <a:latin typeface="Times New Roman" panose="02020603050405020304"/>
                <a:cs typeface="Times New Roman" panose="02020603050405020304"/>
              </a:rPr>
              <a:t>＋</a:t>
            </a:r>
            <a:endParaRPr lang="zh-CN" altLang="en-US" sz="2600" dirty="0"/>
          </a:p>
        </p:txBody>
      </p:sp>
      <p:graphicFrame>
        <p:nvGraphicFramePr>
          <p:cNvPr id="8" name="对象 7"/>
          <p:cNvGraphicFramePr>
            <a:graphicFrameLocks noChangeAspect="1"/>
          </p:cNvGraphicFramePr>
          <p:nvPr/>
        </p:nvGraphicFramePr>
        <p:xfrm>
          <a:off x="5222865" y="3098870"/>
          <a:ext cx="7600950" cy="641350"/>
        </p:xfrm>
        <a:graphic>
          <a:graphicData uri="http://schemas.openxmlformats.org/presentationml/2006/ole">
            <mc:AlternateContent xmlns:mc="http://schemas.openxmlformats.org/markup-compatibility/2006">
              <mc:Choice xmlns:v="urn:schemas-microsoft-com:vml" Requires="v">
                <p:oleObj spid="_x0000_s14346" name="Document" r:id="rId10" imgW="7852410" imgH="661035" progId="Word.Document.8">
                  <p:embed/>
                </p:oleObj>
              </mc:Choice>
              <mc:Fallback>
                <p:oleObj name="Document" r:id="rId10" imgW="7852410" imgH="661035" progId="Word.Document.8">
                  <p:embed/>
                  <p:pic>
                    <p:nvPicPr>
                      <p:cNvPr id="0" name="图片 10328"/>
                      <p:cNvPicPr/>
                      <p:nvPr/>
                    </p:nvPicPr>
                    <p:blipFill>
                      <a:blip r:embed="rId11"/>
                      <a:stretch>
                        <a:fillRect/>
                      </a:stretch>
                    </p:blipFill>
                    <p:spPr>
                      <a:xfrm>
                        <a:off x="5222865" y="3098870"/>
                        <a:ext cx="7600950" cy="641350"/>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213043" y="3740185"/>
          <a:ext cx="11353800" cy="2346325"/>
        </p:xfrm>
        <a:graphic>
          <a:graphicData uri="http://schemas.openxmlformats.org/presentationml/2006/ole">
            <mc:AlternateContent xmlns:mc="http://schemas.openxmlformats.org/markup-compatibility/2006">
              <mc:Choice xmlns:v="urn:schemas-microsoft-com:vml" Requires="v">
                <p:oleObj spid="_x0000_s14347" name="Document" r:id="rId12" imgW="11505565" imgH="2384425" progId="Word.Document.8">
                  <p:embed/>
                </p:oleObj>
              </mc:Choice>
              <mc:Fallback>
                <p:oleObj name="Document" r:id="rId12" imgW="11505565" imgH="2384425" progId="Word.Document.8">
                  <p:embed/>
                  <p:pic>
                    <p:nvPicPr>
                      <p:cNvPr id="0" name="图片 11310"/>
                      <p:cNvPicPr/>
                      <p:nvPr/>
                    </p:nvPicPr>
                    <p:blipFill>
                      <a:blip r:embed="rId13"/>
                      <a:stretch>
                        <a:fillRect/>
                      </a:stretch>
                    </p:blipFill>
                    <p:spPr>
                      <a:xfrm>
                        <a:off x="213043" y="3740185"/>
                        <a:ext cx="11353800" cy="2346325"/>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409191" y="4219128"/>
          <a:ext cx="11490325" cy="709612"/>
        </p:xfrm>
        <a:graphic>
          <a:graphicData uri="http://schemas.openxmlformats.org/presentationml/2006/ole">
            <mc:AlternateContent xmlns:mc="http://schemas.openxmlformats.org/markup-compatibility/2006">
              <mc:Choice xmlns:v="urn:schemas-microsoft-com:vml" Requires="v">
                <p:oleObj spid="_x0000_s14348" name="Document" r:id="rId14" imgW="11684000" imgH="720725" progId="Word.Document.8">
                  <p:embed/>
                </p:oleObj>
              </mc:Choice>
              <mc:Fallback>
                <p:oleObj name="Document" r:id="rId14" imgW="11684000" imgH="720725" progId="Word.Document.8">
                  <p:embed/>
                  <p:pic>
                    <p:nvPicPr>
                      <p:cNvPr id="0" name="图片 11311"/>
                      <p:cNvPicPr/>
                      <p:nvPr/>
                    </p:nvPicPr>
                    <p:blipFill>
                      <a:blip r:embed="rId15"/>
                      <a:stretch>
                        <a:fillRect/>
                      </a:stretch>
                    </p:blipFill>
                    <p:spPr>
                      <a:xfrm>
                        <a:off x="409191" y="4219128"/>
                        <a:ext cx="11490325" cy="709612"/>
                      </a:xfrm>
                      <a:prstGeom prst="rect">
                        <a:avLst/>
                      </a:prstGeom>
                    </p:spPr>
                  </p:pic>
                </p:oleObj>
              </mc:Fallback>
            </mc:AlternateContent>
          </a:graphicData>
        </a:graphic>
      </p:graphicFrame>
      <p:sp>
        <p:nvSpPr>
          <p:cNvPr id="11" name="矩形 10"/>
          <p:cNvSpPr/>
          <p:nvPr/>
        </p:nvSpPr>
        <p:spPr>
          <a:xfrm>
            <a:off x="1378823" y="4740537"/>
            <a:ext cx="9419515" cy="1323415"/>
          </a:xfrm>
          <a:prstGeom prst="rect">
            <a:avLst/>
          </a:prstGeom>
        </p:spPr>
        <p:txBody>
          <a:bodyPr wrap="square" lIns="121898" tIns="60948" rIns="121898" bIns="60948">
            <a:spAutoFit/>
          </a:bodyPr>
          <a:lstStyle/>
          <a:p>
            <a:pPr algn="r">
              <a:lnSpc>
                <a:spcPct val="150000"/>
              </a:lnSpc>
              <a:spcAft>
                <a:spcPts val="0"/>
              </a:spcAft>
              <a:tabLst>
                <a:tab pos="2700655" algn="l"/>
              </a:tabLst>
            </a:pPr>
            <a:r>
              <a:rPr lang="en-US" altLang="zh-CN" sz="2600" b="1" kern="100" dirty="0">
                <a:solidFill>
                  <a:srgbClr val="C00000"/>
                </a:solidFill>
                <a:latin typeface="Times New Roman" panose="02020603050405020304"/>
                <a:cs typeface="Courier New" panose="02070309020205020404"/>
              </a:rPr>
              <a:t>K</a:t>
            </a:r>
            <a:r>
              <a:rPr lang="en-US" altLang="zh-CN" sz="2600" b="1" kern="100" baseline="-25000" dirty="0">
                <a:solidFill>
                  <a:srgbClr val="C00000"/>
                </a:solidFill>
                <a:latin typeface="Times New Roman" panose="02020603050405020304"/>
                <a:cs typeface="Courier New" panose="02070309020205020404"/>
              </a:rPr>
              <a:t>2</a:t>
            </a:r>
            <a:r>
              <a:rPr lang="en-US" altLang="zh-CN" sz="2600" b="1" kern="100" dirty="0">
                <a:solidFill>
                  <a:srgbClr val="C00000"/>
                </a:solidFill>
                <a:latin typeface="Times New Roman" panose="02020603050405020304"/>
                <a:cs typeface="Courier New" panose="02070309020205020404"/>
              </a:rPr>
              <a:t>FeO</a:t>
            </a:r>
            <a:r>
              <a:rPr lang="en-US" altLang="zh-CN" sz="2600" b="1" kern="100" baseline="-25000" dirty="0">
                <a:solidFill>
                  <a:srgbClr val="C00000"/>
                </a:solidFill>
                <a:latin typeface="Times New Roman" panose="02020603050405020304"/>
                <a:cs typeface="Courier New" panose="02070309020205020404"/>
              </a:rPr>
              <a:t>4</a:t>
            </a:r>
            <a:r>
              <a:rPr lang="zh-CN" altLang="zh-CN" sz="2600" b="1" kern="100" dirty="0">
                <a:solidFill>
                  <a:srgbClr val="C00000"/>
                </a:solidFill>
                <a:latin typeface="Times New Roman" panose="02020603050405020304"/>
                <a:cs typeface="Times New Roman" panose="02020603050405020304"/>
              </a:rPr>
              <a:t>具有强氧化性，能氧化杀菌消毒</a:t>
            </a:r>
            <a:r>
              <a:rPr lang="zh-CN" altLang="zh-CN" sz="2600" b="1" kern="100" dirty="0" smtClean="0">
                <a:solidFill>
                  <a:srgbClr val="C00000"/>
                </a:solidFill>
                <a:latin typeface="Times New Roman" panose="02020603050405020304"/>
                <a:cs typeface="Times New Roman" panose="02020603050405020304"/>
              </a:rPr>
              <a:t>，</a:t>
            </a:r>
            <a:endParaRPr lang="en-US" altLang="zh-CN" sz="2600" b="1" kern="100" dirty="0" smtClean="0">
              <a:solidFill>
                <a:srgbClr val="C00000"/>
              </a:solidFill>
              <a:latin typeface="Times New Roman" panose="02020603050405020304"/>
              <a:cs typeface="Times New Roman" panose="02020603050405020304"/>
            </a:endParaRPr>
          </a:p>
          <a:p>
            <a:pPr algn="just">
              <a:lnSpc>
                <a:spcPct val="150000"/>
              </a:lnSpc>
              <a:spcAft>
                <a:spcPts val="0"/>
              </a:spcAft>
              <a:tabLst>
                <a:tab pos="2700655" algn="l"/>
              </a:tabLst>
            </a:pPr>
            <a:r>
              <a:rPr lang="zh-CN" altLang="zh-CN" sz="2600" b="1" kern="100" dirty="0" smtClean="0">
                <a:solidFill>
                  <a:srgbClr val="C00000"/>
                </a:solidFill>
                <a:latin typeface="Times New Roman" panose="02020603050405020304"/>
                <a:cs typeface="Times New Roman" panose="02020603050405020304"/>
              </a:rPr>
              <a:t>同时</a:t>
            </a:r>
            <a:r>
              <a:rPr lang="zh-CN" altLang="zh-CN" sz="2600" b="1" kern="100" dirty="0">
                <a:solidFill>
                  <a:srgbClr val="C00000"/>
                </a:solidFill>
                <a:latin typeface="Times New Roman" panose="02020603050405020304"/>
                <a:cs typeface="Times New Roman" panose="02020603050405020304"/>
              </a:rPr>
              <a:t>生成的</a:t>
            </a:r>
            <a:r>
              <a:rPr lang="en-US" altLang="zh-CN" sz="2600" b="1" kern="100" dirty="0">
                <a:solidFill>
                  <a:srgbClr val="C00000"/>
                </a:solidFill>
                <a:latin typeface="Times New Roman" panose="02020603050405020304"/>
                <a:cs typeface="Courier New" panose="02070309020205020404"/>
              </a:rPr>
              <a:t>Fe</a:t>
            </a:r>
            <a:r>
              <a:rPr lang="en-US" altLang="zh-CN" sz="2600" b="1" kern="100" baseline="30000" dirty="0">
                <a:solidFill>
                  <a:srgbClr val="C00000"/>
                </a:solidFill>
                <a:latin typeface="Times New Roman" panose="02020603050405020304"/>
                <a:cs typeface="Courier New" panose="02070309020205020404"/>
              </a:rPr>
              <a:t>3</a:t>
            </a:r>
            <a:r>
              <a:rPr lang="zh-CN" altLang="zh-CN" sz="2600" b="1" kern="100" baseline="30000" dirty="0">
                <a:solidFill>
                  <a:srgbClr val="C00000"/>
                </a:solidFill>
                <a:latin typeface="Times New Roman" panose="02020603050405020304"/>
                <a:cs typeface="Times New Roman" panose="02020603050405020304"/>
              </a:rPr>
              <a:t>＋</a:t>
            </a:r>
            <a:r>
              <a:rPr lang="zh-CN" altLang="zh-CN" sz="2600" b="1" kern="100" dirty="0">
                <a:solidFill>
                  <a:srgbClr val="C00000"/>
                </a:solidFill>
                <a:latin typeface="Times New Roman" panose="02020603050405020304"/>
                <a:cs typeface="Times New Roman" panose="02020603050405020304"/>
              </a:rPr>
              <a:t>水解生成胶体，吸附水中悬浮物而净水</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19430" y="152400"/>
            <a:ext cx="10498455" cy="6388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image334.jpeg"/>
          <p:cNvPicPr>
            <a:picLocks noChangeAspect="1"/>
          </p:cNvPicPr>
          <p:nvPr>
            <p:custDataLst>
              <p:tags r:id="rId1"/>
            </p:custDataLst>
          </p:nvPr>
        </p:nvPicPr>
        <p:blipFill>
          <a:blip r:embed="rId3"/>
          <a:srcRect l="57242" t="78387" r="2615" b="2560"/>
          <a:stretch>
            <a:fillRect/>
          </a:stretch>
        </p:blipFill>
        <p:spPr>
          <a:xfrm>
            <a:off x="2024380" y="802640"/>
            <a:ext cx="8496300" cy="5252720"/>
          </a:xfrm>
          <a:prstGeom prst="snip2DiagRect">
            <a:avLst/>
          </a:prstGeom>
        </p:spPr>
      </p:pic>
      <p:sp>
        <p:nvSpPr>
          <p:cNvPr id="4" name="文本框 3"/>
          <p:cNvSpPr txBox="1"/>
          <p:nvPr/>
        </p:nvSpPr>
        <p:spPr>
          <a:xfrm>
            <a:off x="397510" y="280670"/>
            <a:ext cx="6096000" cy="583565"/>
          </a:xfrm>
          <a:prstGeom prst="rect">
            <a:avLst/>
          </a:prstGeom>
          <a:noFill/>
        </p:spPr>
        <p:txBody>
          <a:bodyPr wrap="square" rtlCol="0" anchor="t">
            <a:spAutoFit/>
          </a:bodyPr>
          <a:lstStyle/>
          <a:p>
            <a:r>
              <a:rPr lang="zh-CN" altLang="zh-CN" sz="3200" b="1" kern="100" dirty="0">
                <a:solidFill>
                  <a:srgbClr val="C00000"/>
                </a:solidFill>
                <a:effectLst>
                  <a:outerShdw blurRad="38100" dist="38100" dir="2700000" algn="tl">
                    <a:srgbClr val="000000">
                      <a:alpha val="43137"/>
                    </a:srgbClr>
                  </a:outerShdw>
                </a:effectLst>
                <a:latin typeface="Times New Roman" panose="02020603050405020304"/>
                <a:ea typeface="微软雅黑" panose="020B0503020204020204" charset="-122"/>
                <a:cs typeface="Times New Roman" panose="02020603050405020304"/>
                <a:sym typeface="+mn-ea"/>
              </a:rPr>
              <a:t>“价－类”二维图</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1180" y="435610"/>
            <a:ext cx="9959340" cy="7216775"/>
          </a:xfrm>
          <a:prstGeom prst="rect">
            <a:avLst/>
          </a:prstGeom>
        </p:spPr>
        <p:txBody>
          <a:bodyPr wrap="square">
            <a:spAutoFit/>
          </a:bodyPr>
          <a:lstStyle/>
          <a:p>
            <a:pPr>
              <a:lnSpc>
                <a:spcPct val="190000"/>
              </a:lnSpc>
            </a:pPr>
            <a:r>
              <a:rPr lang="en-US" altLang="zh-CN" sz="2400">
                <a:solidFill>
                  <a:srgbClr val="0D0D0D"/>
                </a:solidFill>
                <a:latin typeface="微软雅黑" panose="020B0503020204020204" charset="-122"/>
                <a:ea typeface="微软雅黑" panose="020B0503020204020204" charset="-122"/>
              </a:rPr>
              <a:t>1</a:t>
            </a:r>
            <a:r>
              <a:rPr lang="zh-CN" altLang="en-US" sz="2400">
                <a:solidFill>
                  <a:srgbClr val="0D0D0D"/>
                </a:solidFill>
                <a:latin typeface="微软雅黑" panose="020B0503020204020204" charset="-122"/>
                <a:ea typeface="微软雅黑" panose="020B0503020204020204" charset="-122"/>
              </a:rPr>
              <a:t>、存在：</a:t>
            </a:r>
            <a:r>
              <a:rPr lang="zh-CN" altLang="en-US" sz="2400">
                <a:solidFill>
                  <a:srgbClr val="0D0D0D"/>
                </a:solidFill>
                <a:latin typeface="微软雅黑" panose="020B0503020204020204" charset="-122"/>
                <a:ea typeface="微软雅黑" panose="020B0503020204020204" charset="-122"/>
                <a:sym typeface="+mn-ea"/>
              </a:rPr>
              <a:t>陨铁以单质形式存在（游离态）</a:t>
            </a:r>
          </a:p>
          <a:p>
            <a:pPr>
              <a:lnSpc>
                <a:spcPct val="190000"/>
              </a:lnSpc>
            </a:pPr>
            <a:endParaRPr lang="zh-CN" altLang="en-US" sz="2400">
              <a:solidFill>
                <a:srgbClr val="0D0D0D"/>
              </a:solidFill>
              <a:latin typeface="微软雅黑" panose="020B0503020204020204" charset="-122"/>
              <a:ea typeface="微软雅黑" panose="020B0503020204020204" charset="-122"/>
              <a:sym typeface="+mn-ea"/>
            </a:endParaRPr>
          </a:p>
          <a:p>
            <a:pPr>
              <a:lnSpc>
                <a:spcPct val="190000"/>
              </a:lnSpc>
            </a:pPr>
            <a:endParaRPr lang="zh-CN" altLang="en-US" sz="2400">
              <a:solidFill>
                <a:srgbClr val="0D0D0D"/>
              </a:solidFill>
              <a:latin typeface="微软雅黑" panose="020B0503020204020204" charset="-122"/>
              <a:ea typeface="微软雅黑" panose="020B0503020204020204" charset="-122"/>
              <a:sym typeface="+mn-ea"/>
            </a:endParaRPr>
          </a:p>
          <a:p>
            <a:pPr>
              <a:lnSpc>
                <a:spcPct val="190000"/>
              </a:lnSpc>
            </a:pPr>
            <a:endParaRPr lang="zh-CN" altLang="en-US" sz="2400">
              <a:solidFill>
                <a:srgbClr val="0D0D0D"/>
              </a:solidFill>
              <a:latin typeface="微软雅黑" panose="020B0503020204020204" charset="-122"/>
              <a:ea typeface="微软雅黑" panose="020B0503020204020204" charset="-122"/>
              <a:sym typeface="+mn-ea"/>
            </a:endParaRPr>
          </a:p>
          <a:p>
            <a:pPr>
              <a:lnSpc>
                <a:spcPct val="190000"/>
              </a:lnSpc>
            </a:pPr>
            <a:endParaRPr lang="zh-CN" altLang="en-US" sz="2400">
              <a:solidFill>
                <a:srgbClr val="0D0D0D"/>
              </a:solidFill>
              <a:latin typeface="微软雅黑" panose="020B0503020204020204" charset="-122"/>
              <a:ea typeface="微软雅黑" panose="020B0503020204020204" charset="-122"/>
              <a:sym typeface="+mn-ea"/>
            </a:endParaRPr>
          </a:p>
          <a:p>
            <a:pPr>
              <a:lnSpc>
                <a:spcPct val="190000"/>
              </a:lnSpc>
            </a:pPr>
            <a:endParaRPr lang="zh-CN" altLang="en-US" sz="2400">
              <a:solidFill>
                <a:srgbClr val="0D0D0D"/>
              </a:solidFill>
              <a:latin typeface="微软雅黑" panose="020B0503020204020204" charset="-122"/>
              <a:ea typeface="微软雅黑" panose="020B0503020204020204" charset="-122"/>
              <a:sym typeface="+mn-ea"/>
            </a:endParaRPr>
          </a:p>
          <a:p>
            <a:pPr>
              <a:lnSpc>
                <a:spcPct val="190000"/>
              </a:lnSpc>
            </a:pPr>
            <a:endParaRPr lang="zh-CN" altLang="en-US" sz="2400">
              <a:solidFill>
                <a:srgbClr val="0D0D0D"/>
              </a:solidFill>
              <a:latin typeface="微软雅黑" panose="020B0503020204020204" charset="-122"/>
              <a:ea typeface="微软雅黑" panose="020B0503020204020204" charset="-122"/>
              <a:sym typeface="+mn-ea"/>
            </a:endParaRPr>
          </a:p>
          <a:p>
            <a:pPr>
              <a:lnSpc>
                <a:spcPct val="120000"/>
              </a:lnSpc>
            </a:pPr>
            <a:endParaRPr lang="zh-CN" altLang="en-US" sz="2400">
              <a:solidFill>
                <a:srgbClr val="0D0D0D"/>
              </a:solidFill>
              <a:latin typeface="微软雅黑" panose="020B0503020204020204" charset="-122"/>
              <a:ea typeface="微软雅黑" panose="020B0503020204020204" charset="-122"/>
              <a:sym typeface="+mn-ea"/>
            </a:endParaRPr>
          </a:p>
          <a:p>
            <a:pPr>
              <a:lnSpc>
                <a:spcPct val="190000"/>
              </a:lnSpc>
            </a:pPr>
            <a:endParaRPr lang="zh-CN" altLang="en-US" sz="2400">
              <a:solidFill>
                <a:srgbClr val="0D0D0D"/>
              </a:solidFill>
              <a:latin typeface="微软雅黑" panose="020B0503020204020204" charset="-122"/>
              <a:ea typeface="微软雅黑" panose="020B0503020204020204" charset="-122"/>
            </a:endParaRPr>
          </a:p>
          <a:p>
            <a:pPr>
              <a:lnSpc>
                <a:spcPct val="190000"/>
              </a:lnSpc>
            </a:pPr>
            <a:r>
              <a:rPr lang="zh-CN" altLang="en-US" sz="2400">
                <a:solidFill>
                  <a:srgbClr val="0D0D0D"/>
                </a:solidFill>
                <a:latin typeface="微软雅黑" panose="020B0503020204020204" charset="-122"/>
                <a:ea typeface="微软雅黑" panose="020B0503020204020204" charset="-122"/>
              </a:rPr>
              <a:t> </a:t>
            </a:r>
          </a:p>
          <a:p>
            <a:endParaRPr lang="zh-CN" altLang="en-US" sz="2400">
              <a:solidFill>
                <a:srgbClr val="0D0D0D"/>
              </a:solidFill>
              <a:latin typeface="微软雅黑" panose="020B0503020204020204" charset="-122"/>
              <a:ea typeface="微软雅黑" panose="020B0503020204020204" charset="-122"/>
            </a:endParaRPr>
          </a:p>
        </p:txBody>
      </p:sp>
      <p:sp>
        <p:nvSpPr>
          <p:cNvPr id="2" name="文本框 1"/>
          <p:cNvSpPr txBox="1"/>
          <p:nvPr/>
        </p:nvSpPr>
        <p:spPr>
          <a:xfrm>
            <a:off x="258445" y="200660"/>
            <a:ext cx="4064000" cy="460375"/>
          </a:xfrm>
          <a:prstGeom prst="rect">
            <a:avLst/>
          </a:prstGeom>
          <a:noFill/>
        </p:spPr>
        <p:txBody>
          <a:bodyPr wrap="square" rtlCol="0">
            <a:spAutoFit/>
          </a:bodyPr>
          <a:lstStyle/>
          <a:p>
            <a:r>
              <a:rPr lang="zh-CN" altLang="en-US" sz="2400" b="1">
                <a:solidFill>
                  <a:srgbClr val="C00000"/>
                </a:solidFill>
                <a:effectLst>
                  <a:outerShdw blurRad="38100" dist="38100" dir="2700000" algn="tl">
                    <a:srgbClr val="000000">
                      <a:alpha val="43137"/>
                    </a:srgbClr>
                  </a:outerShdw>
                </a:effectLst>
              </a:rPr>
              <a:t>一、铁单质</a:t>
            </a:r>
          </a:p>
        </p:txBody>
      </p:sp>
      <p:pic>
        <p:nvPicPr>
          <p:cNvPr id="3" name="图片 2"/>
          <p:cNvPicPr>
            <a:picLocks noChangeAspect="1"/>
          </p:cNvPicPr>
          <p:nvPr/>
        </p:nvPicPr>
        <p:blipFill>
          <a:blip r:embed="rId2"/>
          <a:stretch>
            <a:fillRect/>
          </a:stretch>
        </p:blipFill>
        <p:spPr>
          <a:xfrm>
            <a:off x="384810" y="1179830"/>
            <a:ext cx="11402695" cy="5372100"/>
          </a:xfrm>
          <a:prstGeom prst="rect">
            <a:avLst/>
          </a:prstGeom>
          <a:ln>
            <a:solidFill>
              <a:schemeClr val="accent1"/>
            </a:solidFill>
          </a:ln>
        </p:spPr>
      </p:pic>
      <p:sp>
        <p:nvSpPr>
          <p:cNvPr id="5" name="文本框 4"/>
          <p:cNvSpPr txBox="1"/>
          <p:nvPr/>
        </p:nvSpPr>
        <p:spPr>
          <a:xfrm>
            <a:off x="2600325" y="5165090"/>
            <a:ext cx="6096000" cy="368300"/>
          </a:xfrm>
          <a:prstGeom prst="rect">
            <a:avLst/>
          </a:prstGeom>
          <a:noFill/>
        </p:spPr>
        <p:txBody>
          <a:bodyPr wrap="square" rtlCol="0" anchor="t">
            <a:spAutoFit/>
          </a:bodyPr>
          <a:lstStyle/>
          <a:p>
            <a:r>
              <a:rPr lang="zh-CN" altLang="en-US" b="1">
                <a:solidFill>
                  <a:srgbClr val="C00000"/>
                </a:solidFill>
                <a:effectLst>
                  <a:outerShdw blurRad="38100" dist="38100" dir="2700000" algn="tl">
                    <a:srgbClr val="000000">
                      <a:alpha val="43137"/>
                    </a:srgbClr>
                  </a:outerShdw>
                </a:effectLst>
              </a:rPr>
              <a:t>激光打印机的墨粉</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1180" y="435610"/>
            <a:ext cx="10948670" cy="3383280"/>
          </a:xfrm>
          <a:prstGeom prst="rect">
            <a:avLst/>
          </a:prstGeom>
        </p:spPr>
        <p:txBody>
          <a:bodyPr wrap="square">
            <a:spAutoFit/>
          </a:bodyPr>
          <a:lstStyle/>
          <a:p>
            <a:pPr>
              <a:lnSpc>
                <a:spcPct val="190000"/>
              </a:lnSpc>
            </a:pPr>
            <a:r>
              <a:rPr lang="zh-CN" altLang="zh-CN" sz="2600" b="1" kern="100" dirty="0">
                <a:latin typeface="Times New Roman" panose="02020603050405020304"/>
                <a:ea typeface="黑体" panose="02010609060101010101" charset="-122"/>
                <a:cs typeface="Times New Roman" panose="02020603050405020304"/>
              </a:rPr>
              <a:t>1、存在：</a:t>
            </a:r>
            <a:r>
              <a:rPr lang="zh-CN" altLang="en-US" sz="2400">
                <a:solidFill>
                  <a:srgbClr val="0D0D0D"/>
                </a:solidFill>
                <a:latin typeface="微软雅黑" panose="020B0503020204020204" charset="-122"/>
                <a:ea typeface="微软雅黑" panose="020B0503020204020204" charset="-122"/>
                <a:sym typeface="+mn-ea"/>
              </a:rPr>
              <a:t>陨铁以单质形式存在（游离态）</a:t>
            </a:r>
          </a:p>
          <a:p>
            <a:pPr algn="l">
              <a:lnSpc>
                <a:spcPct val="190000"/>
              </a:lnSpc>
              <a:buClrTx/>
              <a:buSzTx/>
              <a:buFontTx/>
            </a:pPr>
            <a:r>
              <a:rPr lang="zh-CN" altLang="zh-CN" sz="2600" b="1" kern="100" dirty="0">
                <a:latin typeface="Times New Roman" panose="02020603050405020304"/>
                <a:ea typeface="黑体" panose="02010609060101010101" charset="-122"/>
                <a:cs typeface="Times New Roman" panose="02020603050405020304"/>
                <a:sym typeface="+mn-ea"/>
              </a:rPr>
              <a:t>2、</a:t>
            </a:r>
            <a:r>
              <a:rPr lang="zh-CN" altLang="zh-CN" sz="2600" b="1" kern="100" dirty="0">
                <a:latin typeface="Times New Roman" panose="02020603050405020304"/>
                <a:ea typeface="黑体" panose="02010609060101010101" charset="-122"/>
                <a:cs typeface="Times New Roman" panose="02020603050405020304"/>
              </a:rPr>
              <a:t>物理</a:t>
            </a:r>
            <a:r>
              <a:rPr lang="zh-CN" altLang="zh-CN" sz="2600" b="1" kern="100" dirty="0">
                <a:latin typeface="Times New Roman" panose="02020603050405020304"/>
                <a:ea typeface="黑体" panose="02010609060101010101" charset="-122"/>
                <a:cs typeface="Times New Roman" panose="02020603050405020304"/>
                <a:sym typeface="+mn-ea"/>
              </a:rPr>
              <a:t>性质与原子结构</a:t>
            </a:r>
            <a:endParaRPr lang="zh-CN" altLang="zh-CN" sz="2600" b="1" kern="100" dirty="0">
              <a:latin typeface="Times New Roman" panose="02020603050405020304"/>
              <a:ea typeface="黑体" panose="02010609060101010101" charset="-122"/>
              <a:cs typeface="Times New Roman" panose="02020603050405020304"/>
            </a:endParaRPr>
          </a:p>
          <a:p>
            <a:pPr>
              <a:lnSpc>
                <a:spcPct val="190000"/>
              </a:lnSpc>
            </a:pPr>
            <a:r>
              <a:rPr lang="zh-CN" altLang="en-US" sz="2400">
                <a:solidFill>
                  <a:srgbClr val="0D0D0D"/>
                </a:solidFill>
                <a:latin typeface="微软雅黑" panose="020B0503020204020204" charset="-122"/>
                <a:ea typeface="微软雅黑" panose="020B0503020204020204" charset="-122"/>
                <a:sym typeface="+mn-ea"/>
              </a:rPr>
              <a:t>铁片银白、铁粉黑色；能被磁铁吸引。</a:t>
            </a:r>
            <a:endParaRPr lang="zh-CN" altLang="en-US" sz="2400">
              <a:solidFill>
                <a:srgbClr val="0D0D0D"/>
              </a:solidFill>
              <a:latin typeface="微软雅黑" panose="020B0503020204020204" charset="-122"/>
              <a:ea typeface="微软雅黑" panose="020B0503020204020204" charset="-122"/>
            </a:endParaRPr>
          </a:p>
          <a:p>
            <a:pPr>
              <a:lnSpc>
                <a:spcPct val="190000"/>
              </a:lnSpc>
            </a:pPr>
            <a:r>
              <a:rPr lang="zh-CN" altLang="en-US" sz="2400">
                <a:solidFill>
                  <a:srgbClr val="0D0D0D"/>
                </a:solidFill>
                <a:latin typeface="微软雅黑" panose="020B0503020204020204" charset="-122"/>
                <a:ea typeface="微软雅黑" panose="020B0503020204020204" charset="-122"/>
              </a:rPr>
              <a:t>纯铁的抗腐蚀能力很强，具有良好的延展性和导热性，导电性比铜、铝差。 </a:t>
            </a:r>
          </a:p>
          <a:p>
            <a:endParaRPr lang="zh-CN" altLang="en-US" sz="2400">
              <a:solidFill>
                <a:srgbClr val="0D0D0D"/>
              </a:solidFill>
              <a:latin typeface="微软雅黑" panose="020B0503020204020204" charset="-122"/>
              <a:ea typeface="微软雅黑" panose="020B0503020204020204" charset="-122"/>
            </a:endParaRPr>
          </a:p>
        </p:txBody>
      </p:sp>
      <p:sp>
        <p:nvSpPr>
          <p:cNvPr id="2" name="文本框 1"/>
          <p:cNvSpPr txBox="1"/>
          <p:nvPr/>
        </p:nvSpPr>
        <p:spPr>
          <a:xfrm>
            <a:off x="258445" y="200660"/>
            <a:ext cx="4064000" cy="460375"/>
          </a:xfrm>
          <a:prstGeom prst="rect">
            <a:avLst/>
          </a:prstGeom>
          <a:noFill/>
        </p:spPr>
        <p:txBody>
          <a:bodyPr wrap="square" rtlCol="0">
            <a:spAutoFit/>
          </a:bodyPr>
          <a:lstStyle/>
          <a:p>
            <a:r>
              <a:rPr lang="zh-CN" altLang="en-US" sz="2400" b="1">
                <a:solidFill>
                  <a:srgbClr val="C00000"/>
                </a:solidFill>
                <a:effectLst>
                  <a:outerShdw blurRad="38100" dist="38100" dir="2700000" algn="tl">
                    <a:srgbClr val="000000">
                      <a:alpha val="43137"/>
                    </a:srgbClr>
                  </a:outerShdw>
                </a:effectLst>
              </a:rPr>
              <a:t>一、铁单质</a:t>
            </a:r>
          </a:p>
        </p:txBody>
      </p:sp>
      <p:pic>
        <p:nvPicPr>
          <p:cNvPr id="447" name="image435.jpeg"/>
          <p:cNvPicPr>
            <a:picLocks noChangeAspect="1"/>
          </p:cNvPicPr>
          <p:nvPr>
            <p:custDataLst>
              <p:tags r:id="rId1"/>
            </p:custDataLst>
          </p:nvPr>
        </p:nvPicPr>
        <p:blipFill>
          <a:blip r:embed="rId3"/>
          <a:stretch>
            <a:fillRect/>
          </a:stretch>
        </p:blipFill>
        <p:spPr>
          <a:xfrm>
            <a:off x="9593580" y="4546600"/>
            <a:ext cx="1610360" cy="1652905"/>
          </a:xfrm>
          <a:prstGeom prst="rect">
            <a:avLst/>
          </a:prstGeom>
        </p:spPr>
      </p:pic>
      <p:sp>
        <p:nvSpPr>
          <p:cNvPr id="7" name="文本框 6"/>
          <p:cNvSpPr txBox="1"/>
          <p:nvPr/>
        </p:nvSpPr>
        <p:spPr>
          <a:xfrm>
            <a:off x="551180" y="3651250"/>
            <a:ext cx="10132695" cy="1198880"/>
          </a:xfrm>
          <a:prstGeom prst="rect">
            <a:avLst/>
          </a:prstGeom>
        </p:spPr>
        <p:txBody>
          <a:bodyPr wrap="square">
            <a:spAutoFit/>
          </a:bodyPr>
          <a:lstStyle/>
          <a:p>
            <a:pPr marL="0" indent="0" algn="just" defTabSz="266700">
              <a:lnSpc>
                <a:spcPct val="150000"/>
              </a:lnSpc>
              <a:spcBef>
                <a:spcPct val="0"/>
              </a:spcBef>
              <a:spcAft>
                <a:spcPct val="0"/>
              </a:spcAft>
            </a:pPr>
            <a:r>
              <a:rPr lang="en-US" altLang="zh-CN" sz="2400">
                <a:latin typeface="微软雅黑" panose="020B0503020204020204" charset="-122"/>
                <a:ea typeface="微软雅黑" panose="020B0503020204020204" charset="-122"/>
                <a:cs typeface="微软雅黑" panose="020B0503020204020204" charset="-122"/>
              </a:rPr>
              <a:t>Fe</a:t>
            </a:r>
            <a:r>
              <a:rPr lang="zh-CN" altLang="en-US" sz="2400">
                <a:latin typeface="微软雅黑" panose="020B0503020204020204" charset="-122"/>
                <a:ea typeface="微软雅黑" panose="020B0503020204020204" charset="-122"/>
                <a:cs typeface="微软雅黑" panose="020B0503020204020204" charset="-122"/>
              </a:rPr>
              <a:t>的价层电子排布式为</a:t>
            </a:r>
            <a:r>
              <a:rPr lang="en-US" altLang="zh-CN" sz="2400">
                <a:latin typeface="微软雅黑" panose="020B0503020204020204" charset="-122"/>
                <a:ea typeface="微软雅黑" panose="020B0503020204020204" charset="-122"/>
                <a:cs typeface="微软雅黑" panose="020B0503020204020204" charset="-122"/>
              </a:rPr>
              <a:t>________</a:t>
            </a:r>
            <a:r>
              <a:rPr lang="zh-CN" altLang="en-US" sz="2400">
                <a:latin typeface="微软雅黑" panose="020B0503020204020204" charset="-122"/>
                <a:ea typeface="微软雅黑" panose="020B0503020204020204" charset="-122"/>
                <a:cs typeface="微软雅黑" panose="020B0503020204020204" charset="-122"/>
              </a:rPr>
              <a:t>，铁位于元素周期表的第</a:t>
            </a:r>
            <a:r>
              <a:rPr lang="en-US" altLang="zh-CN" sz="2400">
                <a:latin typeface="微软雅黑" panose="020B0503020204020204" charset="-122"/>
                <a:ea typeface="微软雅黑" panose="020B0503020204020204" charset="-122"/>
                <a:cs typeface="微软雅黑" panose="020B0503020204020204" charset="-122"/>
              </a:rPr>
              <a:t>________</a:t>
            </a:r>
            <a:r>
              <a:rPr lang="zh-CN" altLang="en-US" sz="2400">
                <a:latin typeface="微软雅黑" panose="020B0503020204020204" charset="-122"/>
                <a:ea typeface="微软雅黑" panose="020B0503020204020204" charset="-122"/>
                <a:cs typeface="微软雅黑" panose="020B0503020204020204" charset="-122"/>
              </a:rPr>
              <a:t>周期第</a:t>
            </a:r>
            <a:r>
              <a:rPr lang="en-US" altLang="zh-CN" sz="2400">
                <a:latin typeface="微软雅黑" panose="020B0503020204020204" charset="-122"/>
                <a:ea typeface="微软雅黑" panose="020B0503020204020204" charset="-122"/>
                <a:cs typeface="微软雅黑" panose="020B0503020204020204" charset="-122"/>
              </a:rPr>
              <a:t>________</a:t>
            </a:r>
            <a:r>
              <a:rPr lang="zh-CN" altLang="en-US" sz="2400">
                <a:latin typeface="微软雅黑" panose="020B0503020204020204" charset="-122"/>
                <a:ea typeface="微软雅黑" panose="020B0503020204020204" charset="-122"/>
                <a:cs typeface="微软雅黑" panose="020B0503020204020204" charset="-122"/>
              </a:rPr>
              <a:t>族，是应用最广泛的过渡金属元素，其原子结构示意图：</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1180" y="813435"/>
            <a:ext cx="9959340" cy="3446145"/>
          </a:xfrm>
          <a:prstGeom prst="rect">
            <a:avLst/>
          </a:prstGeom>
        </p:spPr>
        <p:txBody>
          <a:bodyPr wrap="square">
            <a:spAutoFit/>
          </a:bodyPr>
          <a:lstStyle/>
          <a:p>
            <a:r>
              <a:rPr lang="zh-CN" altLang="zh-CN" sz="2600" b="1" kern="100" dirty="0">
                <a:latin typeface="Times New Roman" panose="02020603050405020304"/>
                <a:ea typeface="黑体" panose="02010609060101010101" charset="-122"/>
                <a:cs typeface="Times New Roman" panose="02020603050405020304"/>
              </a:rPr>
              <a:t>3、化学性质</a:t>
            </a:r>
            <a:r>
              <a:rPr lang="zh-CN" altLang="en-US" sz="2400">
                <a:solidFill>
                  <a:srgbClr val="0D0D0D"/>
                </a:solidFill>
                <a:latin typeface="微软雅黑" panose="020B0503020204020204" charset="-122"/>
                <a:ea typeface="微软雅黑" panose="020B0503020204020204" charset="-122"/>
              </a:rPr>
              <a:t> </a:t>
            </a:r>
          </a:p>
          <a:p>
            <a:endParaRPr lang="zh-CN" altLang="en-US" sz="2400">
              <a:solidFill>
                <a:srgbClr val="0D0D0D"/>
              </a:solidFill>
              <a:latin typeface="微软雅黑" panose="020B0503020204020204" charset="-122"/>
              <a:ea typeface="微软雅黑" panose="020B0503020204020204" charset="-122"/>
            </a:endParaRPr>
          </a:p>
          <a:p>
            <a:endParaRPr lang="zh-CN" altLang="en-US" sz="2400">
              <a:solidFill>
                <a:srgbClr val="0D0D0D"/>
              </a:solidFill>
              <a:latin typeface="微软雅黑" panose="020B0503020204020204" charset="-122"/>
              <a:ea typeface="微软雅黑" panose="020B0503020204020204" charset="-122"/>
            </a:endParaRPr>
          </a:p>
          <a:p>
            <a:endParaRPr lang="zh-CN" altLang="en-US" sz="2400">
              <a:solidFill>
                <a:srgbClr val="0D0D0D"/>
              </a:solidFill>
              <a:latin typeface="微软雅黑" panose="020B0503020204020204" charset="-122"/>
              <a:ea typeface="微软雅黑" panose="020B0503020204020204" charset="-122"/>
            </a:endParaRPr>
          </a:p>
          <a:p>
            <a:endParaRPr lang="zh-CN" altLang="en-US" sz="2400">
              <a:solidFill>
                <a:srgbClr val="0D0D0D"/>
              </a:solidFill>
              <a:latin typeface="微软雅黑" panose="020B0503020204020204" charset="-122"/>
              <a:ea typeface="微软雅黑" panose="020B0503020204020204" charset="-122"/>
            </a:endParaRPr>
          </a:p>
          <a:p>
            <a:endParaRPr lang="zh-CN" altLang="en-US" sz="2400">
              <a:solidFill>
                <a:srgbClr val="0D0D0D"/>
              </a:solidFill>
              <a:latin typeface="微软雅黑" panose="020B0503020204020204" charset="-122"/>
              <a:ea typeface="微软雅黑" panose="020B0503020204020204" charset="-122"/>
            </a:endParaRPr>
          </a:p>
          <a:p>
            <a:endParaRPr lang="zh-CN" altLang="en-US" sz="2400">
              <a:solidFill>
                <a:srgbClr val="0D0D0D"/>
              </a:solidFill>
              <a:latin typeface="微软雅黑" panose="020B0503020204020204" charset="-122"/>
              <a:ea typeface="微软雅黑" panose="020B0503020204020204" charset="-122"/>
            </a:endParaRPr>
          </a:p>
          <a:p>
            <a:endParaRPr lang="zh-CN" altLang="en-US" sz="2400">
              <a:solidFill>
                <a:srgbClr val="0D0D0D"/>
              </a:solidFill>
              <a:latin typeface="微软雅黑" panose="020B0503020204020204" charset="-122"/>
              <a:ea typeface="微软雅黑" panose="020B0503020204020204" charset="-122"/>
            </a:endParaRPr>
          </a:p>
          <a:p>
            <a:endParaRPr lang="zh-CN" altLang="en-US" sz="2400">
              <a:solidFill>
                <a:srgbClr val="0D0D0D"/>
              </a:solidFill>
              <a:latin typeface="微软雅黑" panose="020B0503020204020204" charset="-122"/>
              <a:ea typeface="微软雅黑" panose="020B0503020204020204" charset="-122"/>
            </a:endParaRPr>
          </a:p>
        </p:txBody>
      </p:sp>
      <p:sp>
        <p:nvSpPr>
          <p:cNvPr id="2" name="文本框 1"/>
          <p:cNvSpPr txBox="1"/>
          <p:nvPr/>
        </p:nvSpPr>
        <p:spPr>
          <a:xfrm>
            <a:off x="258445" y="200660"/>
            <a:ext cx="4064000" cy="460375"/>
          </a:xfrm>
          <a:prstGeom prst="rect">
            <a:avLst/>
          </a:prstGeom>
          <a:noFill/>
        </p:spPr>
        <p:txBody>
          <a:bodyPr wrap="square" rtlCol="0">
            <a:spAutoFit/>
          </a:bodyPr>
          <a:lstStyle/>
          <a:p>
            <a:r>
              <a:rPr lang="zh-CN" altLang="en-US" sz="2400" b="1">
                <a:solidFill>
                  <a:srgbClr val="C00000"/>
                </a:solidFill>
                <a:effectLst>
                  <a:outerShdw blurRad="38100" dist="38100" dir="2700000" algn="tl">
                    <a:srgbClr val="000000">
                      <a:alpha val="43137"/>
                    </a:srgbClr>
                  </a:outerShdw>
                </a:effectLst>
              </a:rPr>
              <a:t>一、铁单质</a:t>
            </a:r>
          </a:p>
        </p:txBody>
      </p:sp>
      <p:pic>
        <p:nvPicPr>
          <p:cNvPr id="1026" name="Picture 2" descr="RJ22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0390" y="1685290"/>
            <a:ext cx="7918450" cy="313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16840" y="211455"/>
            <a:ext cx="8335645" cy="374015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8633460" y="3617595"/>
            <a:ext cx="3558540" cy="3083560"/>
          </a:xfrm>
          <a:prstGeom prst="rect">
            <a:avLst/>
          </a:prstGeom>
        </p:spPr>
      </p:pic>
      <p:sp>
        <p:nvSpPr>
          <p:cNvPr id="7" name="文本框 6"/>
          <p:cNvSpPr txBox="1"/>
          <p:nvPr/>
        </p:nvSpPr>
        <p:spPr>
          <a:xfrm>
            <a:off x="4204970" y="4304030"/>
            <a:ext cx="4623435" cy="1875155"/>
          </a:xfrm>
          <a:prstGeom prst="rect">
            <a:avLst/>
          </a:prstGeom>
          <a:noFill/>
        </p:spPr>
        <p:txBody>
          <a:bodyPr wrap="square" rtlCol="0" anchor="t">
            <a:noAutofit/>
          </a:bodyPr>
          <a:lstStyle/>
          <a:p>
            <a:pPr>
              <a:lnSpc>
                <a:spcPct val="130000"/>
              </a:lnSpc>
            </a:pPr>
            <a:r>
              <a:rPr lang="zh-CN" altLang="en-US" b="1"/>
              <a:t>把研细的硫粉和铁粉按照一定比例混合均匀,放在石棉网上堆成条状或如图所示形状。用灼热的玻璃棒触及一端,当混合物呈红热状态时移开玻璃棒,观察发生的现象。</a:t>
            </a:r>
          </a:p>
        </p:txBody>
      </p:sp>
      <p:pic>
        <p:nvPicPr>
          <p:cNvPr id="8" name="图片 7"/>
          <p:cNvPicPr>
            <a:picLocks noChangeAspect="1"/>
          </p:cNvPicPr>
          <p:nvPr/>
        </p:nvPicPr>
        <p:blipFill>
          <a:blip r:embed="rId4"/>
          <a:stretch>
            <a:fillRect/>
          </a:stretch>
        </p:blipFill>
        <p:spPr>
          <a:xfrm>
            <a:off x="10212705" y="82550"/>
            <a:ext cx="1979295" cy="3425825"/>
          </a:xfrm>
          <a:prstGeom prst="rect">
            <a:avLst/>
          </a:prstGeom>
        </p:spPr>
      </p:pic>
      <p:sp>
        <p:nvSpPr>
          <p:cNvPr id="10" name="文本框 9"/>
          <p:cNvSpPr txBox="1"/>
          <p:nvPr/>
        </p:nvSpPr>
        <p:spPr>
          <a:xfrm>
            <a:off x="8617585" y="471170"/>
            <a:ext cx="1781810" cy="2861310"/>
          </a:xfrm>
          <a:prstGeom prst="rect">
            <a:avLst/>
          </a:prstGeom>
          <a:noFill/>
        </p:spPr>
        <p:txBody>
          <a:bodyPr wrap="square" rtlCol="0" anchor="t">
            <a:spAutoFit/>
          </a:bodyPr>
          <a:lstStyle/>
          <a:p>
            <a:r>
              <a:rPr lang="zh-CN" altLang="en-US" b="1"/>
              <a:t>用坩埚钳夹住一束铁丝,灼烧后立刻放入充满氯气的集气瓶中,观察现象。然后把少量的水注入集气瓶中,用玻璃片盖住瓶口,振荡,观察溶液的颜色。</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2VjYWZhMmNiMzYwZGE4ODUyYTliZDAxMGI4YjcyZjY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TABLE_ENDDRAG_ORIGIN_RECT" val="903*339"/>
  <p:tag name="TABLE_ENDDRAG_RECT" val="31*64*903*339"/>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1874</Words>
  <Application>Microsoft Office PowerPoint</Application>
  <PresentationFormat>宽屏</PresentationFormat>
  <Paragraphs>239</Paragraphs>
  <Slides>48</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48</vt:i4>
      </vt:variant>
    </vt:vector>
  </HeadingPairs>
  <TitlesOfParts>
    <vt:vector size="61" baseType="lpstr">
      <vt:lpstr>DroidSerif-Regular</vt:lpstr>
      <vt:lpstr>NeverMind-Regular</vt:lpstr>
      <vt:lpstr>黑体</vt:lpstr>
      <vt:lpstr>华文细黑</vt:lpstr>
      <vt:lpstr>宋体</vt:lpstr>
      <vt:lpstr>微软雅黑</vt:lpstr>
      <vt:lpstr>Arial</vt:lpstr>
      <vt:lpstr>Courier New</vt:lpstr>
      <vt:lpstr>Times New Roman</vt:lpstr>
      <vt:lpstr>Wingdings</vt:lpstr>
      <vt:lpstr>WPS</vt:lpstr>
      <vt:lpstr>文档</vt:lpstr>
      <vt:lpstr>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197</cp:revision>
  <dcterms:created xsi:type="dcterms:W3CDTF">2019-06-19T02:08:00Z</dcterms:created>
  <dcterms:modified xsi:type="dcterms:W3CDTF">2025-12-17T02:17:00Z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327C8DA25E0E4DE18742F42E6CB2B042_13</vt:lpwstr>
  </property>
</Properties>
</file>