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media/image2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69" r:id="rId3"/>
    <p:sldId id="470" r:id="rId4"/>
    <p:sldId id="472" r:id="rId6"/>
    <p:sldId id="471" r:id="rId7"/>
    <p:sldId id="581" r:id="rId8"/>
    <p:sldId id="582" r:id="rId9"/>
    <p:sldId id="510" r:id="rId10"/>
    <p:sldId id="511" r:id="rId11"/>
    <p:sldId id="473" r:id="rId12"/>
    <p:sldId id="474" r:id="rId13"/>
    <p:sldId id="475" r:id="rId14"/>
    <p:sldId id="476" r:id="rId15"/>
    <p:sldId id="477" r:id="rId16"/>
    <p:sldId id="478" r:id="rId17"/>
    <p:sldId id="584" r:id="rId18"/>
    <p:sldId id="479" r:id="rId19"/>
  </p:sldIdLst>
  <p:sldSz cx="12192000" cy="6858000"/>
  <p:notesSz cx="9144000" cy="6858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  <p:cmAuthor id="2" name="赵秀丽" initials="赵" lastIdx="0" clrIdx="0"/>
  <p:cmAuthor id="3" name="dell" initials="d" lastIdx="0" clrIdx="2"/>
  <p:cmAuthor id="6" name="雨林木风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282 578,'-4'-1,"1"2,0 0,0 1,-1-1,0 1,0 2,1-2,0 1,3 0,1 1,2-1,-1 1,4-1,-3-2,1 1,-1 0,0 0,2 1,-2-2,0 0,-2 2,-3 0,-1 1,0-3,0 0,-1 0,-1 1,1-1,0 0,1-1,-1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363 604,'-4'-3,"1"3,0 0,0 0,-1 0,1 2,0 2,2 0,1 0,1-1,2-1,1 1,-1-1,1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386 603,'-3'0,"0"-1,0 1,0-1,-2 0,2 0,0 1,0 0,-1 0,1 0,-1 3,1-1,1 1,2 0,0 1,0 0,0-1,0 0,4-1,-1 0,1-1,-1 0,1 1,-1-2,0 0,-1-3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393 568,'0'3,"0"0,0 1,0 0,0-1,0 1,0-1,0 0,0 1,0 1,0-2,0 0,0 0,0 1,0 0,1 0,0-1,1 0,1-1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275 755,'-2'-3,"-1"3,-1-1,1-2,-1 2,1 1,0 0,3 4,0 0,0-1,0 0,0 0,0 1,1-1,2 0,0-2,0 0,0-1,0 1,0 2,-2 0,-3 1,-1-1,0 2,0-2,0-2,0-1,-3 0,2 0,1 1,0-1,0-3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264 690,'2'0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264 690,'0'3,"0"0,0 2,-2-2,2 0,-2 1,0-1,0 0,2 0,0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279 701,'-2'3,"2"0,0 0,-2 1,2-1,-1 0,0 0,0 0,1 0,-3-2,0-1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277 675,'-3'0,"0"2,0 0,0-1,1 2,2 0,0 0,0 0,3 0,0-3,0 2,0 1,0-2,1 0,-1-1,0-3,-2 0,-1 0,0 0,-2 0,-1 3,-1-2,1 0,0 2,0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281 784,'3'-3,"0"3,1-1,2-1,-3 2,0 0,3-2,-3 2,0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327 755,'4'-1,"1"1,-2 0,0 0,0-2,0 1,-6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263 525,'-1'3,"1"1,0 2,0-2,0 3,0-3,-1 0,1-1,0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321 757,'0'3,"0"2,-2-2,2 0,0 2,-2-2,1 1,0-1,1 0,0 0,0 0,0 1,0-1,0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316 784,'4'0,"1"0,-1 0,-1 0,2-2,-1 1,-1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210 772,'3'0,"1"0,-1 0,0 0,2 0,-2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175 742,'0'5,"0"1,0-3,0 3,0-2,1-1,-1 0,0 2,0-1,0 0,0 1,0 0,0-2,0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180 743,'4'-1,"0"1,0 0,-1 0,0 0,0 0,0-1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4: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178 764,'3'0,"0"0,1 0,-1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287 526,'-1'4,"1"0,0-1,-1 4,1-4,-2 3,2-3,-1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278 472,'-2'4,"2"-1,-2 0,1 1,1-1,0 0,0 1,0-1,0 2,3-4,0 0,0-1,0 1,0-1,0 0,0 0,0-3,-3-1,1 1,2 1,-2-2,-1 1,0 0,-2-1,-1 1,0 2,0 0,0 0,-1 1,1 0,0 0,0 0,-1 0,1 0,0 0,2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208 618,'4'0,"3"0,-3-2,0 2,-1-2,0 2,0-2,1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163 598,'-3'3,"3"0,-1 1,-1-1,1 0,1 0,1 1,1-1,1-2,0 1,1-1,0 0,-1-1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194 591,'-3'1,"-1"-1,0 0,1-1,0 1,0 0,0 0,0 0,-1 0,2 3,1 1,0-1,1 0,0 0,0 0,0 0,0 0,2 1,0-1,-1 0,1 0,1-1,0-1,2-1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201 570,'0'4,"0"1,0 0,0-1,0 0,0-1,1 1,-1-1,0 1,1 0,-1-1,0 0,0 0,0 0,0 0,1 0,-1 0,3 0,0-1,1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6-21T21:23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301 613,'3'-3,"0"3,0-1,0 1,0 0,0 0,0 0,0-1,0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/>
      <p:sp>
        <p:nvSpPr>
          <p:cNvPr id="1048610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104861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customXml" Target="../ink/ink3.xml"/><Relationship Id="rId7" Type="http://schemas.openxmlformats.org/officeDocument/2006/relationships/image" Target="../media/image20.png"/><Relationship Id="rId6" Type="http://schemas.openxmlformats.org/officeDocument/2006/relationships/customXml" Target="../ink/ink2.xml"/><Relationship Id="rId54" Type="http://schemas.openxmlformats.org/officeDocument/2006/relationships/slideLayout" Target="../slideLayouts/slideLayout7.xml"/><Relationship Id="rId53" Type="http://schemas.openxmlformats.org/officeDocument/2006/relationships/image" Target="../media/image43.png"/><Relationship Id="rId52" Type="http://schemas.openxmlformats.org/officeDocument/2006/relationships/customXml" Target="../ink/ink25.xml"/><Relationship Id="rId51" Type="http://schemas.openxmlformats.org/officeDocument/2006/relationships/image" Target="../media/image42.png"/><Relationship Id="rId50" Type="http://schemas.openxmlformats.org/officeDocument/2006/relationships/customXml" Target="../ink/ink24.xml"/><Relationship Id="rId5" Type="http://schemas.openxmlformats.org/officeDocument/2006/relationships/image" Target="../media/image19.png"/><Relationship Id="rId49" Type="http://schemas.openxmlformats.org/officeDocument/2006/relationships/image" Target="../media/image41.png"/><Relationship Id="rId48" Type="http://schemas.openxmlformats.org/officeDocument/2006/relationships/customXml" Target="../ink/ink23.xml"/><Relationship Id="rId47" Type="http://schemas.openxmlformats.org/officeDocument/2006/relationships/image" Target="../media/image40.png"/><Relationship Id="rId46" Type="http://schemas.openxmlformats.org/officeDocument/2006/relationships/customXml" Target="../ink/ink22.xml"/><Relationship Id="rId45" Type="http://schemas.openxmlformats.org/officeDocument/2006/relationships/image" Target="../media/image39.png"/><Relationship Id="rId44" Type="http://schemas.openxmlformats.org/officeDocument/2006/relationships/customXml" Target="../ink/ink21.xml"/><Relationship Id="rId43" Type="http://schemas.openxmlformats.org/officeDocument/2006/relationships/image" Target="../media/image38.png"/><Relationship Id="rId42" Type="http://schemas.openxmlformats.org/officeDocument/2006/relationships/customXml" Target="../ink/ink20.xml"/><Relationship Id="rId41" Type="http://schemas.openxmlformats.org/officeDocument/2006/relationships/image" Target="../media/image37.png"/><Relationship Id="rId40" Type="http://schemas.openxmlformats.org/officeDocument/2006/relationships/customXml" Target="../ink/ink19.xml"/><Relationship Id="rId4" Type="http://schemas.openxmlformats.org/officeDocument/2006/relationships/customXml" Target="../ink/ink1.xml"/><Relationship Id="rId39" Type="http://schemas.openxmlformats.org/officeDocument/2006/relationships/image" Target="../media/image36.png"/><Relationship Id="rId38" Type="http://schemas.openxmlformats.org/officeDocument/2006/relationships/customXml" Target="../ink/ink18.xml"/><Relationship Id="rId37" Type="http://schemas.openxmlformats.org/officeDocument/2006/relationships/image" Target="../media/image35.png"/><Relationship Id="rId36" Type="http://schemas.openxmlformats.org/officeDocument/2006/relationships/customXml" Target="../ink/ink17.xml"/><Relationship Id="rId35" Type="http://schemas.openxmlformats.org/officeDocument/2006/relationships/image" Target="../media/image34.png"/><Relationship Id="rId34" Type="http://schemas.openxmlformats.org/officeDocument/2006/relationships/customXml" Target="../ink/ink16.xml"/><Relationship Id="rId33" Type="http://schemas.openxmlformats.org/officeDocument/2006/relationships/image" Target="../media/image33.png"/><Relationship Id="rId32" Type="http://schemas.openxmlformats.org/officeDocument/2006/relationships/customXml" Target="../ink/ink15.xml"/><Relationship Id="rId31" Type="http://schemas.openxmlformats.org/officeDocument/2006/relationships/image" Target="../media/image32.png"/><Relationship Id="rId30" Type="http://schemas.openxmlformats.org/officeDocument/2006/relationships/customXml" Target="../ink/ink14.xml"/><Relationship Id="rId3" Type="http://schemas.openxmlformats.org/officeDocument/2006/relationships/image" Target="../media/image18.png"/><Relationship Id="rId29" Type="http://schemas.openxmlformats.org/officeDocument/2006/relationships/image" Target="../media/image31.png"/><Relationship Id="rId28" Type="http://schemas.openxmlformats.org/officeDocument/2006/relationships/customXml" Target="../ink/ink13.xml"/><Relationship Id="rId27" Type="http://schemas.openxmlformats.org/officeDocument/2006/relationships/image" Target="../media/image30.png"/><Relationship Id="rId26" Type="http://schemas.openxmlformats.org/officeDocument/2006/relationships/customXml" Target="../ink/ink12.xml"/><Relationship Id="rId25" Type="http://schemas.openxmlformats.org/officeDocument/2006/relationships/image" Target="../media/image29.png"/><Relationship Id="rId24" Type="http://schemas.openxmlformats.org/officeDocument/2006/relationships/customXml" Target="../ink/ink11.xml"/><Relationship Id="rId23" Type="http://schemas.openxmlformats.org/officeDocument/2006/relationships/image" Target="../media/image28.png"/><Relationship Id="rId22" Type="http://schemas.openxmlformats.org/officeDocument/2006/relationships/customXml" Target="../ink/ink10.xml"/><Relationship Id="rId21" Type="http://schemas.openxmlformats.org/officeDocument/2006/relationships/image" Target="../media/image27.png"/><Relationship Id="rId20" Type="http://schemas.openxmlformats.org/officeDocument/2006/relationships/customXml" Target="../ink/ink9.xml"/><Relationship Id="rId2" Type="http://schemas.openxmlformats.org/officeDocument/2006/relationships/image" Target="../media/image17.png"/><Relationship Id="rId19" Type="http://schemas.openxmlformats.org/officeDocument/2006/relationships/image" Target="../media/image26.png"/><Relationship Id="rId18" Type="http://schemas.openxmlformats.org/officeDocument/2006/relationships/customXml" Target="../ink/ink8.xml"/><Relationship Id="rId17" Type="http://schemas.openxmlformats.org/officeDocument/2006/relationships/image" Target="../media/image25.png"/><Relationship Id="rId16" Type="http://schemas.openxmlformats.org/officeDocument/2006/relationships/customXml" Target="../ink/ink7.xml"/><Relationship Id="rId15" Type="http://schemas.openxmlformats.org/officeDocument/2006/relationships/image" Target="../media/image24.png"/><Relationship Id="rId14" Type="http://schemas.openxmlformats.org/officeDocument/2006/relationships/customXml" Target="../ink/ink6.xml"/><Relationship Id="rId13" Type="http://schemas.openxmlformats.org/officeDocument/2006/relationships/image" Target="../media/image23.png"/><Relationship Id="rId12" Type="http://schemas.openxmlformats.org/officeDocument/2006/relationships/customXml" Target="../ink/ink5.xml"/><Relationship Id="rId11" Type="http://schemas.openxmlformats.org/officeDocument/2006/relationships/image" Target="../media/image22.png"/><Relationship Id="rId10" Type="http://schemas.openxmlformats.org/officeDocument/2006/relationships/customXml" Target="../ink/ink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web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/>
      <p:sp>
        <p:nvSpPr>
          <p:cNvPr id="1048605" name="文本框 99"/>
          <p:cNvSpPr txBox="1"/>
          <p:nvPr/>
        </p:nvSpPr>
        <p:spPr>
          <a:xfrm>
            <a:off x="1031875" y="2706370"/>
            <a:ext cx="10238740" cy="9042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第</a:t>
            </a: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讲　微粒间相互作用</a:t>
            </a:r>
            <a:r>
              <a:rPr lang="zh-CN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与物质性质</a:t>
            </a:r>
            <a:endParaRPr lang="zh-CN" sz="48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15" y="2110105"/>
            <a:ext cx="9781540" cy="4102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98" t="62810" r="55815" b="-1227"/>
          <a:stretch>
            <a:fillRect/>
          </a:stretch>
        </p:blipFill>
        <p:spPr>
          <a:xfrm>
            <a:off x="629285" y="544195"/>
            <a:ext cx="8971915" cy="14725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00250" y="3244850"/>
            <a:ext cx="40640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47465" y="4941570"/>
            <a:ext cx="217170" cy="389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1315" y="8255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）共用电子对数影响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1845"/>
            <a:ext cx="12119610" cy="36214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1835" y="792480"/>
            <a:ext cx="4601210" cy="7004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1315" y="82550"/>
            <a:ext cx="6066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）共用电子对数影响（</a:t>
            </a:r>
            <a:r>
              <a:rPr lang="zh-CN" altLang="en-US" sz="2400"/>
              <a:t>杂化因素）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41150" b="38559"/>
          <a:stretch>
            <a:fillRect/>
          </a:stretch>
        </p:blipFill>
        <p:spPr>
          <a:xfrm>
            <a:off x="167640" y="113665"/>
            <a:ext cx="9845040" cy="26200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75604" r="66310" b="413"/>
          <a:stretch>
            <a:fillRect/>
          </a:stretch>
        </p:blipFill>
        <p:spPr>
          <a:xfrm>
            <a:off x="167640" y="3937635"/>
            <a:ext cx="7658735" cy="1389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63262" t="25057" r="869" b="48771"/>
          <a:stretch>
            <a:fillRect/>
          </a:stretch>
        </p:blipFill>
        <p:spPr>
          <a:xfrm>
            <a:off x="2580640" y="2813685"/>
            <a:ext cx="6043295" cy="1123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36701" t="75873" r="14110" b="2293"/>
          <a:stretch>
            <a:fillRect/>
          </a:stretch>
        </p:blipFill>
        <p:spPr>
          <a:xfrm>
            <a:off x="1028065" y="5401310"/>
            <a:ext cx="9148445" cy="1035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8294"/>
          <a:stretch>
            <a:fillRect/>
          </a:stretch>
        </p:blipFill>
        <p:spPr>
          <a:xfrm>
            <a:off x="70485" y="150495"/>
            <a:ext cx="11835765" cy="327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9575" y="104775"/>
            <a:ext cx="5084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highlight>
                  <a:srgbClr val="FFFF00"/>
                </a:highlight>
                <a:sym typeface="+mn-ea"/>
              </a:rPr>
              <a:t>解释：用</a:t>
            </a:r>
            <a:r>
              <a:rPr lang="zh-CN" altLang="en-US" sz="2800" b="1">
                <a:highlight>
                  <a:srgbClr val="FFFF00"/>
                </a:highlight>
              </a:rPr>
              <a:t>键能解释</a:t>
            </a:r>
            <a:r>
              <a:rPr lang="zh-CN" altLang="en-US" sz="2800" b="1">
                <a:highlight>
                  <a:srgbClr val="FFFF00"/>
                </a:highlight>
                <a:sym typeface="+mn-ea"/>
              </a:rPr>
              <a:t>稳定性</a:t>
            </a:r>
            <a:endParaRPr lang="zh-CN" altLang="en-US" sz="2800" b="1"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530" y="626745"/>
            <a:ext cx="11748770" cy="542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0"/>
            <a:ext cx="11294745" cy="446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125"/>
            <a:ext cx="8653145" cy="855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4979035"/>
            <a:ext cx="3794125" cy="579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3" name="墨迹 2"/>
              <p14:cNvContentPartPr/>
              <p14:nvPr/>
            </p14:nvContentPartPr>
            <p14:xfrm>
              <a:off x="1593850" y="6226175"/>
              <a:ext cx="234950" cy="4000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1593850" y="6226175"/>
                <a:ext cx="234950" cy="400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1657350" y="5895975"/>
              <a:ext cx="12700" cy="2413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1657350" y="5895975"/>
                <a:ext cx="12700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1790700" y="5902325"/>
              <a:ext cx="31750" cy="2095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790700" y="5902325"/>
                <a:ext cx="3175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1676400" y="5559425"/>
              <a:ext cx="241300" cy="2222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1676400" y="5559425"/>
                <a:ext cx="24130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1320800" y="6442075"/>
              <a:ext cx="203200" cy="444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1320800" y="6442075"/>
                <a:ext cx="2032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990600" y="6359525"/>
              <a:ext cx="127000" cy="1968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990600" y="6359525"/>
                <a:ext cx="12700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1016000" y="6315075"/>
              <a:ext cx="215900" cy="2603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1016000" y="6315075"/>
                <a:ext cx="215900" cy="260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2" name="墨迹 11"/>
              <p14:cNvContentPartPr/>
              <p14:nvPr/>
            </p14:nvContentPartPr>
            <p14:xfrm>
              <a:off x="1276350" y="6181725"/>
              <a:ext cx="82550" cy="4318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1276350" y="6181725"/>
                <a:ext cx="82550" cy="431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3" name="墨迹 12"/>
              <p14:cNvContentPartPr/>
              <p14:nvPr/>
            </p14:nvContentPartPr>
            <p14:xfrm>
              <a:off x="1911350" y="6410325"/>
              <a:ext cx="196850" cy="444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1911350" y="6410325"/>
                <a:ext cx="1968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4" name="墨迹 13"/>
              <p14:cNvContentPartPr/>
              <p14:nvPr/>
            </p14:nvContentPartPr>
            <p14:xfrm>
              <a:off x="2152650" y="6378575"/>
              <a:ext cx="152400" cy="17145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2152650" y="6378575"/>
                <a:ext cx="1524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5" name="墨迹 14"/>
              <p14:cNvContentPartPr/>
              <p14:nvPr/>
            </p14:nvContentPartPr>
            <p14:xfrm>
              <a:off x="2184400" y="6365875"/>
              <a:ext cx="266700" cy="2095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2184400" y="6365875"/>
                <a:ext cx="26670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6" name="墨迹 15"/>
              <p14:cNvContentPartPr/>
              <p14:nvPr/>
            </p14:nvContentPartPr>
            <p14:xfrm>
              <a:off x="2495550" y="6169025"/>
              <a:ext cx="44450" cy="4127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2495550" y="6169025"/>
                <a:ext cx="44450" cy="41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7" name="墨迹 16"/>
              <p14:cNvContentPartPr/>
              <p14:nvPr/>
            </p14:nvContentPartPr>
            <p14:xfrm>
              <a:off x="3590925" y="6153150"/>
              <a:ext cx="241300" cy="33655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3590925" y="6153150"/>
                <a:ext cx="241300" cy="33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8" name="墨迹 17"/>
              <p14:cNvContentPartPr/>
              <p14:nvPr/>
            </p14:nvContentPartPr>
            <p14:xfrm>
              <a:off x="3762375" y="5791200"/>
              <a:ext cx="12700" cy="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3762375" y="57912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9" name="墨迹 18"/>
              <p14:cNvContentPartPr/>
              <p14:nvPr/>
            </p14:nvContentPartPr>
            <p14:xfrm>
              <a:off x="3711575" y="5791200"/>
              <a:ext cx="50800" cy="2159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3711575" y="5791200"/>
                <a:ext cx="5080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0" name="墨迹 19"/>
              <p14:cNvContentPartPr/>
              <p14:nvPr/>
            </p14:nvContentPartPr>
            <p14:xfrm>
              <a:off x="3775075" y="5861050"/>
              <a:ext cx="82550" cy="1841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3775075" y="5861050"/>
                <a:ext cx="82550" cy="184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1" name="墨迹 20"/>
              <p14:cNvContentPartPr/>
              <p14:nvPr/>
            </p14:nvContentPartPr>
            <p14:xfrm>
              <a:off x="3756025" y="5695950"/>
              <a:ext cx="165100" cy="17145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3756025" y="5695950"/>
                <a:ext cx="1651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2" name="墨迹 21"/>
              <p14:cNvContentPartPr/>
              <p14:nvPr/>
            </p14:nvContentPartPr>
            <p14:xfrm>
              <a:off x="3870325" y="6337300"/>
              <a:ext cx="215900" cy="508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3870325" y="6337300"/>
                <a:ext cx="2159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3" name="墨迹 22"/>
              <p14:cNvContentPartPr/>
              <p14:nvPr/>
            </p14:nvContentPartPr>
            <p14:xfrm>
              <a:off x="4162425" y="6178550"/>
              <a:ext cx="133350" cy="2540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4162425" y="6178550"/>
                <a:ext cx="1333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4" name="墨迹 23"/>
              <p14:cNvContentPartPr/>
              <p14:nvPr/>
            </p14:nvContentPartPr>
            <p14:xfrm>
              <a:off x="4086225" y="6216650"/>
              <a:ext cx="38100" cy="3048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4086225" y="6216650"/>
                <a:ext cx="3810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5" name="墨迹 24"/>
              <p14:cNvContentPartPr/>
              <p14:nvPr/>
            </p14:nvContentPartPr>
            <p14:xfrm>
              <a:off x="4092575" y="6369050"/>
              <a:ext cx="177800" cy="190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4092575" y="6369050"/>
                <a:ext cx="1778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6" name="墨迹 25"/>
              <p14:cNvContentPartPr/>
              <p14:nvPr/>
            </p14:nvContentPartPr>
            <p14:xfrm>
              <a:off x="3419475" y="6311900"/>
              <a:ext cx="171450" cy="36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3419475" y="6311900"/>
                <a:ext cx="1714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7" name="墨迹 26"/>
              <p14:cNvContentPartPr/>
              <p14:nvPr/>
            </p14:nvContentPartPr>
            <p14:xfrm>
              <a:off x="3197225" y="6121400"/>
              <a:ext cx="6350" cy="37465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3197225" y="6121400"/>
                <a:ext cx="635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28" name="墨迹 27"/>
              <p14:cNvContentPartPr/>
              <p14:nvPr/>
            </p14:nvContentPartPr>
            <p14:xfrm>
              <a:off x="3228975" y="6115050"/>
              <a:ext cx="152400" cy="1270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3228975" y="6115050"/>
                <a:ext cx="1524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29" name="墨迹 28"/>
              <p14:cNvContentPartPr/>
              <p14:nvPr/>
            </p14:nvContentPartPr>
            <p14:xfrm>
              <a:off x="3216275" y="6261100"/>
              <a:ext cx="101600" cy="36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3216275" y="6261100"/>
                <a:ext cx="101600" cy="360"/>
              </a:xfrm>
              <a:prstGeom prst="rect"/>
            </p:spPr>
          </p:pic>
        </mc:Fallback>
      </mc:AlternateContent>
      <p:sp>
        <p:nvSpPr>
          <p:cNvPr id="33" name="文本框 32"/>
          <p:cNvSpPr txBox="1"/>
          <p:nvPr/>
        </p:nvSpPr>
        <p:spPr>
          <a:xfrm>
            <a:off x="4619625" y="599948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ym typeface="+mn-ea"/>
              </a:rPr>
              <a:t>O-S</a:t>
            </a:r>
            <a:r>
              <a:rPr lang="zh-CN" altLang="en-US" sz="2800" b="1">
                <a:sym typeface="+mn-ea"/>
              </a:rPr>
              <a:t>键的键能，</a:t>
            </a:r>
            <a:r>
              <a:rPr lang="zh-CN" altLang="en-US" sz="2800" b="1">
                <a:sym typeface="+mn-ea"/>
              </a:rPr>
              <a:t>比大小。</a:t>
            </a:r>
            <a:endParaRPr lang="zh-CN" altLang="en-US" sz="2800" b="1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36355" y="5967730"/>
            <a:ext cx="1912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前者大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6745"/>
            <a:ext cx="12114530" cy="54717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9090" y="85725"/>
            <a:ext cx="4964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highlight>
                  <a:srgbClr val="FFFF00"/>
                </a:highlight>
              </a:rPr>
              <a:t>二、</a:t>
            </a:r>
            <a:r>
              <a:rPr lang="zh-CN" altLang="en-US" sz="2800" b="1">
                <a:highlight>
                  <a:srgbClr val="FFFF00"/>
                </a:highlight>
              </a:rPr>
              <a:t>共价键</a:t>
            </a:r>
            <a:endParaRPr lang="zh-CN" altLang="en-US" sz="2800" b="1">
              <a:highlight>
                <a:srgbClr val="FFFF00"/>
              </a:highlight>
            </a:endParaRPr>
          </a:p>
          <a:p>
            <a:r>
              <a:rPr lang="en-US" altLang="zh-CN" sz="2800" b="1">
                <a:highlight>
                  <a:srgbClr val="FFFF00"/>
                </a:highlight>
              </a:rPr>
              <a:t>3.</a:t>
            </a:r>
            <a:r>
              <a:rPr lang="zh-CN" altLang="en-US" sz="2800" b="1">
                <a:highlight>
                  <a:srgbClr val="FFFF00"/>
                </a:highlight>
              </a:rPr>
              <a:t>键长（</a:t>
            </a:r>
            <a:r>
              <a:rPr lang="zh-CN" altLang="en-US" sz="2800" b="1">
                <a:highlight>
                  <a:srgbClr val="FFFF00"/>
                </a:highlight>
                <a:sym typeface="+mn-ea"/>
              </a:rPr>
              <a:t>拔河模型</a:t>
            </a:r>
            <a:r>
              <a:rPr lang="zh-CN" altLang="en-US" sz="2800" b="1">
                <a:highlight>
                  <a:srgbClr val="FFFF00"/>
                </a:highlight>
              </a:rPr>
              <a:t>）</a:t>
            </a:r>
            <a:endParaRPr lang="zh-CN" altLang="en-US" sz="2800" b="1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06" name="文本框 3"/>
          <p:cNvSpPr txBox="1"/>
          <p:nvPr/>
        </p:nvSpPr>
        <p:spPr>
          <a:xfrm>
            <a:off x="361315" y="4324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一、化学键</a:t>
            </a:r>
            <a:endParaRPr lang="zh-CN" altLang="en-US" sz="24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3" name="Picture 2" descr="https://timgsa.baidu.com/timg?image&amp;quality=80&amp;size=b9999_10000&amp;sec=1585023827855&amp;di=a9596e54cab876c309dbaf8a6bc36d4f&amp;imgtype=0&amp;src=http%3A%2F%2F5b0988e595225.cdn.sohucs.com%2Fimages%2F20180215%2Fa49b08bf83f4463f8a819fc58af90a8c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75" t="12997"/>
          <a:stretch>
            <a:fillRect/>
          </a:stretch>
        </p:blipFill>
        <p:spPr bwMode="auto">
          <a:xfrm>
            <a:off x="2650490" y="1930400"/>
            <a:ext cx="7460615" cy="3668395"/>
          </a:xfrm>
          <a:prstGeom prst="rect">
            <a:avLst/>
          </a:prstGeom>
          <a:noFill/>
        </p:spPr>
      </p:pic>
      <p:sp>
        <p:nvSpPr>
          <p:cNvPr id="1048607" name="文本框 3"/>
          <p:cNvSpPr txBox="1"/>
          <p:nvPr/>
        </p:nvSpPr>
        <p:spPr>
          <a:xfrm>
            <a:off x="2650490" y="5546090"/>
            <a:ext cx="3853815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金属键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97154" name="Picture 2" descr="https://timgsa.baidu.com/timg?image&amp;quality=80&amp;size=b9999_10000&amp;sec=1585023827855&amp;di=a9596e54cab876c309dbaf8a6bc36d4f&amp;imgtype=0&amp;src=http%3A%2F%2F5b0988e595225.cdn.sohucs.com%2Fimages%2F20180215%2Fa49b08bf83f4463f8a819fc58af90a8c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256" r="115" b="86672"/>
          <a:stretch>
            <a:fillRect/>
          </a:stretch>
        </p:blipFill>
        <p:spPr bwMode="auto">
          <a:xfrm>
            <a:off x="2650490" y="859155"/>
            <a:ext cx="7440295" cy="551180"/>
          </a:xfrm>
          <a:prstGeom prst="rect">
            <a:avLst/>
          </a:prstGeom>
          <a:noFill/>
        </p:spPr>
      </p:pic>
      <p:sp>
        <p:nvSpPr>
          <p:cNvPr id="1048608" name="左大括号 4"/>
          <p:cNvSpPr/>
          <p:nvPr/>
        </p:nvSpPr>
        <p:spPr>
          <a:xfrm>
            <a:off x="2292350" y="1246505"/>
            <a:ext cx="358140" cy="45751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9" name="文本框 5"/>
          <p:cNvSpPr txBox="1"/>
          <p:nvPr/>
        </p:nvSpPr>
        <p:spPr>
          <a:xfrm>
            <a:off x="1713865" y="2951480"/>
            <a:ext cx="406400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化</a:t>
            </a:r>
            <a:endParaRPr lang="zh-CN" altLang="en-US" sz="2400" b="1"/>
          </a:p>
          <a:p>
            <a:r>
              <a:rPr lang="zh-CN" altLang="en-US" sz="2400" b="1"/>
              <a:t>学</a:t>
            </a:r>
            <a:endParaRPr lang="zh-CN" altLang="en-US" sz="2400" b="1"/>
          </a:p>
          <a:p>
            <a:r>
              <a:rPr lang="zh-CN" altLang="en-US" sz="2400" b="1"/>
              <a:t>键</a:t>
            </a:r>
            <a:endParaRPr lang="zh-CN" altLang="en-US" sz="2400" b="1"/>
          </a:p>
        </p:txBody>
      </p:sp>
      <p:cxnSp>
        <p:nvCxnSpPr>
          <p:cNvPr id="3145729" name="直接连接符 6"/>
          <p:cNvCxnSpPr/>
          <p:nvPr/>
        </p:nvCxnSpPr>
        <p:spPr>
          <a:xfrm flipH="1" flipV="1">
            <a:off x="9907905" y="1278255"/>
            <a:ext cx="10160" cy="746760"/>
          </a:xfrm>
          <a:prstGeom prst="lin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8" grpId="0" animBg="1"/>
      <p:bldP spid="10486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/>
      <p:sp>
        <p:nvSpPr>
          <p:cNvPr id="1048612" name="文本框 1"/>
          <p:cNvSpPr txBox="1"/>
          <p:nvPr/>
        </p:nvSpPr>
        <p:spPr>
          <a:xfrm>
            <a:off x="361950" y="872490"/>
            <a:ext cx="11462385" cy="5101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①铵根离子与其他阴离子间形成的为离子键；AlCl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中的化学键为共价键。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6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②σ键和π键的判断：共价单键、双键、三键中均只含1个σ键，双键中含1个π键，三键中含2个π键。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注意：配位键通常也属于共价单键，计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入σ键数目。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60000"/>
              </a:lnSpc>
              <a:buClrTx/>
              <a:buSzTx/>
              <a:buFontTx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③配位键的判断：原子真实形成的化学键个数超过理论上应该形成的化学键个数时，通常含有配位键。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60000"/>
              </a:lnSpc>
              <a:buClrTx/>
              <a:buSzTx/>
              <a:buFontTx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④金属键的判断：金属单质和合金中含有金属键。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60000"/>
              </a:lnSpc>
              <a:buClrTx/>
              <a:buSzTx/>
              <a:buFontTx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⑤用实验方法判断共价化合物和离子化合物：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熔融状态下物质的导电性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共价化合物熔融状态下不发生电离，不能导电；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离子化合物熔融状态下能发生电离，可以导电。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60000"/>
              </a:lnSpc>
              <a:buClrTx/>
              <a:buSzTx/>
              <a:buFontTx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60000"/>
              </a:lnSpc>
              <a:buClrTx/>
              <a:buSzTx/>
              <a:buFontTx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3" name="文本框 3"/>
          <p:cNvSpPr txBox="1"/>
          <p:nvPr/>
        </p:nvSpPr>
        <p:spPr>
          <a:xfrm>
            <a:off x="351790" y="432435"/>
            <a:ext cx="4064000" cy="497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辨析及注意的问题：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/>
      <p:pic>
        <p:nvPicPr>
          <p:cNvPr id="2097155" name="图片 3" descr="IMG_258"/>
          <p:cNvPicPr>
            <a:picLocks noChangeAspect="1"/>
          </p:cNvPicPr>
          <p:nvPr/>
        </p:nvPicPr>
        <p:blipFill>
          <a:blip r:embed="rId1"/>
          <a:srcRect l="5869" t="5304" r="4820" b="15618"/>
          <a:stretch>
            <a:fillRect/>
          </a:stretch>
        </p:blipFill>
        <p:spPr>
          <a:xfrm>
            <a:off x="252730" y="152400"/>
            <a:ext cx="11448415" cy="570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817245"/>
            <a:ext cx="10610850" cy="6026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6845" y="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highlight>
                  <a:srgbClr val="FFFF00"/>
                </a:highlight>
              </a:rPr>
              <a:t>二、</a:t>
            </a:r>
            <a:r>
              <a:rPr lang="zh-CN" altLang="en-US" sz="2800" b="1">
                <a:highlight>
                  <a:srgbClr val="FFFF00"/>
                </a:highlight>
              </a:rPr>
              <a:t>共价键</a:t>
            </a:r>
            <a:endParaRPr lang="zh-CN" altLang="en-US" sz="2800" b="1">
              <a:highlight>
                <a:srgbClr val="FFFF00"/>
              </a:highlight>
            </a:endParaRPr>
          </a:p>
          <a:p>
            <a:r>
              <a:rPr lang="en-US" altLang="zh-CN" sz="2800" b="1">
                <a:highlight>
                  <a:srgbClr val="FFFF00"/>
                </a:highlight>
              </a:rPr>
              <a:t>1.</a:t>
            </a:r>
            <a:r>
              <a:rPr lang="zh-CN" altLang="en-US" sz="2800" b="1">
                <a:highlight>
                  <a:srgbClr val="FFFF00"/>
                </a:highlight>
              </a:rPr>
              <a:t>键角（</a:t>
            </a:r>
            <a:r>
              <a:rPr lang="zh-CN" altLang="en-US" sz="2800" b="1">
                <a:highlight>
                  <a:srgbClr val="FFFF00"/>
                </a:highlight>
                <a:sym typeface="+mn-ea"/>
              </a:rPr>
              <a:t>比较方法</a:t>
            </a:r>
            <a:r>
              <a:rPr lang="zh-CN" altLang="en-US" sz="2800" b="1">
                <a:highlight>
                  <a:srgbClr val="FFFF00"/>
                </a:highlight>
              </a:rPr>
              <a:t>）</a:t>
            </a:r>
            <a:endParaRPr lang="zh-CN" altLang="en-US" sz="2800" b="1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" y="770255"/>
            <a:ext cx="11656060" cy="516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80010"/>
            <a:ext cx="11097895" cy="61607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160" y="800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例题：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28845" y="4646930"/>
            <a:ext cx="1522730" cy="481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53310" y="4099560"/>
            <a:ext cx="1522730" cy="481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558145" y="5535295"/>
            <a:ext cx="1522730" cy="481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448310"/>
            <a:ext cx="11835765" cy="3497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160" y="800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例题：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594975" y="908050"/>
            <a:ext cx="1522730" cy="853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41119" b="36809"/>
          <a:stretch>
            <a:fillRect/>
          </a:stretch>
        </p:blipFill>
        <p:spPr>
          <a:xfrm>
            <a:off x="758190" y="131445"/>
            <a:ext cx="10872470" cy="2308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2734945"/>
            <a:ext cx="11626850" cy="34093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9090" y="8572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highlight>
                  <a:srgbClr val="FFFF00"/>
                </a:highlight>
              </a:rPr>
              <a:t>二、</a:t>
            </a:r>
            <a:r>
              <a:rPr lang="zh-CN" altLang="en-US" sz="2800" b="1">
                <a:highlight>
                  <a:srgbClr val="FFFF00"/>
                </a:highlight>
              </a:rPr>
              <a:t>共价键</a:t>
            </a:r>
            <a:endParaRPr lang="zh-CN" altLang="en-US" sz="2800" b="1">
              <a:highlight>
                <a:srgbClr val="FFFF00"/>
              </a:highlight>
            </a:endParaRPr>
          </a:p>
          <a:p>
            <a:r>
              <a:rPr lang="en-US" altLang="zh-CN" sz="2800" b="1">
                <a:highlight>
                  <a:srgbClr val="FFFF00"/>
                </a:highlight>
              </a:rPr>
              <a:t>2.</a:t>
            </a:r>
            <a:r>
              <a:rPr lang="zh-CN" altLang="en-US" sz="2800" b="1">
                <a:highlight>
                  <a:srgbClr val="FFFF00"/>
                </a:highlight>
              </a:rPr>
              <a:t>键</a:t>
            </a:r>
            <a:r>
              <a:rPr lang="zh-CN" altLang="en-US" sz="2800" b="1">
                <a:highlight>
                  <a:srgbClr val="FFFF00"/>
                </a:highlight>
              </a:rPr>
              <a:t>能（</a:t>
            </a:r>
            <a:r>
              <a:rPr lang="zh-CN" altLang="en-US" sz="2800" b="1">
                <a:highlight>
                  <a:srgbClr val="FFFF00"/>
                </a:highlight>
                <a:sym typeface="+mn-ea"/>
              </a:rPr>
              <a:t>比较方法</a:t>
            </a:r>
            <a:r>
              <a:rPr lang="zh-CN" altLang="en-US" sz="2800" b="1">
                <a:highlight>
                  <a:srgbClr val="FFFF00"/>
                </a:highlight>
              </a:rPr>
              <a:t>）</a:t>
            </a:r>
            <a:endParaRPr lang="zh-CN" altLang="en-US" sz="2800" b="1"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530" y="76835"/>
            <a:ext cx="3577590" cy="62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145" y="2354580"/>
            <a:ext cx="6155690" cy="405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9850" y="11474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AS_UNIQUEID" val="172"/>
</p:tagLst>
</file>

<file path=ppt/tags/tag2.xml><?xml version="1.0" encoding="utf-8"?>
<p:tagLst xmlns:p="http://schemas.openxmlformats.org/presentationml/2006/main">
  <p:tag name="AS_UNIQUEID" val="172"/>
</p:tagLst>
</file>

<file path=ppt/tags/tag3.xml><?xml version="1.0" encoding="utf-8"?>
<p:tagLst xmlns:p="http://schemas.openxmlformats.org/presentationml/2006/main">
  <p:tag name="commondata" val="eyJoZGlkIjoiMDIzZmE2OGVlOTc4ODRhZTFhNDU5Nzg1NjY4MTBhZT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WPS 演示</Application>
  <PresentationFormat>宽屏</PresentationFormat>
  <Paragraphs>52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微软雅黑</vt:lpstr>
      <vt:lpstr>Calibri</vt:lpstr>
      <vt:lpstr>Arial Unicode MS</vt:lpstr>
      <vt:lpstr>NEU-BZ</vt:lpstr>
      <vt:lpstr>Segoe Print</vt:lpstr>
      <vt:lpstr>Times New Roman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WPS_1528198203</cp:lastModifiedBy>
  <cp:revision>72</cp:revision>
  <dcterms:created xsi:type="dcterms:W3CDTF">2023-08-09T12:44:00Z</dcterms:created>
  <dcterms:modified xsi:type="dcterms:W3CDTF">2024-06-25T08:02:32Z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3EF179CBFFDF4A43A96C618C31B1B018_12</vt:lpwstr>
  </property>
  <property fmtid="{D5CDD505-2E9C-101B-9397-08002B2CF9AE}" pid="3" name="KSOProductBuildVer">
    <vt:lpwstr>2052-12.1.0.16929</vt:lpwstr>
  </property>
</Properties>
</file>