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3"/>
  </p:sldMasterIdLst>
  <p:notesMasterIdLst>
    <p:notesMasterId r:id="rId5"/>
  </p:notesMasterIdLst>
  <p:sldIdLst>
    <p:sldId id="260" r:id="rId4"/>
    <p:sldId id="286" r:id="rId6"/>
    <p:sldId id="261" r:id="rId7"/>
    <p:sldId id="272" r:id="rId8"/>
    <p:sldId id="292" r:id="rId9"/>
    <p:sldId id="275" r:id="rId10"/>
    <p:sldId id="293" r:id="rId11"/>
    <p:sldId id="294" r:id="rId12"/>
    <p:sldId id="287" r:id="rId13"/>
    <p:sldId id="282" r:id="rId14"/>
    <p:sldId id="289" r:id="rId15"/>
    <p:sldId id="288" r:id="rId16"/>
    <p:sldId id="283" r:id="rId17"/>
    <p:sldId id="290" r:id="rId18"/>
    <p:sldId id="291" r:id="rId19"/>
    <p:sldId id="284" r:id="rId20"/>
    <p:sldId id="285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exin?subject=chemistry#pid=6854dfc468e51442c41025f2#tid=685a69453bc5f20008f840a9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exin?subject=chemistry#pid=6854dfc468e51442c41025f2#tid=685a69453bc5f20008f840a9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1_1#7751d919f?vop=1&amp;pid=aa4ad3ac5&amp;color=0,0,0&amp;vtp=1&amp;bt=1&amp;bbb=1&amp;hb=1"/>
              <p:cNvSpPr/>
              <p:nvPr/>
            </p:nvSpPr>
            <p:spPr>
              <a:xfrm>
                <a:off x="425704" y="456430"/>
                <a:ext cx="10899648" cy="927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［浙江2025年1月·15，3分］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℃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的电离常数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11</m:t>
                        </m:r>
                      </m:sup>
                    </m:sSup>
                  </m:oMath>
                </a14:m>
                <a:r>
                  <a:rPr lang="zh-CN" altLang="en-US" sz="2000" b="0" i="0" kern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sp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下列描述不正确的是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" name="QC_5_BD.1_1#7751d919f?vop=1&amp;pid=aa4ad3ac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4" y="456430"/>
                <a:ext cx="10899648" cy="927100"/>
              </a:xfrm>
              <a:prstGeom prst="rect">
                <a:avLst/>
              </a:prstGeom>
              <a:blipFill rotWithShape="1">
                <a:blip r:embed="rId1"/>
                <a:stretch>
                  <a:fillRect l="-2" t="-54" r="1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2_1#7751d919f.bracket?vop=1&amp;pid=aa4ad3ac5&amp;color=0,0,0&amp;vpa=1&amp;vtp=1"/>
          <p:cNvSpPr/>
          <p:nvPr/>
        </p:nvSpPr>
        <p:spPr>
          <a:xfrm>
            <a:off x="8422259" y="1500052"/>
            <a:ext cx="311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D</a:t>
            </a: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1_2#7751d919f.choices?vop=1&amp;pid=aa4ad3ac5&amp;color=0,0,0&amp;vtp=1&amp;bbb=1"/>
              <p:cNvSpPr/>
              <p:nvPr/>
            </p:nvSpPr>
            <p:spPr>
              <a:xfrm>
                <a:off x="649224" y="2015164"/>
                <a:ext cx="10899648" cy="1968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 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 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 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NaHCO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溶液中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w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4" name="QC_5_BD.1_2#7751d919f.choices?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2015164"/>
                <a:ext cx="10899648" cy="1968500"/>
              </a:xfrm>
              <a:prstGeom prst="rect">
                <a:avLst/>
              </a:prstGeom>
              <a:blipFill rotWithShape="1">
                <a:blip r:embed="rId2"/>
                <a:stretch>
                  <a:fillRect l="-2" t="-16" r="1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12_1#18c130255?htil=4&amp;vop=1&amp;pid=8141d3ecb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3995" y="989330"/>
            <a:ext cx="3709035" cy="26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12_2#18c130255?htil=4&amp;sp=1&amp;vop=1&amp;pid=8141d3ecb&amp;color=0,0,0&amp;vtp=1&amp;bt=1&amp;bbb=1&amp;hb=1&amp;hs=1"/>
              <p:cNvSpPr/>
              <p:nvPr/>
            </p:nvSpPr>
            <p:spPr>
              <a:xfrm>
                <a:off x="190754" y="425950"/>
                <a:ext cx="7488936" cy="1968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［山东日照2025一模］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室温下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，含有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溶液和含有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MSO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，两份溶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液中的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pM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pM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以及含碳微粒分布分数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𝛿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𝛿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变化关系如图所示。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QC_5_BD.12_2#18c130255?htil=4&amp;sp=1&amp;vop=1&amp;pid=8141d3ec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54" y="425950"/>
                <a:ext cx="7488936" cy="1968500"/>
              </a:xfrm>
              <a:prstGeom prst="rect">
                <a:avLst/>
              </a:prstGeom>
              <a:blipFill rotWithShape="1">
                <a:blip r:embed="rId2"/>
                <a:stretch>
                  <a:fillRect l="-3" t="-25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12_3#18c130255?htil=4&amp;vop=1&amp;pid=8141d3ecb&amp;color=0,0,0&amp;vtp=1&amp;bbb=1"/>
              <p:cNvSpPr/>
              <p:nvPr/>
            </p:nvSpPr>
            <p:spPr>
              <a:xfrm>
                <a:off x="496189" y="2738112"/>
                <a:ext cx="10899648" cy="520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已知：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①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不水解；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②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4" name="QC_5_BD.12_3#18c130255?htil=4&amp;vop=1&amp;pid=8141d3ec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9" y="2738112"/>
                <a:ext cx="10899648" cy="520700"/>
              </a:xfrm>
              <a:prstGeom prst="rect">
                <a:avLst/>
              </a:prstGeom>
              <a:blipFill rotWithShape="1">
                <a:blip r:embed="rId3"/>
                <a:stretch>
                  <a:fillRect l="-2" t="-120" r="1" b="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BD.12_4#18c130255?htil=4&amp;vop=1&amp;pid=8141d3ecb&amp;color=0,0,0&amp;vtp=1&amp;bbb=1&amp;hs=1"/>
          <p:cNvSpPr/>
          <p:nvPr/>
        </p:nvSpPr>
        <p:spPr>
          <a:xfrm>
            <a:off x="649224" y="3744576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下列说法错误的是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0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000" dirty="0"/>
          </a:p>
        </p:txBody>
      </p:sp>
      <p:sp>
        <p:nvSpPr>
          <p:cNvPr id="6" name="QC_5_AN.13_1#18c130255.bracket?vop=1&amp;pid=8141d3ecb&amp;color=0,0,0&amp;vpa=4&amp;vtp=1"/>
          <p:cNvSpPr/>
          <p:nvPr/>
        </p:nvSpPr>
        <p:spPr>
          <a:xfrm>
            <a:off x="2915256" y="3731326"/>
            <a:ext cx="311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D</a:t>
            </a: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5_BD.12_5#18c130255.choices?htil=4&amp;vop=1&amp;pid=8141d3ecb&amp;color=0,0,0&amp;vtp=1&amp;bbb=1"/>
              <p:cNvSpPr/>
              <p:nvPr/>
            </p:nvSpPr>
            <p:spPr>
              <a:xfrm>
                <a:off x="643128" y="4237646"/>
                <a:ext cx="10899648" cy="1866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A.曲线②表示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的变化曲线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B.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97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MSO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)⇌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aq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)+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aq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sp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的数量级为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D.若将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溶液的浓度变为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，则曲线①②的交点将出现在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点右侧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7" name="QC_5_BD.12_5#18c130255.choices?htil=4&amp;vop=1&amp;pid=8141d3ec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" y="4237646"/>
                <a:ext cx="10899648" cy="1866900"/>
              </a:xfrm>
              <a:prstGeom prst="rect">
                <a:avLst/>
              </a:prstGeom>
              <a:blipFill rotWithShape="1">
                <a:blip r:embed="rId4"/>
                <a:stretch>
                  <a:fillRect l="-5" t="-16" r="3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12_1#18c130255?htil=4&amp;vop=1&amp;pid=8141d3ecb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3995" y="989330"/>
            <a:ext cx="3709035" cy="26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12_2#18c130255?htil=4&amp;sp=1&amp;vop=1&amp;pid=8141d3ecb&amp;color=0,0,0&amp;vtp=1&amp;bt=1&amp;bbb=1&amp;hb=1&amp;hs=1"/>
              <p:cNvSpPr/>
              <p:nvPr/>
            </p:nvSpPr>
            <p:spPr>
              <a:xfrm>
                <a:off x="190754" y="425950"/>
                <a:ext cx="7488936" cy="1968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［山东日照2025一模］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室温下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，含有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溶液和含有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MSO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，两份溶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液中的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pM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pM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以及含碳微粒分布分数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𝛿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𝛿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变化关系如图所示。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QC_5_BD.12_2#18c130255?htil=4&amp;sp=1&amp;vop=1&amp;pid=8141d3ec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54" y="425950"/>
                <a:ext cx="7488936" cy="1968500"/>
              </a:xfrm>
              <a:prstGeom prst="rect">
                <a:avLst/>
              </a:prstGeom>
              <a:blipFill rotWithShape="1">
                <a:blip r:embed="rId2"/>
                <a:stretch>
                  <a:fillRect l="-3" t="-25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12_3#18c130255?htil=4&amp;vop=1&amp;pid=8141d3ecb&amp;color=0,0,0&amp;vtp=1&amp;bbb=1"/>
              <p:cNvSpPr/>
              <p:nvPr/>
            </p:nvSpPr>
            <p:spPr>
              <a:xfrm>
                <a:off x="496189" y="2738112"/>
                <a:ext cx="10899648" cy="520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已知：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①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不水解；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②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4" name="QC_5_BD.12_3#18c130255?htil=4&amp;vop=1&amp;pid=8141d3ec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9" y="2738112"/>
                <a:ext cx="10899648" cy="520700"/>
              </a:xfrm>
              <a:prstGeom prst="rect">
                <a:avLst/>
              </a:prstGeom>
              <a:blipFill rotWithShape="1">
                <a:blip r:embed="rId3"/>
                <a:stretch>
                  <a:fillRect l="-2" t="-120" r="1" b="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BD.12_4#18c130255?htil=4&amp;vop=1&amp;pid=8141d3ecb&amp;color=0,0,0&amp;vtp=1&amp;bbb=1&amp;hs=1"/>
          <p:cNvSpPr/>
          <p:nvPr/>
        </p:nvSpPr>
        <p:spPr>
          <a:xfrm>
            <a:off x="649224" y="3744576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下列说法错误的是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(</a:t>
            </a:r>
            <a:r>
              <a:rPr lang="en-US" altLang="zh-CN" sz="20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000" dirty="0"/>
          </a:p>
        </p:txBody>
      </p:sp>
      <p:sp>
        <p:nvSpPr>
          <p:cNvPr id="6" name="QC_5_AN.13_1#18c130255.bracket?vop=1&amp;pid=8141d3ecb&amp;color=0,0,0&amp;vpa=4&amp;vtp=1"/>
          <p:cNvSpPr/>
          <p:nvPr/>
        </p:nvSpPr>
        <p:spPr>
          <a:xfrm>
            <a:off x="2915256" y="3731326"/>
            <a:ext cx="311150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D</a:t>
            </a:r>
            <a:endParaRPr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5_BD.12_5#18c130255.choices?htil=4&amp;vop=1&amp;pid=8141d3ecb&amp;color=0,0,0&amp;vtp=1&amp;bbb=1"/>
              <p:cNvSpPr/>
              <p:nvPr/>
            </p:nvSpPr>
            <p:spPr>
              <a:xfrm>
                <a:off x="643128" y="4237646"/>
                <a:ext cx="10899648" cy="1866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A.曲线②表示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的变化曲线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B.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97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MSO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)⇌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aq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)+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aq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sp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的数量级为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D.若将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溶液的浓度变为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，则曲线①②的交点将出现在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点右侧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7" name="QC_5_BD.12_5#18c130255.choices?htil=4&amp;vop=1&amp;pid=8141d3ec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" y="4237646"/>
                <a:ext cx="10899648" cy="1866900"/>
              </a:xfrm>
              <a:prstGeom prst="rect">
                <a:avLst/>
              </a:prstGeom>
              <a:blipFill rotWithShape="1">
                <a:blip r:embed="rId4"/>
                <a:stretch>
                  <a:fillRect l="-5" t="-16" r="3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16_1#5e514cc32?sp=1&amp;vop=1&amp;pid=8141d3ecb&amp;color=0,0,0&amp;vtp=1&amp;bt=1&amp;bbb=1&amp;hb=1"/>
              <p:cNvSpPr/>
              <p:nvPr/>
            </p:nvSpPr>
            <p:spPr>
              <a:xfrm>
                <a:off x="414274" y="338955"/>
                <a:ext cx="10899648" cy="1498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［山东烟台、德州、东营2025一模］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（双选）室温下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NaOH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调节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以及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的变化如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图所示（已知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是二元强酸）。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" name="QC_5_BD.16_1#5e514cc32?sp=1&amp;vop=1&amp;pid=8141d3ec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4" y="338955"/>
                <a:ext cx="10899648" cy="1498600"/>
              </a:xfrm>
              <a:prstGeom prst="rect">
                <a:avLst/>
              </a:prstGeom>
              <a:blipFill rotWithShape="1">
                <a:blip r:embed="rId1"/>
                <a:stretch>
                  <a:fillRect l="-2" t="-33" r="1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17_1#5e514cc32.bracket?vop=1&amp;pid=8141d3ecb&amp;color=0,0,0&amp;vpa=5&amp;vtp=1&amp;bbb=1"/>
          <p:cNvSpPr/>
          <p:nvPr/>
        </p:nvSpPr>
        <p:spPr>
          <a:xfrm>
            <a:off x="7153085" y="2121400"/>
            <a:ext cx="438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CD</a:t>
            </a:r>
            <a:endParaRPr lang="en-US" altLang="zh-CN" sz="2000" dirty="0"/>
          </a:p>
        </p:txBody>
      </p:sp>
      <p:pic>
        <p:nvPicPr>
          <p:cNvPr id="4" name="QC_5_BD.16_2#5e514cc32?htil=5&amp;vop=1&amp;pid=8141d3ec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7795" y="2121535"/>
            <a:ext cx="5259705" cy="37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16_3#5e514cc32.choices?htil=5&amp;vop=1&amp;pid=8141d3ecb&amp;color=0,0,0&amp;vtp=1&amp;bbb=1&amp;hb=1"/>
              <p:cNvSpPr/>
              <p:nvPr/>
            </p:nvSpPr>
            <p:spPr>
              <a:xfrm>
                <a:off x="414274" y="2244717"/>
                <a:ext cx="6775704" cy="2578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A.Ⅱ表示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.溶液中存在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76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点溶液中存在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)&lt;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溶液中存在平衡：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7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，其平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衡常数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5" name="QC_5_BD.16_3#5e514cc32.choices?htil=5&amp;vop=1&amp;pid=8141d3ec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4" y="2244717"/>
                <a:ext cx="6775704" cy="2578100"/>
              </a:xfrm>
              <a:prstGeom prst="rect">
                <a:avLst/>
              </a:prstGeom>
              <a:blipFill rotWithShape="1">
                <a:blip r:embed="rId3"/>
                <a:stretch>
                  <a:fillRect l="-4" t="-24" r="7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16_1#5e514cc32?sp=1&amp;vop=1&amp;pid=8141d3ecb&amp;color=0,0,0&amp;vtp=1&amp;bt=1&amp;bbb=1&amp;hb=1"/>
              <p:cNvSpPr/>
              <p:nvPr/>
            </p:nvSpPr>
            <p:spPr>
              <a:xfrm>
                <a:off x="414274" y="338955"/>
                <a:ext cx="10899648" cy="1498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［山东烟台、德州、东营2025一模］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（双选）室温下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NaOH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调节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以及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的变化如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图所示（已知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是二元强酸）。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" name="QC_5_BD.16_1#5e514cc32?sp=1&amp;vop=1&amp;pid=8141d3ec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4" y="338955"/>
                <a:ext cx="10899648" cy="1498600"/>
              </a:xfrm>
              <a:prstGeom prst="rect">
                <a:avLst/>
              </a:prstGeom>
              <a:blipFill rotWithShape="1">
                <a:blip r:embed="rId1"/>
                <a:stretch>
                  <a:fillRect l="-2" t="-33" r="1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17_1#5e514cc32.bracket?vop=1&amp;pid=8141d3ecb&amp;color=0,0,0&amp;vpa=5&amp;vtp=1&amp;bbb=1"/>
          <p:cNvSpPr/>
          <p:nvPr/>
        </p:nvSpPr>
        <p:spPr>
          <a:xfrm>
            <a:off x="7153085" y="2121400"/>
            <a:ext cx="43815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6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CD</a:t>
            </a:r>
            <a:endParaRPr lang="en-US" altLang="zh-CN" sz="2000" dirty="0"/>
          </a:p>
        </p:txBody>
      </p:sp>
      <p:pic>
        <p:nvPicPr>
          <p:cNvPr id="4" name="QC_5_BD.16_2#5e514cc32?htil=5&amp;vop=1&amp;pid=8141d3ec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7795" y="2121535"/>
            <a:ext cx="5259705" cy="37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16_3#5e514cc32.choices?htil=5&amp;vop=1&amp;pid=8141d3ecb&amp;color=0,0,0&amp;vtp=1&amp;bbb=1&amp;hb=1"/>
              <p:cNvSpPr/>
              <p:nvPr/>
            </p:nvSpPr>
            <p:spPr>
              <a:xfrm>
                <a:off x="414274" y="2244717"/>
                <a:ext cx="6775704" cy="2578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A.Ⅱ表示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.溶液中存在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76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点溶液中存在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)&lt;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Cr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溶液中存在平衡：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7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CrO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，其平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衡常数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5" name="QC_5_BD.16_3#5e514cc32.choices?htil=5&amp;vop=1&amp;pid=8141d3ec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4" y="2244717"/>
                <a:ext cx="6775704" cy="2578100"/>
              </a:xfrm>
              <a:prstGeom prst="rect">
                <a:avLst/>
              </a:prstGeom>
              <a:blipFill rotWithShape="1">
                <a:blip r:embed="rId3"/>
                <a:stretch>
                  <a:fillRect l="-4" t="-24" r="7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28_1#6f4cf4199?htil=8&amp;vop=1&amp;pid=8141d3ecb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7020" y="363220"/>
            <a:ext cx="3785235" cy="34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28_2#6f4cf4199?htil=8&amp;sp=1&amp;vop=1&amp;pid=8141d3ecb&amp;color=0,0,0&amp;vtp=1&amp;bt=1&amp;bbb=1&amp;hb=1&amp;hs=1"/>
              <p:cNvSpPr/>
              <p:nvPr/>
            </p:nvSpPr>
            <p:spPr>
              <a:xfrm>
                <a:off x="308229" y="363085"/>
                <a:ext cx="7598664" cy="2540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8.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［山东青岛2025一模］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 ℃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，向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AgBr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悬浊液（含足量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AgBr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固体）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Na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固体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，发生反应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Ag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⇌[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⇌[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关系如图所示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代表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Br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代表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Ag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{[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Ag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{[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。已知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sp</m:t>
                        </m:r>
                      </m:sub>
                    </m:sSub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AgBr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下列说法错误的是(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C_5_BD.28_2#6f4cf4199?htil=8&amp;sp=1&amp;vop=1&amp;pid=8141d3ec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9" y="363085"/>
                <a:ext cx="7598664" cy="2540000"/>
              </a:xfrm>
              <a:prstGeom prst="rect">
                <a:avLst/>
              </a:prstGeom>
              <a:blipFill rotWithShape="1">
                <a:blip r:embed="rId2"/>
                <a:stretch>
                  <a:fillRect l="-3" t="-20" r="-394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28_3#6f4cf4199.choices?vop=1&amp;pid=8141d3ecb&amp;color=0,0,0&amp;vtp=1&amp;bbb=1&amp;hs=1"/>
              <p:cNvSpPr/>
              <p:nvPr/>
            </p:nvSpPr>
            <p:spPr>
              <a:xfrm>
                <a:off x="437769" y="3429119"/>
                <a:ext cx="10899648" cy="1866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35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AgBr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aq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)⇌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Ag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aq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)+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Br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aq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的平衡常数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𝐾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{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]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}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)+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{[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Ag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]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}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)=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{[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Ag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]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}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Br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)&gt;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)&gt;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{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]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}&gt;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5" name="QC_5_BD.28_3#6f4cf4199.choices?vop=1&amp;pid=8141d3ecb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9" y="3429119"/>
                <a:ext cx="10899648" cy="1866900"/>
              </a:xfrm>
              <a:prstGeom prst="rect">
                <a:avLst/>
              </a:prstGeom>
              <a:blipFill rotWithShape="1">
                <a:blip r:embed="rId3"/>
                <a:stretch>
                  <a:fillRect l="-2" t="-6" r="1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EX.30_1#6f4cf4199?vop=1&amp;vop=1&amp;pid=8141d3ecb&amp;color=0,0,0&amp;vtp=1&amp;bt=1&amp;bbb=1&amp;hb=1"/>
              <p:cNvSpPr/>
              <p:nvPr/>
            </p:nvSpPr>
            <p:spPr>
              <a:xfrm>
                <a:off x="667639" y="398010"/>
                <a:ext cx="10899648" cy="1485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要点图解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溴化银的饱和溶液中溴离子浓度和银离子浓度相等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，向饱和溶液中滴加硫代硫酸钠溶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液时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，溶液中银离子浓度减小、溴离子浓度增大，溴化银与硫代硫酸钠溶液开始反应时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，溴化银</a:t>
                </a:r>
                <a:endParaRPr lang="en-US" altLang="zh-CN" sz="20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主要转化为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Ag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)]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，故开始溶液中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𝑐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Ag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𝑐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{[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Ag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g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𝑐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{[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Ag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]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" name="QC_5_EX.30_1#6f4cf4199?vop=1&amp;vop=1&amp;pid=8141d3ec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39" y="398010"/>
                <a:ext cx="10899648" cy="1485900"/>
              </a:xfrm>
              <a:prstGeom prst="rect">
                <a:avLst/>
              </a:prstGeom>
              <a:blipFill rotWithShape="1">
                <a:blip r:embed="rId1"/>
                <a:stretch>
                  <a:fillRect l="-2" t="-34" r="1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EX.30_2#6f4cf4199?vop=1&amp;vop=1&amp;pid=8141d3ec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385" y="2077085"/>
            <a:ext cx="5128895" cy="36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3_1#7751d919f?vop=1&amp;vop=1&amp;pid=aa4ad3ac5&amp;color=0,0,0&amp;vtp=1&amp;bt=1&amp;bbb=1&amp;hb=1"/>
              <p:cNvSpPr/>
              <p:nvPr/>
            </p:nvSpPr>
            <p:spPr>
              <a:xfrm>
                <a:off x="649224" y="1078992"/>
                <a:ext cx="10899648" cy="4381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【解析</a:t>
                </a:r>
                <a:r>
                  <a:rPr lang="en-US" altLang="zh-CN" sz="20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】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该反应为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HCO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的水解反应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，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则水解常数</a:t>
                </a:r>
                <a:endParaRPr lang="en-US" altLang="zh-CN" sz="2000" b="0" i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OH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OH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w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14</m:t>
                            </m:r>
                          </m:sup>
                        </m:sSup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4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5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，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A正确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；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该反应的平衡常</a:t>
                </a:r>
                <a:endParaRPr lang="en-US" altLang="zh-CN" sz="2000" b="0" i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数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4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7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11</m:t>
                            </m:r>
                          </m:sup>
                        </m:sSup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4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5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，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B正确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；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该反应的平</a:t>
                </a:r>
                <a:endParaRPr lang="en-US" altLang="zh-CN" sz="2000" b="0" i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衡常数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Ca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Ca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sp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CaCO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4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7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11</m:t>
                            </m:r>
                          </m:sup>
                        </m:sSup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3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4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4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，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C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正确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；</a:t>
                </a:r>
                <a:endParaRPr lang="en-US" altLang="zh-CN" sz="2000" b="0" i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可采用逆推的方法，</a:t>
                </a:r>
                <a:endParaRPr lang="en-US" altLang="zh-CN" sz="2000" b="0" i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83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w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⋅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HCO</m:t>
                                    </m:r>
                                  </m:e>
                                  <m:sub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CO</m:t>
                                    </m:r>
                                  </m:e>
                                  <m:sub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×[</m:t>
                        </m:r>
                        <m:f>
                          <m:f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CO</m:t>
                                    </m:r>
                                  </m:e>
                                  <m:sub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2</m:t>
                                    </m:r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⋅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HCO</m:t>
                                    </m:r>
                                  </m:e>
                                  <m:sub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×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⋅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OH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]</m:t>
                        </m:r>
                      </m:num>
                      <m:den>
                        <m:f>
                          <m:f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⋅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HCO</m:t>
                                    </m:r>
                                  </m:e>
                                  <m:sub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CO</m:t>
                                    </m:r>
                                  </m:e>
                                  <m:sub>
                                    <m:r>
                                      <a:rPr lang="en-US" altLang="zh-CN" sz="20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宋体" panose="02010600030101010101" pitchFamily="34" charset="-12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×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OH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，由于</a:t>
                </a:r>
                <a:endParaRPr lang="en-US" altLang="zh-CN" sz="2000" b="0" i="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+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CO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+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OH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w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a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HCO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宋体" panose="02010600030101010101" pitchFamily="34" charset="-12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𝑐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34" charset="-12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，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D错误。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" name="QC_5_AS.3_1#7751d919f?vop=1&amp;vop=1&amp;pid=aa4ad3ac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1078992"/>
                <a:ext cx="10899648" cy="4381500"/>
              </a:xfrm>
              <a:prstGeom prst="rect">
                <a:avLst/>
              </a:prstGeom>
              <a:blipFill rotWithShape="1">
                <a:blip r:embed="rId1"/>
                <a:stretch>
                  <a:fillRect l="-2" t="-3" r="1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16_1#67fb4df29?htil=4&amp;vop=1&amp;pid=aa4ad3ac5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4690" y="1467485"/>
            <a:ext cx="3345815" cy="43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16_2#67fb4df29?htil=4&amp;sp=1&amp;vop=1&amp;pid=aa4ad3ac5&amp;color=0,0,0&amp;vtp=1&amp;bt=1&amp;bbb=1&amp;hb=1"/>
              <p:cNvSpPr/>
              <p:nvPr/>
            </p:nvSpPr>
            <p:spPr>
              <a:xfrm>
                <a:off x="284099" y="268470"/>
                <a:ext cx="8348472" cy="1854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［山东泰安2025一模］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室温下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向含有足量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CaC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的悬浊液中通入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HCl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气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体来调节体系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。平衡时，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mol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的变化如图所示</a:t>
                </a:r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zh-CN" altLang="en-US" sz="2000" b="0" i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zh-CN" altLang="en-US" sz="2000" b="0" i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Ca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物质的溶解度以物质的量浓度表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示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sp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下列说法错误的是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QC_5_BD.16_2#67fb4df29?htil=4&amp;sp=1&amp;vop=1&amp;pid=aa4ad3ac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99" y="268470"/>
                <a:ext cx="8348472" cy="1854200"/>
              </a:xfrm>
              <a:prstGeom prst="rect">
                <a:avLst/>
              </a:prstGeom>
              <a:blipFill rotWithShape="1">
                <a:blip r:embed="rId2"/>
                <a:stretch>
                  <a:fillRect l="-3" t="-27" r="5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16_3#67fb4df29.choices?htil=4&amp;vop=1&amp;pid=aa4ad3ac5&amp;color=0,0,0&amp;vtp=1&amp;bbb=1"/>
              <p:cNvSpPr/>
              <p:nvPr/>
            </p:nvSpPr>
            <p:spPr>
              <a:xfrm>
                <a:off x="649224" y="2937374"/>
                <a:ext cx="8348472" cy="1866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变化的为曲线Ⅳ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53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27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CaC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的溶解度约为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点时，溶液中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Cl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5" name="QC_5_BD.16_3#67fb4df29.choices?htil=4&amp;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2937374"/>
                <a:ext cx="8348472" cy="1866900"/>
              </a:xfrm>
              <a:prstGeom prst="rect">
                <a:avLst/>
              </a:prstGeom>
              <a:blipFill rotWithShape="1">
                <a:blip r:embed="rId3"/>
                <a:stretch>
                  <a:fillRect l="-3" t="-27" r="5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16_1#67fb4df29?htil=4&amp;vop=1&amp;pid=aa4ad3ac5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4690" y="1467485"/>
            <a:ext cx="3345815" cy="43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16_2#67fb4df29?htil=4&amp;sp=1&amp;vop=1&amp;pid=aa4ad3ac5&amp;color=0,0,0&amp;vtp=1&amp;bt=1&amp;bbb=1&amp;hb=1"/>
              <p:cNvSpPr/>
              <p:nvPr/>
            </p:nvSpPr>
            <p:spPr>
              <a:xfrm>
                <a:off x="284099" y="268470"/>
                <a:ext cx="8348472" cy="1854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［山东泰安2025一模］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室温下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向含有足量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CaC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的悬浊液中通入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HCl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气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体来调节体系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。平衡时，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mol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的变化如图所示</a:t>
                </a:r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zh-CN" altLang="en-US" sz="2000" b="0" i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zh-CN" altLang="en-US" sz="2000" b="0" i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Ca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bSup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物质的溶解度以物质的量浓度表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示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sp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下列说法错误的是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QC_5_BD.16_2#67fb4df29?htil=4&amp;sp=1&amp;vop=1&amp;pid=aa4ad3ac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99" y="268470"/>
                <a:ext cx="8348472" cy="1854200"/>
              </a:xfrm>
              <a:prstGeom prst="rect">
                <a:avLst/>
              </a:prstGeom>
              <a:blipFill rotWithShape="1">
                <a:blip r:embed="rId2"/>
                <a:stretch>
                  <a:fillRect l="-3" t="-27" r="5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16_3#67fb4df29.choices?htil=4&amp;vop=1&amp;pid=aa4ad3ac5&amp;color=0,0,0&amp;vtp=1&amp;bbb=1"/>
              <p:cNvSpPr/>
              <p:nvPr/>
            </p:nvSpPr>
            <p:spPr>
              <a:xfrm>
                <a:off x="649224" y="2937374"/>
                <a:ext cx="8348472" cy="1866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A.表示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lg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变化的为曲线Ⅳ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CaC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𝐾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53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27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CaC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O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的溶解度约为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45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点时，溶液中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Cl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5" name="QC_5_BD.16_3#67fb4df29.choices?htil=4&amp;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2937374"/>
                <a:ext cx="8348472" cy="1866900"/>
              </a:xfrm>
              <a:prstGeom prst="rect">
                <a:avLst/>
              </a:prstGeom>
              <a:blipFill rotWithShape="1">
                <a:blip r:embed="rId3"/>
                <a:stretch>
                  <a:fillRect l="-3" t="-27" r="5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20_1#0ab42dbb3?sp=1&amp;vop=1&amp;pid=aa4ad3ac5&amp;color=0,0,0&amp;vtp=1&amp;bt=1&amp;bbb=1&amp;hb=1"/>
              <p:cNvSpPr/>
              <p:nvPr/>
            </p:nvSpPr>
            <p:spPr>
              <a:xfrm>
                <a:off x="649224" y="338955"/>
                <a:ext cx="10899648" cy="1930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［山东聊城2025一模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］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弱酸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在有机相和水相中存在平衡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aq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，平衡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常数为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 ℃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时，向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环己烷溶液中加入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水进行萃取，用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NaOH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HCl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g</m:t>
                        </m:r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调节水溶液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测得水溶液中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HA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e>
                      <m:sub>
                        <m:r>
                          <a:rPr lang="en-US" altLang="zh-CN" sz="20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环己烷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</m:e>
                    </m:d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水相萃取率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{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=[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环己烷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mol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]×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%}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的变化关系如图。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" name="QC_5_BD.20_1#0ab42dbb3?sp=1&amp;vop=1&amp;pid=aa4ad3ac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38955"/>
                <a:ext cx="10899648" cy="1930400"/>
              </a:xfrm>
              <a:prstGeom prst="rect">
                <a:avLst/>
              </a:prstGeom>
              <a:blipFill rotWithShape="1">
                <a:blip r:embed="rId1"/>
                <a:stretch>
                  <a:fillRect l="-2" t="-26" r="-110" b="-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20_2#0ab42dbb3?vop=1&amp;pid=aa4ad3ac5&amp;color=0,0,0&amp;vtp=1&amp;bbb=1"/>
              <p:cNvSpPr/>
              <p:nvPr/>
            </p:nvSpPr>
            <p:spPr>
              <a:xfrm>
                <a:off x="649224" y="3011860"/>
                <a:ext cx="10899648" cy="927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已知：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在环己烷中不电离；②忽略体积变化。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下列说法不正确的是(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QC_5_BD.20_2#0ab42dbb3?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011860"/>
                <a:ext cx="10899648" cy="927100"/>
              </a:xfrm>
              <a:prstGeom prst="rect">
                <a:avLst/>
              </a:prstGeom>
              <a:blipFill rotWithShape="1">
                <a:blip r:embed="rId2"/>
                <a:stretch>
                  <a:fillRect l="-2" t="-6" r="1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21_1#0ab42dbb3.bracket?vop=1&amp;pid=aa4ad3ac5&amp;color=0,0,0&amp;vpa=6&amp;vtp=1"/>
          <p:cNvSpPr/>
          <p:nvPr/>
        </p:nvSpPr>
        <p:spPr>
          <a:xfrm>
            <a:off x="3160649" y="3481760"/>
            <a:ext cx="311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A</a:t>
            </a:r>
            <a:endParaRPr lang="en-US" altLang="zh-CN" sz="2000" dirty="0"/>
          </a:p>
        </p:txBody>
      </p:sp>
      <p:pic>
        <p:nvPicPr>
          <p:cNvPr id="5" name="QC_5_BD.20_3#0ab42dbb3?htil=5&amp;vop=1&amp;pid=aa4ad3ac5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955" y="2517775"/>
            <a:ext cx="5758180" cy="36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BD.20_4#0ab42dbb3.choices?htil=5&amp;vop=1&amp;pid=aa4ad3ac5&amp;color=0,0,0&amp;vtp=1&amp;bbb=1"/>
              <p:cNvSpPr/>
              <p:nvPr/>
            </p:nvSpPr>
            <p:spPr>
              <a:xfrm>
                <a:off x="649224" y="3977094"/>
                <a:ext cx="6647688" cy="1866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A.曲线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表示水溶液中的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的浓度变化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%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.若加水体积为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，则交点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保持不变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6" name="QC_5_BD.20_4#0ab42dbb3.choices?htil=5&amp;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977094"/>
                <a:ext cx="6647688" cy="1866900"/>
              </a:xfrm>
              <a:prstGeom prst="rect">
                <a:avLst/>
              </a:prstGeom>
              <a:blipFill rotWithShape="1">
                <a:blip r:embed="rId4"/>
                <a:stretch>
                  <a:fillRect l="-4" t="-5" r="2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20_1#0ab42dbb3?sp=1&amp;vop=1&amp;pid=aa4ad3ac5&amp;color=0,0,0&amp;vtp=1&amp;bt=1&amp;bbb=1&amp;hb=1"/>
              <p:cNvSpPr/>
              <p:nvPr/>
            </p:nvSpPr>
            <p:spPr>
              <a:xfrm>
                <a:off x="649224" y="338955"/>
                <a:ext cx="10899648" cy="1930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［山东聊城2025一模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］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弱酸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在有机相和水相中存在平衡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aq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，平衡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常数为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 ℃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时，向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环己烷溶液中加入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水进行萃取，用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NaOH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HCl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g</m:t>
                        </m:r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调节水溶液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测得水溶液中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HA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e>
                      <m:sub>
                        <m:r>
                          <a:rPr lang="en-US" altLang="zh-CN" sz="20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环己烷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</m:e>
                    </m:d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水相萃取率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{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=[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环己烷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mol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]×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%}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的变化关系如图。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" name="QC_5_BD.20_1#0ab42dbb3?sp=1&amp;vop=1&amp;pid=aa4ad3ac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38955"/>
                <a:ext cx="10899648" cy="1930400"/>
              </a:xfrm>
              <a:prstGeom prst="rect">
                <a:avLst/>
              </a:prstGeom>
              <a:blipFill rotWithShape="1">
                <a:blip r:embed="rId1"/>
                <a:stretch>
                  <a:fillRect l="-2" t="-26" r="-110" b="-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20_2#0ab42dbb3?vop=1&amp;pid=aa4ad3ac5&amp;color=0,0,0&amp;vtp=1&amp;bbb=1"/>
              <p:cNvSpPr/>
              <p:nvPr/>
            </p:nvSpPr>
            <p:spPr>
              <a:xfrm>
                <a:off x="649224" y="3011860"/>
                <a:ext cx="10899648" cy="927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已知：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在环己烷中不电离；②忽略体积变化。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下列说法不正确的是(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QC_5_BD.20_2#0ab42dbb3?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011860"/>
                <a:ext cx="10899648" cy="927100"/>
              </a:xfrm>
              <a:prstGeom prst="rect">
                <a:avLst/>
              </a:prstGeom>
              <a:blipFill rotWithShape="1">
                <a:blip r:embed="rId2"/>
                <a:stretch>
                  <a:fillRect l="-2" t="-6" r="1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21_1#0ab42dbb3.bracket?vop=1&amp;pid=aa4ad3ac5&amp;color=0,0,0&amp;vpa=6&amp;vtp=1"/>
          <p:cNvSpPr/>
          <p:nvPr/>
        </p:nvSpPr>
        <p:spPr>
          <a:xfrm>
            <a:off x="3160649" y="3481760"/>
            <a:ext cx="311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A</a:t>
            </a:r>
            <a:endParaRPr lang="en-US" altLang="zh-CN" sz="2000" dirty="0"/>
          </a:p>
        </p:txBody>
      </p:sp>
      <p:pic>
        <p:nvPicPr>
          <p:cNvPr id="5" name="QC_5_BD.20_3#0ab42dbb3?htil=5&amp;vop=1&amp;pid=aa4ad3ac5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955" y="2517775"/>
            <a:ext cx="5758180" cy="36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BD.20_4#0ab42dbb3.choices?htil=5&amp;vop=1&amp;pid=aa4ad3ac5&amp;color=0,0,0&amp;vtp=1&amp;bbb=1"/>
              <p:cNvSpPr/>
              <p:nvPr/>
            </p:nvSpPr>
            <p:spPr>
              <a:xfrm>
                <a:off x="649224" y="3977094"/>
                <a:ext cx="6647688" cy="1866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A.曲线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表示水溶液中的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的浓度变化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%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.若加水体积为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，则交点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保持不变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6" name="QC_5_BD.20_4#0ab42dbb3.choices?htil=5&amp;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977094"/>
                <a:ext cx="6647688" cy="1866900"/>
              </a:xfrm>
              <a:prstGeom prst="rect">
                <a:avLst/>
              </a:prstGeom>
              <a:blipFill rotWithShape="1">
                <a:blip r:embed="rId4"/>
                <a:stretch>
                  <a:fillRect l="-4" t="-5" r="2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20_1#0ab42dbb3?sp=1&amp;vop=1&amp;pid=aa4ad3ac5&amp;color=0,0,0&amp;vtp=1&amp;bt=1&amp;bbb=1&amp;hb=1"/>
              <p:cNvSpPr/>
              <p:nvPr/>
            </p:nvSpPr>
            <p:spPr>
              <a:xfrm>
                <a:off x="649224" y="338955"/>
                <a:ext cx="10899648" cy="1930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［山东聊城2025一模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］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弱酸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在有机相和水相中存在平衡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⇌</m:t>
                        </m:r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aq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，平衡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常数为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 ℃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时，向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p>
                    </m:sSup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环己烷溶液中加入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水进行萃取，用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NaOH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HCl</m:t>
                    </m:r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g</m:t>
                        </m:r>
                      </m:e>
                    </m:d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调节水溶液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测得水溶液中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HA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环己烷中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𝑐</m:t>
                        </m:r>
                      </m:e>
                      <m:sub>
                        <m:r>
                          <a:rPr lang="en-US" altLang="zh-CN" sz="20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环己烷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</m:e>
                    </m:d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:endParaRPr lang="en-US" altLang="zh-CN" sz="2000" b="0" i="0" smtClean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水相萃取率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{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=[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环己烷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mol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L</m:t>
                            </m:r>
                          </m:e>
                          <m:sup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]×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100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%}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的变化关系如图。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2" name="QC_5_BD.20_1#0ab42dbb3?sp=1&amp;vop=1&amp;pid=aa4ad3ac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38955"/>
                <a:ext cx="10899648" cy="1930400"/>
              </a:xfrm>
              <a:prstGeom prst="rect">
                <a:avLst/>
              </a:prstGeom>
              <a:blipFill rotWithShape="1">
                <a:blip r:embed="rId1"/>
                <a:stretch>
                  <a:fillRect l="-2" t="-26" r="-110" b="-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20_2#0ab42dbb3?vop=1&amp;pid=aa4ad3ac5&amp;color=0,0,0&amp;vtp=1&amp;bbb=1"/>
              <p:cNvSpPr/>
              <p:nvPr/>
            </p:nvSpPr>
            <p:spPr>
              <a:xfrm>
                <a:off x="649224" y="3011860"/>
                <a:ext cx="10899648" cy="927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已知：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①</m:t>
                    </m:r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在环己烷中不电离；②忽略体积变化。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下列说法不正确的是(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QC_5_BD.20_2#0ab42dbb3?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011860"/>
                <a:ext cx="10899648" cy="927100"/>
              </a:xfrm>
              <a:prstGeom prst="rect">
                <a:avLst/>
              </a:prstGeom>
              <a:blipFill rotWithShape="1">
                <a:blip r:embed="rId2"/>
                <a:stretch>
                  <a:fillRect l="-2" t="-6" r="1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21_1#0ab42dbb3.bracket?vop=1&amp;pid=aa4ad3ac5&amp;color=0,0,0&amp;vpa=6&amp;vtp=1"/>
          <p:cNvSpPr/>
          <p:nvPr/>
        </p:nvSpPr>
        <p:spPr>
          <a:xfrm>
            <a:off x="3160649" y="3481760"/>
            <a:ext cx="311150" cy="4699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A</a:t>
            </a:r>
            <a:endParaRPr lang="en-US" altLang="zh-CN" sz="2000" dirty="0"/>
          </a:p>
        </p:txBody>
      </p:sp>
      <p:pic>
        <p:nvPicPr>
          <p:cNvPr id="5" name="QC_5_BD.20_3#0ab42dbb3?htil=5&amp;vop=1&amp;pid=aa4ad3ac5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955" y="2517775"/>
            <a:ext cx="5758180" cy="36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BD.20_4#0ab42dbb3.choices?htil=5&amp;vop=1&amp;pid=aa4ad3ac5&amp;color=0,0,0&amp;vtp=1&amp;bbb=1"/>
              <p:cNvSpPr/>
              <p:nvPr/>
            </p:nvSpPr>
            <p:spPr>
              <a:xfrm>
                <a:off x="649224" y="3977094"/>
                <a:ext cx="6647688" cy="1866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A.曲线</a:t>
                </a:r>
                <a:r>
                  <a:rPr lang="en-US" altLang="zh-CN" sz="20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表示水溶液中的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的浓度变化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75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%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2000" b="0" i="0" dirty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a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000" dirty="0"/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000" b="0" i="0" smtClean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.若加水体积为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𝑉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mL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，则交点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𝑁</m:t>
                    </m:r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 smtClean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保持不变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6" name="QC_5_BD.20_4#0ab42dbb3.choices?htil=5&amp;vop=1&amp;pid=aa4ad3ac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3977094"/>
                <a:ext cx="6647688" cy="1866900"/>
              </a:xfrm>
              <a:prstGeom prst="rect">
                <a:avLst/>
              </a:prstGeom>
              <a:blipFill rotWithShape="1">
                <a:blip r:embed="rId4"/>
                <a:stretch>
                  <a:fillRect l="-4" t="-5" r="2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6313</Words>
  <Application>WPS 演示</Application>
  <PresentationFormat>宽屏</PresentationFormat>
  <Paragraphs>154</Paragraphs>
  <Slides>17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仿宋</vt:lpstr>
      <vt:lpstr>仿宋</vt:lpstr>
      <vt:lpstr>Cambria Math</vt:lpstr>
      <vt:lpstr>黑体</vt:lpstr>
      <vt:lpstr>黑体</vt:lpstr>
      <vt:lpstr>Arial Unicode MS</vt:lpstr>
      <vt:lpstr>等线</vt:lpstr>
      <vt:lpstr>Calibri</vt:lpstr>
      <vt:lpstr/>
      <vt:lpstr>1_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caicai</cp:lastModifiedBy>
  <cp:revision>4</cp:revision>
  <dcterms:created xsi:type="dcterms:W3CDTF">2025-06-25T04:54:00Z</dcterms:created>
  <dcterms:modified xsi:type="dcterms:W3CDTF">2025-10-21T06:54:16Z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BB04015DE2634BE38A2A19344C22EA37_13</vt:lpwstr>
  </property>
  <property fmtid="{D5CDD505-2E9C-101B-9397-08002B2CF9AE}" pid="3" name="KSOProductBuildVer">
    <vt:lpwstr>2052-12.1.0.23125</vt:lpwstr>
  </property>
</Properties>
</file>